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7"/>
  </p:notesMasterIdLst>
  <p:handoutMasterIdLst>
    <p:handoutMasterId r:id="rId18"/>
  </p:handoutMasterIdLst>
  <p:sldIdLst>
    <p:sldId id="256" r:id="rId2"/>
    <p:sldId id="257" r:id="rId3"/>
    <p:sldId id="258" r:id="rId4"/>
    <p:sldId id="260" r:id="rId5"/>
    <p:sldId id="261" r:id="rId6"/>
    <p:sldId id="273" r:id="rId7"/>
    <p:sldId id="259" r:id="rId8"/>
    <p:sldId id="271" r:id="rId9"/>
    <p:sldId id="268" r:id="rId10"/>
    <p:sldId id="269" r:id="rId11"/>
    <p:sldId id="263" r:id="rId12"/>
    <p:sldId id="270" r:id="rId13"/>
    <p:sldId id="262" r:id="rId14"/>
    <p:sldId id="264" r:id="rId15"/>
    <p:sldId id="272"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3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57" autoAdjust="0"/>
  </p:normalViewPr>
  <p:slideViewPr>
    <p:cSldViewPr snapToGrid="0" snapToObjects="1">
      <p:cViewPr varScale="1">
        <p:scale>
          <a:sx n="81" d="100"/>
          <a:sy n="81" d="100"/>
        </p:scale>
        <p:origin x="-144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a:p>
        </p:txBody>
      </p:sp>
    </p:spTree>
    <p:extLst>
      <p:ext uri="{BB962C8B-B14F-4D97-AF65-F5344CB8AC3E}">
        <p14:creationId xmlns:p14="http://schemas.microsoft.com/office/powerpoint/2010/main" val="482775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F9FAD5A-1F0A-42B8-8F70-F74BD42E2713}" type="datetime1">
              <a:rPr lang="en-US" smtClean="0"/>
              <a:t>4/30/14</a:t>
            </a:fld>
            <a:endParaRPr lang="en-US"/>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DDBA7-FA56-42F9-AE19-E7F8BCD620A6}"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CF4791-AABB-4335-B8B2-E3B4A1A71F69}"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C6828B9-D816-4CAD-BAD6-32E373AD2B36}" type="datetime1">
              <a:rPr lang="en-US" smtClean="0"/>
              <a:t>4/30/14</a:t>
            </a:fld>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8" name="Rectangle 7"/>
          <p:cNvSpPr/>
          <p:nvPr userDrawn="1"/>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Darr (Copyright © 2014 by Beaufort B. Longest, Jr., and Kurt </a:t>
            </a:r>
            <a:r>
              <a:rPr lang="en-US" sz="900" dirty="0" err="1" smtClean="0"/>
              <a:t>Darr</a:t>
            </a:r>
            <a:r>
              <a:rPr lang="en-US" sz="900" dirty="0" smtClean="0"/>
              <a:t>).</a:t>
            </a:r>
            <a:endParaRPr lang="en-US" sz="900"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79557709-7458-4409-B8F1-1322C0E30EC2}" type="datetime1">
              <a:rPr lang="en-US" smtClean="0"/>
              <a:t>4/30/14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6475E6-4A47-4FEF-8512-A87E31A685B1}"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21E3AF-7C07-4608-9CE0-C813E92B47B4}" type="datetime1">
              <a:rPr lang="en-US" smtClean="0"/>
              <a:t>4/30/14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21B7038-BC55-4F08-AD63-0A04A018FFDC}" type="datetime1">
              <a:rPr lang="en-US" smtClean="0"/>
              <a:t>4/30/14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FF7E621-DFBE-4F7C-A64F-79034DCDC1EE}" type="datetime1">
              <a:rPr lang="en-US" smtClean="0"/>
              <a:t>4/30/14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3DEC82-82D4-48C9-9F3F-034DE2B948D6}"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F47B28-C1D1-416B-91C6-59D4EC3F47DD}"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2EE7F072-EB3A-497D-873F-C1AAE4240C16}" type="datetime1">
              <a:rPr lang="en-US" smtClean="0"/>
              <a:t>4/30/14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14</a:t>
            </a:r>
            <a:endParaRPr lang="en-US" dirty="0"/>
          </a:p>
        </p:txBody>
      </p:sp>
      <p:sp>
        <p:nvSpPr>
          <p:cNvPr id="4" name="Title 3"/>
          <p:cNvSpPr>
            <a:spLocks noGrp="1"/>
          </p:cNvSpPr>
          <p:nvPr>
            <p:ph type="title"/>
          </p:nvPr>
        </p:nvSpPr>
        <p:spPr/>
        <p:txBody>
          <a:bodyPr/>
          <a:lstStyle/>
          <a:p>
            <a:r>
              <a:rPr lang="en-US" dirty="0" smtClean="0"/>
              <a:t>communicating</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
        <p:nvSpPr>
          <p:cNvPr id="3" name="TextBox 2"/>
          <p:cNvSpPr txBox="1"/>
          <p:nvPr/>
        </p:nvSpPr>
        <p:spPr>
          <a:xfrm>
            <a:off x="5125689" y="12392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Informal communication coexists with the formal flows established by </a:t>
            </a:r>
            <a:r>
              <a:rPr lang="en-US" dirty="0" smtClean="0"/>
              <a:t>management</a:t>
            </a:r>
          </a:p>
          <a:p>
            <a:r>
              <a:rPr lang="en-US" dirty="0" smtClean="0"/>
              <a:t>Informal </a:t>
            </a:r>
            <a:r>
              <a:rPr lang="en-US" dirty="0"/>
              <a:t>communication channels routinely are misused in HSOs/HSs, especially in transmitting </a:t>
            </a:r>
            <a:r>
              <a:rPr lang="en-US" dirty="0" smtClean="0"/>
              <a:t>rumors</a:t>
            </a:r>
          </a:p>
          <a:p>
            <a:r>
              <a:rPr lang="en-US" dirty="0"/>
              <a:t>Similar in concept to formal communication flows, informal flows follow predictable </a:t>
            </a:r>
            <a:r>
              <a:rPr lang="en-US" dirty="0" smtClean="0"/>
              <a:t>patterns and </a:t>
            </a:r>
            <a:r>
              <a:rPr lang="en-US" dirty="0"/>
              <a:t>form identifiable </a:t>
            </a:r>
            <a:r>
              <a:rPr lang="en-US" dirty="0" smtClean="0"/>
              <a:t>networks</a:t>
            </a:r>
          </a:p>
          <a:p>
            <a:r>
              <a:rPr lang="en-US" dirty="0"/>
              <a:t>Informal </a:t>
            </a:r>
            <a:r>
              <a:rPr lang="en-US" dirty="0" smtClean="0"/>
              <a:t>communication, </a:t>
            </a:r>
            <a:r>
              <a:rPr lang="en-US" dirty="0"/>
              <a:t>present in every </a:t>
            </a:r>
            <a:r>
              <a:rPr lang="en-US" dirty="0" smtClean="0"/>
              <a:t>organization, </a:t>
            </a:r>
            <a:r>
              <a:rPr lang="en-US" dirty="0"/>
              <a:t>can either aid or inhibit </a:t>
            </a:r>
            <a:r>
              <a:rPr lang="en-US" dirty="0" smtClean="0"/>
              <a:t>effectiveness</a:t>
            </a:r>
          </a:p>
          <a:p>
            <a:r>
              <a:rPr lang="en-US" dirty="0"/>
              <a:t>Managers may be able to achieve certain organization objectives by paying attention </a:t>
            </a:r>
            <a:r>
              <a:rPr lang="en-US" dirty="0" smtClean="0"/>
              <a:t>to informal </a:t>
            </a:r>
            <a:r>
              <a:rPr lang="en-US" dirty="0"/>
              <a:t>communication </a:t>
            </a:r>
            <a:r>
              <a:rPr lang="en-US" dirty="0" smtClean="0"/>
              <a:t>and </a:t>
            </a:r>
            <a:r>
              <a:rPr lang="en-US" dirty="0"/>
              <a:t>by occasionally and selectively using informal communication, especially </a:t>
            </a:r>
            <a:r>
              <a:rPr lang="en-US" dirty="0" smtClean="0"/>
              <a:t>when speed </a:t>
            </a:r>
            <a:r>
              <a:rPr lang="en-US" dirty="0"/>
              <a:t>is </a:t>
            </a:r>
            <a:r>
              <a:rPr lang="en-US" dirty="0" smtClean="0"/>
              <a:t>critical</a:t>
            </a:r>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a:p>
        </p:txBody>
      </p:sp>
      <p:sp>
        <p:nvSpPr>
          <p:cNvPr id="4" name="Title 3"/>
          <p:cNvSpPr>
            <a:spLocks noGrp="1"/>
          </p:cNvSpPr>
          <p:nvPr>
            <p:ph type="title"/>
          </p:nvPr>
        </p:nvSpPr>
        <p:spPr/>
        <p:txBody>
          <a:bodyPr/>
          <a:lstStyle/>
          <a:p>
            <a:r>
              <a:rPr lang="en-US" dirty="0"/>
              <a:t>Informal Communication</a:t>
            </a:r>
          </a:p>
        </p:txBody>
      </p:sp>
    </p:spTree>
    <p:extLst>
      <p:ext uri="{BB962C8B-B14F-4D97-AF65-F5344CB8AC3E}">
        <p14:creationId xmlns:p14="http://schemas.microsoft.com/office/powerpoint/2010/main" val="220296328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Complicated by the large number and </a:t>
            </a:r>
            <a:r>
              <a:rPr lang="en-US" dirty="0"/>
              <a:t>varying natures of </a:t>
            </a:r>
            <a:r>
              <a:rPr lang="en-US" dirty="0" smtClean="0"/>
              <a:t>relationships</a:t>
            </a:r>
            <a:endParaRPr lang="en-US" dirty="0"/>
          </a:p>
          <a:p>
            <a:r>
              <a:rPr lang="en-US" dirty="0" smtClean="0"/>
              <a:t>Tends to </a:t>
            </a:r>
            <a:r>
              <a:rPr lang="en-US" dirty="0"/>
              <a:t>be more effective in positive </a:t>
            </a:r>
            <a:r>
              <a:rPr lang="en-US" dirty="0" smtClean="0"/>
              <a:t>relationships</a:t>
            </a:r>
            <a:endParaRPr lang="en-US" dirty="0"/>
          </a:p>
          <a:p>
            <a:pPr marL="274320" lvl="1" indent="-228600">
              <a:buClr>
                <a:schemeClr val="accent1"/>
              </a:buClr>
              <a:buFont typeface="Wingdings 2" pitchFamily="18" charset="2"/>
              <a:buChar char=""/>
            </a:pPr>
            <a:r>
              <a:rPr lang="en-US" sz="2000" dirty="0"/>
              <a:t>Boundary spanning </a:t>
            </a:r>
            <a:r>
              <a:rPr lang="en-US" sz="2000" dirty="0" smtClean="0"/>
              <a:t>is another </a:t>
            </a:r>
            <a:r>
              <a:rPr lang="en-US" sz="2000" dirty="0"/>
              <a:t>name for the process through which an organization’s managers communicate with external stakeholders</a:t>
            </a:r>
          </a:p>
          <a:p>
            <a:endParaRPr lang="en-US" b="1"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a:p>
        </p:txBody>
      </p:sp>
      <p:sp>
        <p:nvSpPr>
          <p:cNvPr id="4" name="Title 3"/>
          <p:cNvSpPr>
            <a:spLocks noGrp="1"/>
          </p:cNvSpPr>
          <p:nvPr>
            <p:ph type="title"/>
          </p:nvPr>
        </p:nvSpPr>
        <p:spPr/>
        <p:txBody>
          <a:bodyPr/>
          <a:lstStyle/>
          <a:p>
            <a:r>
              <a:rPr lang="en-US" dirty="0" smtClean="0"/>
              <a:t>Communicating with external stakeholders</a:t>
            </a:r>
            <a:endParaRPr lang="en-US" dirty="0"/>
          </a:p>
        </p:txBody>
      </p:sp>
    </p:spTree>
    <p:extLst>
      <p:ext uri="{BB962C8B-B14F-4D97-AF65-F5344CB8AC3E}">
        <p14:creationId xmlns:p14="http://schemas.microsoft.com/office/powerpoint/2010/main" val="53381271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When managers in HSOs/HSs listen to external stakeholders, they act as good receivers in the communication </a:t>
            </a:r>
            <a:r>
              <a:rPr lang="en-US" dirty="0" smtClean="0"/>
              <a:t>process </a:t>
            </a:r>
            <a:endParaRPr lang="en-US" dirty="0"/>
          </a:p>
          <a:p>
            <a:r>
              <a:rPr lang="en-US" dirty="0" smtClean="0"/>
              <a:t>In </a:t>
            </a:r>
            <a:r>
              <a:rPr lang="en-US" dirty="0"/>
              <a:t>stakeholder analyses, managers in HSOs/HSs also scan to identify important stakeholders, forecast or project the trends in stakeholders’ views or positions, assess the implications of the stakeholders’ views and positions, and disseminate this information to those who need </a:t>
            </a:r>
            <a:r>
              <a:rPr lang="en-US" dirty="0" smtClean="0"/>
              <a:t>it</a:t>
            </a:r>
          </a:p>
          <a:p>
            <a:r>
              <a:rPr lang="en-US" dirty="0"/>
              <a:t>S</a:t>
            </a:r>
            <a:r>
              <a:rPr lang="en-US" dirty="0" smtClean="0"/>
              <a:t>canning </a:t>
            </a:r>
            <a:r>
              <a:rPr lang="en-US" dirty="0"/>
              <a:t>and monitoring cannot provide managers with all the information they need about the views and positions of external stakeholders</a:t>
            </a:r>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a:p>
        </p:txBody>
      </p:sp>
      <p:sp>
        <p:nvSpPr>
          <p:cNvPr id="4" name="Title 3"/>
          <p:cNvSpPr>
            <a:spLocks noGrp="1"/>
          </p:cNvSpPr>
          <p:nvPr>
            <p:ph type="title"/>
          </p:nvPr>
        </p:nvSpPr>
        <p:spPr/>
        <p:txBody>
          <a:bodyPr/>
          <a:lstStyle/>
          <a:p>
            <a:r>
              <a:rPr lang="en-US" dirty="0"/>
              <a:t>Listening to External Stakeholders</a:t>
            </a:r>
          </a:p>
        </p:txBody>
      </p:sp>
    </p:spTree>
    <p:extLst>
      <p:ext uri="{BB962C8B-B14F-4D97-AF65-F5344CB8AC3E}">
        <p14:creationId xmlns:p14="http://schemas.microsoft.com/office/powerpoint/2010/main" val="1073335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anose="05000000000000000000" pitchFamily="2" charset="2"/>
              <a:buChar char="§"/>
              <a:defRPr/>
            </a:pPr>
            <a:r>
              <a:rPr lang="en-US" dirty="0"/>
              <a:t>Although the communication process with all external stakeholders </a:t>
            </a:r>
            <a:r>
              <a:rPr lang="en-US" dirty="0" smtClean="0"/>
              <a:t>requires an understanding </a:t>
            </a:r>
            <a:r>
              <a:rPr lang="en-US" dirty="0"/>
              <a:t>between sender and receiver, each stakeholder must be considered in terms of its unique dimensions if effective communication is to </a:t>
            </a:r>
            <a:r>
              <a:rPr lang="en-US" dirty="0" smtClean="0"/>
              <a:t>occur</a:t>
            </a:r>
            <a:endParaRPr lang="en-US" dirty="0"/>
          </a:p>
          <a:p>
            <a:pPr>
              <a:buFont typeface="Wingdings" panose="05000000000000000000" pitchFamily="2" charset="2"/>
              <a:buChar char="§"/>
              <a:defRPr/>
            </a:pPr>
            <a:r>
              <a:rPr lang="en-US" dirty="0"/>
              <a:t>This is especially true of four important sets of external stakeholders of the typical </a:t>
            </a:r>
            <a:r>
              <a:rPr lang="en-US" dirty="0" smtClean="0"/>
              <a:t>HSO/HS:</a:t>
            </a:r>
            <a:endParaRPr lang="en-US" dirty="0"/>
          </a:p>
          <a:p>
            <a:pPr lvl="1">
              <a:defRPr/>
            </a:pPr>
            <a:r>
              <a:rPr lang="en-US" dirty="0"/>
              <a:t>Those to whom the HSO/HS wishes to market its products and </a:t>
            </a:r>
            <a:r>
              <a:rPr lang="en-US" dirty="0" smtClean="0"/>
              <a:t>services</a:t>
            </a:r>
            <a:endParaRPr lang="en-US" dirty="0"/>
          </a:p>
          <a:p>
            <a:pPr lvl="1">
              <a:defRPr/>
            </a:pPr>
            <a:r>
              <a:rPr lang="en-US" dirty="0"/>
              <a:t>The geographic community in which the organization or system is </a:t>
            </a:r>
            <a:r>
              <a:rPr lang="en-US" dirty="0" smtClean="0"/>
              <a:t>located</a:t>
            </a:r>
            <a:endParaRPr lang="en-US" dirty="0"/>
          </a:p>
          <a:p>
            <a:pPr lvl="1">
              <a:defRPr/>
            </a:pPr>
            <a:r>
              <a:rPr lang="en-US" dirty="0"/>
              <a:t>The public sector with which the organization or system </a:t>
            </a:r>
            <a:r>
              <a:rPr lang="en-US" dirty="0" smtClean="0"/>
              <a:t>interacts</a:t>
            </a:r>
          </a:p>
          <a:p>
            <a:pPr lvl="1">
              <a:defRPr/>
            </a:pPr>
            <a:r>
              <a:rPr lang="en-US" dirty="0" smtClean="0"/>
              <a:t>The stakeholder groups that form when something goes wrong in the HSO/HS</a:t>
            </a:r>
            <a:endParaRPr lang="en-US" dirty="0"/>
          </a:p>
          <a:p>
            <a:pPr>
              <a:buFont typeface="Wingdings 2" pitchFamily="18" charset="2"/>
              <a:buChar char=""/>
              <a:defRPr/>
            </a:pPr>
            <a:endParaRPr lang="en-US" dirty="0"/>
          </a:p>
          <a:p>
            <a:pPr>
              <a:buFont typeface="Wingdings 2" pitchFamily="18" charset="2"/>
              <a:buChar char=""/>
              <a:defRPr/>
            </a:pPr>
            <a:endParaRPr lang="en-US" dirty="0"/>
          </a:p>
          <a:p>
            <a:pPr>
              <a:buFont typeface="Wingdings 2" pitchFamily="18" charset="2"/>
              <a:buChar char=""/>
              <a:defRPr/>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a:p>
        </p:txBody>
      </p:sp>
      <p:sp>
        <p:nvSpPr>
          <p:cNvPr id="4" name="Title 3"/>
          <p:cNvSpPr>
            <a:spLocks noGrp="1"/>
          </p:cNvSpPr>
          <p:nvPr>
            <p:ph type="title"/>
          </p:nvPr>
        </p:nvSpPr>
        <p:spPr/>
        <p:txBody>
          <a:bodyPr/>
          <a:lstStyle/>
          <a:p>
            <a:r>
              <a:rPr lang="en-US" dirty="0" smtClean="0"/>
              <a:t>Special Situations</a:t>
            </a:r>
            <a:endParaRPr lang="en-US" dirty="0"/>
          </a:p>
        </p:txBody>
      </p:sp>
    </p:spTree>
    <p:extLst>
      <p:ext uri="{BB962C8B-B14F-4D97-AF65-F5344CB8AC3E}">
        <p14:creationId xmlns:p14="http://schemas.microsoft.com/office/powerpoint/2010/main" val="40901645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1"/>
            <a:ext cx="8407893" cy="4768226"/>
          </a:xfrm>
        </p:spPr>
        <p:txBody>
          <a:bodyPr>
            <a:normAutofit/>
          </a:bodyPr>
          <a:lstStyle/>
          <a:p>
            <a:r>
              <a:rPr lang="en-US" b="1" dirty="0">
                <a:latin typeface="Times New Roman" charset="0"/>
                <a:cs typeface="Times New Roman" charset="0"/>
              </a:rPr>
              <a:t>Communicating in </a:t>
            </a:r>
            <a:r>
              <a:rPr lang="en-US" b="1" dirty="0" smtClean="0">
                <a:latin typeface="Times New Roman" charset="0"/>
                <a:cs typeface="Times New Roman" charset="0"/>
              </a:rPr>
              <a:t>marketing</a:t>
            </a:r>
          </a:p>
          <a:p>
            <a:pPr lvl="1"/>
            <a:r>
              <a:rPr lang="en-US" dirty="0"/>
              <a:t>Successful HSOs/HSs produce and make available services or products that are of value to certain individuals, groups, or organizations (e.g., individual patients or customers, health plans, or government)</a:t>
            </a:r>
            <a:endParaRPr lang="en-US" dirty="0">
              <a:latin typeface="Times New Roman" charset="0"/>
              <a:cs typeface="Times New Roman" charset="0"/>
            </a:endParaRPr>
          </a:p>
          <a:p>
            <a:r>
              <a:rPr lang="en-US" b="1" dirty="0">
                <a:latin typeface="Times New Roman" charset="0"/>
                <a:cs typeface="Times New Roman" charset="0"/>
              </a:rPr>
              <a:t>Communicating with the </a:t>
            </a:r>
            <a:r>
              <a:rPr lang="en-US" b="1" dirty="0" smtClean="0">
                <a:latin typeface="Times New Roman" charset="0"/>
                <a:cs typeface="Times New Roman" charset="0"/>
              </a:rPr>
              <a:t>community </a:t>
            </a:r>
            <a:r>
              <a:rPr lang="en-US" b="1" dirty="0">
                <a:latin typeface="Times New Roman" charset="0"/>
                <a:cs typeface="Times New Roman" charset="0"/>
              </a:rPr>
              <a:t>or </a:t>
            </a:r>
            <a:r>
              <a:rPr lang="en-US" b="1" dirty="0" smtClean="0">
                <a:latin typeface="Times New Roman" charset="0"/>
                <a:cs typeface="Times New Roman" charset="0"/>
              </a:rPr>
              <a:t>service area</a:t>
            </a:r>
          </a:p>
          <a:p>
            <a:pPr lvl="1"/>
            <a:r>
              <a:rPr lang="en-US" dirty="0"/>
              <a:t>All effective communication between healthcare organizations and their communities or service areas involves the creation of understanding between senders </a:t>
            </a:r>
            <a:r>
              <a:rPr lang="en-US"/>
              <a:t>and </a:t>
            </a:r>
            <a:r>
              <a:rPr lang="en-US" smtClean="0"/>
              <a:t>receivers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a:p>
        </p:txBody>
      </p:sp>
      <p:sp>
        <p:nvSpPr>
          <p:cNvPr id="4" name="Title 3"/>
          <p:cNvSpPr>
            <a:spLocks noGrp="1"/>
          </p:cNvSpPr>
          <p:nvPr>
            <p:ph type="title"/>
          </p:nvPr>
        </p:nvSpPr>
        <p:spPr/>
        <p:txBody>
          <a:bodyPr/>
          <a:lstStyle/>
          <a:p>
            <a:r>
              <a:rPr lang="en-US" dirty="0" smtClean="0"/>
              <a:t>Special Situations (cont.)</a:t>
            </a:r>
            <a:endParaRPr lang="en-US" dirty="0"/>
          </a:p>
        </p:txBody>
      </p:sp>
    </p:spTree>
    <p:extLst>
      <p:ext uri="{BB962C8B-B14F-4D97-AF65-F5344CB8AC3E}">
        <p14:creationId xmlns:p14="http://schemas.microsoft.com/office/powerpoint/2010/main" val="32597082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1"/>
            <a:ext cx="8407893" cy="4768226"/>
          </a:xfrm>
        </p:spPr>
        <p:txBody>
          <a:bodyPr>
            <a:normAutofit/>
          </a:bodyPr>
          <a:lstStyle/>
          <a:p>
            <a:r>
              <a:rPr lang="en-US" b="1" dirty="0" smtClean="0">
                <a:latin typeface="Times New Roman" charset="0"/>
                <a:cs typeface="Times New Roman" charset="0"/>
              </a:rPr>
              <a:t>Communicating </a:t>
            </a:r>
            <a:r>
              <a:rPr lang="en-US" b="1" dirty="0">
                <a:latin typeface="Times New Roman" charset="0"/>
                <a:cs typeface="Times New Roman" charset="0"/>
              </a:rPr>
              <a:t>with the </a:t>
            </a:r>
            <a:r>
              <a:rPr lang="en-US" b="1" dirty="0" smtClean="0">
                <a:latin typeface="Times New Roman" charset="0"/>
                <a:cs typeface="Times New Roman" charset="0"/>
              </a:rPr>
              <a:t>public sector</a:t>
            </a:r>
          </a:p>
          <a:p>
            <a:pPr lvl="1"/>
            <a:r>
              <a:rPr lang="en-US" dirty="0"/>
              <a:t>The importance of public policy to healthcare organizations and systems makes effective communication with the public sector a high priority</a:t>
            </a:r>
            <a:endParaRPr lang="en-US" dirty="0">
              <a:latin typeface="Times New Roman" charset="0"/>
              <a:cs typeface="Times New Roman" charset="0"/>
            </a:endParaRPr>
          </a:p>
          <a:p>
            <a:r>
              <a:rPr lang="en-US" b="1" dirty="0">
                <a:latin typeface="Times New Roman" charset="0"/>
                <a:cs typeface="Times New Roman" charset="0"/>
              </a:rPr>
              <a:t>Communicating </a:t>
            </a:r>
            <a:r>
              <a:rPr lang="en-US" b="1" dirty="0" smtClean="0">
                <a:latin typeface="Times New Roman" charset="0"/>
                <a:cs typeface="Times New Roman" charset="0"/>
              </a:rPr>
              <a:t>when things </a:t>
            </a:r>
            <a:r>
              <a:rPr lang="en-US" b="1" dirty="0">
                <a:latin typeface="Times New Roman" charset="0"/>
                <a:cs typeface="Times New Roman" charset="0"/>
              </a:rPr>
              <a:t>go </a:t>
            </a:r>
            <a:r>
              <a:rPr lang="en-US" b="1" dirty="0" smtClean="0">
                <a:latin typeface="Times New Roman" charset="0"/>
                <a:cs typeface="Times New Roman" charset="0"/>
              </a:rPr>
              <a:t>badly</a:t>
            </a:r>
          </a:p>
          <a:p>
            <a:pPr lvl="1"/>
            <a:r>
              <a:rPr lang="en-US" dirty="0"/>
              <a:t>When things go wrong, internal and external communications take on greater importance</a:t>
            </a:r>
            <a:endParaRPr lang="en-US" dirty="0">
              <a:latin typeface="Times New Roman" charset="0"/>
              <a:cs typeface="Times New Roman" charset="0"/>
            </a:endParaRP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a:p>
        </p:txBody>
      </p:sp>
      <p:sp>
        <p:nvSpPr>
          <p:cNvPr id="4" name="Title 3"/>
          <p:cNvSpPr>
            <a:spLocks noGrp="1"/>
          </p:cNvSpPr>
          <p:nvPr>
            <p:ph type="title"/>
          </p:nvPr>
        </p:nvSpPr>
        <p:spPr/>
        <p:txBody>
          <a:bodyPr/>
          <a:lstStyle/>
          <a:p>
            <a:r>
              <a:rPr lang="en-US" dirty="0" smtClean="0"/>
              <a:t>Special Situations (cont.)</a:t>
            </a:r>
            <a:endParaRPr lang="en-US" dirty="0"/>
          </a:p>
        </p:txBody>
      </p:sp>
    </p:spTree>
    <p:extLst>
      <p:ext uri="{BB962C8B-B14F-4D97-AF65-F5344CB8AC3E}">
        <p14:creationId xmlns:p14="http://schemas.microsoft.com/office/powerpoint/2010/main" val="14301623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a:lnSpc>
                <a:spcPct val="150000"/>
              </a:lnSpc>
              <a:spcBef>
                <a:spcPts val="0"/>
              </a:spcBef>
              <a:tabLst>
                <a:tab pos="228600" algn="l"/>
              </a:tabLst>
            </a:pPr>
            <a:r>
              <a:rPr lang="en-US" dirty="0" smtClean="0">
                <a:latin typeface="Times"/>
                <a:ea typeface="Times New Roman"/>
                <a:cs typeface="Times New Roman"/>
              </a:rPr>
              <a:t>Appreciate </a:t>
            </a:r>
            <a:r>
              <a:rPr lang="en-US" dirty="0">
                <a:latin typeface="Times"/>
                <a:ea typeface="Times New Roman"/>
                <a:cs typeface="Times New Roman"/>
              </a:rPr>
              <a:t>the importance of communicating effectively with internal and external stakeholders</a:t>
            </a:r>
          </a:p>
          <a:p>
            <a:pPr marL="0">
              <a:lnSpc>
                <a:spcPct val="150000"/>
              </a:lnSpc>
              <a:spcBef>
                <a:spcPts val="0"/>
              </a:spcBef>
              <a:tabLst>
                <a:tab pos="228600" algn="l"/>
              </a:tabLst>
            </a:pPr>
            <a:r>
              <a:rPr lang="en-US" dirty="0" smtClean="0">
                <a:latin typeface="Times New Roman"/>
                <a:ea typeface="Times New Roman"/>
                <a:cs typeface="Times New Roman"/>
              </a:rPr>
              <a:t>Define </a:t>
            </a:r>
            <a:r>
              <a:rPr lang="en-US" i="1" dirty="0">
                <a:latin typeface="Times New Roman"/>
                <a:ea typeface="Times New Roman"/>
                <a:cs typeface="Times New Roman"/>
              </a:rPr>
              <a:t>communicating</a:t>
            </a:r>
            <a:r>
              <a:rPr lang="en-US" dirty="0">
                <a:latin typeface="Times New Roman"/>
                <a:ea typeface="Times New Roman"/>
                <a:cs typeface="Times New Roman"/>
              </a:rPr>
              <a:t> and model and discuss the basic mechanism of communication</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the environmental (contextual) and personal barriers to communicating effectively and how to manage these barriers</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how communication flows within HSOs/HSs and how these flows are combined into patterns called communication networks</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the importance and mechanisms of informal communication</a:t>
            </a:r>
            <a:endParaRPr lang="en-US" dirty="0">
              <a:latin typeface="Times"/>
              <a:ea typeface="Times New Roman"/>
              <a:cs typeface="Times New Roman"/>
            </a:endParaRPr>
          </a:p>
          <a:p>
            <a:pPr marL="0" marR="0" algn="just">
              <a:lnSpc>
                <a:spcPct val="150000"/>
              </a:lnSpc>
              <a:spcBef>
                <a:spcPts val="0"/>
              </a:spcBef>
              <a:spcAft>
                <a:spcPts val="0"/>
              </a:spcAft>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the special challenges and importance of communicating with an HSO’s/HS’s external stakeholders</a:t>
            </a:r>
            <a:endParaRPr lang="en-US" dirty="0">
              <a:latin typeface="Times"/>
              <a:ea typeface="Times New Roman"/>
              <a:cs typeface="Times New Roman"/>
            </a:endParaRPr>
          </a:p>
          <a:p>
            <a:pPr marL="45720" indent="0">
              <a:buNone/>
            </a:pPr>
            <a:endParaRPr lang="en-US" dirty="0"/>
          </a:p>
        </p:txBody>
      </p:sp>
      <p:sp>
        <p:nvSpPr>
          <p:cNvPr id="3" name="Title 2"/>
          <p:cNvSpPr>
            <a:spLocks noGrp="1"/>
          </p:cNvSpPr>
          <p:nvPr>
            <p:ph type="title"/>
          </p:nvPr>
        </p:nvSpPr>
        <p:spPr/>
        <p:txBody>
          <a:bodyPr/>
          <a:lstStyle/>
          <a:p>
            <a:r>
              <a:rPr lang="en-US" smtClean="0"/>
              <a:t>Chapter 14, Learning </a:t>
            </a:r>
            <a:r>
              <a:rPr lang="en-US" dirty="0" smtClean="0"/>
              <a:t>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a:p>
        </p:txBody>
      </p:sp>
    </p:spTree>
    <p:extLst>
      <p:ext uri="{BB962C8B-B14F-4D97-AF65-F5344CB8AC3E}">
        <p14:creationId xmlns:p14="http://schemas.microsoft.com/office/powerpoint/2010/main" val="9979573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All HSO/HS have a variety of </a:t>
            </a:r>
            <a:r>
              <a:rPr lang="en-US" dirty="0" smtClean="0"/>
              <a:t>stakeholders</a:t>
            </a:r>
            <a:endParaRPr lang="en-US" dirty="0"/>
          </a:p>
          <a:p>
            <a:pPr lvl="1"/>
            <a:r>
              <a:rPr lang="en-US" dirty="0" smtClean="0"/>
              <a:t>Stakeholders are individuals </a:t>
            </a:r>
            <a:r>
              <a:rPr lang="en-US" dirty="0"/>
              <a:t>or groups with </a:t>
            </a:r>
            <a:r>
              <a:rPr lang="en-US" dirty="0" smtClean="0"/>
              <a:t>a </a:t>
            </a:r>
            <a:r>
              <a:rPr lang="en-US" dirty="0"/>
              <a:t>significant </a:t>
            </a:r>
            <a:r>
              <a:rPr lang="en-US" dirty="0" smtClean="0"/>
              <a:t>interest </a:t>
            </a:r>
            <a:r>
              <a:rPr lang="en-US" dirty="0"/>
              <a:t>in performance and </a:t>
            </a:r>
            <a:r>
              <a:rPr lang="en-US" dirty="0" smtClean="0"/>
              <a:t>results</a:t>
            </a:r>
          </a:p>
          <a:p>
            <a:r>
              <a:rPr lang="en-US" dirty="0" smtClean="0"/>
              <a:t>Managers must communicate effectively with both internal and external stakeholders </a:t>
            </a:r>
          </a:p>
          <a:p>
            <a:pPr lvl="1"/>
            <a:r>
              <a:rPr lang="en-US" dirty="0" smtClean="0"/>
              <a:t>Internal stakeholders</a:t>
            </a:r>
          </a:p>
          <a:p>
            <a:pPr lvl="2"/>
            <a:r>
              <a:rPr lang="en-US" dirty="0" smtClean="0"/>
              <a:t>The participants in an entity (e.g., employees or volunteers)</a:t>
            </a:r>
          </a:p>
          <a:p>
            <a:pPr lvl="1"/>
            <a:r>
              <a:rPr lang="en-US" dirty="0" smtClean="0"/>
              <a:t>External stakeholders</a:t>
            </a:r>
          </a:p>
          <a:p>
            <a:pPr lvl="2"/>
            <a:r>
              <a:rPr lang="en-US" dirty="0" smtClean="0"/>
              <a:t>All existing and potential patients or customers</a:t>
            </a:r>
          </a:p>
          <a:p>
            <a:pPr lvl="2"/>
            <a:r>
              <a:rPr lang="en-US" dirty="0" smtClean="0"/>
              <a:t>Includes accrediting agencies, </a:t>
            </a:r>
            <a:r>
              <a:rPr lang="en-US" dirty="0"/>
              <a:t>competitors, government, insurance plans, media, and suppliers, among many others</a:t>
            </a:r>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a:p>
        </p:txBody>
      </p:sp>
      <p:sp>
        <p:nvSpPr>
          <p:cNvPr id="4" name="Title 3"/>
          <p:cNvSpPr>
            <a:spLocks noGrp="1"/>
          </p:cNvSpPr>
          <p:nvPr>
            <p:ph type="title"/>
          </p:nvPr>
        </p:nvSpPr>
        <p:spPr/>
        <p:txBody>
          <a:bodyPr/>
          <a:lstStyle/>
          <a:p>
            <a:r>
              <a:rPr lang="en-US" dirty="0" smtClean="0"/>
              <a:t>Communication with stakeholders</a:t>
            </a:r>
            <a:endParaRPr lang="en-US" dirty="0"/>
          </a:p>
        </p:txBody>
      </p:sp>
    </p:spTree>
    <p:extLst>
      <p:ext uri="{BB962C8B-B14F-4D97-AF65-F5344CB8AC3E}">
        <p14:creationId xmlns:p14="http://schemas.microsoft.com/office/powerpoint/2010/main" val="22973403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Senders and receivers</a:t>
            </a:r>
          </a:p>
          <a:p>
            <a:pPr lvl="1"/>
            <a:r>
              <a:rPr lang="en-US" dirty="0"/>
              <a:t>A sender uses words and symbols to encode ideas and information into a message for its intended receiver</a:t>
            </a:r>
            <a:endParaRPr lang="en-US" dirty="0" smtClean="0"/>
          </a:p>
          <a:p>
            <a:r>
              <a:rPr lang="en-US" dirty="0" smtClean="0"/>
              <a:t>Channels of communication</a:t>
            </a:r>
          </a:p>
          <a:p>
            <a:pPr lvl="1"/>
            <a:r>
              <a:rPr lang="en-US" dirty="0"/>
              <a:t>The channels or methods of communication are the means by which messages are transmitted</a:t>
            </a:r>
            <a:endParaRPr lang="en-US" dirty="0" smtClean="0"/>
          </a:p>
          <a:p>
            <a:r>
              <a:rPr lang="en-US" dirty="0" smtClean="0"/>
              <a:t>Messages encoded and decoded</a:t>
            </a:r>
          </a:p>
          <a:p>
            <a:pPr lvl="1"/>
            <a:r>
              <a:rPr lang="en-US" dirty="0"/>
              <a:t>Messages transmitted over any channel must be decoded by the receiver</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a:p>
        </p:txBody>
      </p:sp>
      <p:sp>
        <p:nvSpPr>
          <p:cNvPr id="4" name="Title 3"/>
          <p:cNvSpPr>
            <a:spLocks noGrp="1"/>
          </p:cNvSpPr>
          <p:nvPr>
            <p:ph type="title"/>
          </p:nvPr>
        </p:nvSpPr>
        <p:spPr/>
        <p:txBody>
          <a:bodyPr/>
          <a:lstStyle/>
          <a:p>
            <a:r>
              <a:rPr lang="en-US" dirty="0" smtClean="0"/>
              <a:t>Communication process model</a:t>
            </a:r>
            <a:endParaRPr lang="en-US" dirty="0"/>
          </a:p>
        </p:txBody>
      </p:sp>
    </p:spTree>
    <p:extLst>
      <p:ext uri="{BB962C8B-B14F-4D97-AF65-F5344CB8AC3E}">
        <p14:creationId xmlns:p14="http://schemas.microsoft.com/office/powerpoint/2010/main" val="405340377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800" dirty="0"/>
              <a:t>B</a:t>
            </a:r>
            <a:r>
              <a:rPr lang="en-US" sz="1800" dirty="0" smtClean="0"/>
              <a:t>arriers </a:t>
            </a:r>
            <a:r>
              <a:rPr lang="en-US" sz="1800" dirty="0"/>
              <a:t>can block, filter, or distort messages as they are encoded, sent, </a:t>
            </a:r>
            <a:r>
              <a:rPr lang="en-US" sz="1800" dirty="0" smtClean="0"/>
              <a:t>decoded, </a:t>
            </a:r>
            <a:r>
              <a:rPr lang="en-US" sz="1800" dirty="0"/>
              <a:t>and </a:t>
            </a:r>
            <a:r>
              <a:rPr lang="en-US" sz="1800" dirty="0" smtClean="0"/>
              <a:t>received</a:t>
            </a:r>
            <a:endParaRPr lang="en-US" sz="1800" dirty="0"/>
          </a:p>
          <a:p>
            <a:r>
              <a:rPr lang="en-US" dirty="0" smtClean="0"/>
              <a:t>Environmental (or Contextual) Barriers:</a:t>
            </a:r>
          </a:p>
          <a:p>
            <a:pPr lvl="1"/>
            <a:r>
              <a:rPr lang="en-US" dirty="0" smtClean="0"/>
              <a:t>Competition </a:t>
            </a:r>
            <a:r>
              <a:rPr lang="en-US" dirty="0"/>
              <a:t>for </a:t>
            </a:r>
            <a:r>
              <a:rPr lang="en-US" dirty="0" smtClean="0"/>
              <a:t>attention</a:t>
            </a:r>
          </a:p>
          <a:p>
            <a:pPr lvl="1"/>
            <a:r>
              <a:rPr lang="en-US" sz="1800" dirty="0" smtClean="0"/>
              <a:t>Competition </a:t>
            </a:r>
            <a:r>
              <a:rPr lang="en-US" sz="1800" dirty="0"/>
              <a:t>for time on the part of senders and </a:t>
            </a:r>
            <a:r>
              <a:rPr lang="en-US" sz="1800" dirty="0" smtClean="0"/>
              <a:t>receivers</a:t>
            </a:r>
          </a:p>
          <a:p>
            <a:pPr marL="434340" indent="-342900"/>
            <a:r>
              <a:rPr lang="en-US" dirty="0" smtClean="0"/>
              <a:t>Personal Barriers:</a:t>
            </a:r>
          </a:p>
          <a:p>
            <a:pPr marL="708660" lvl="1" indent="-342900"/>
            <a:r>
              <a:rPr lang="en-US" sz="1600" dirty="0" smtClean="0"/>
              <a:t>Always present </a:t>
            </a:r>
            <a:r>
              <a:rPr lang="en-US" sz="1600" dirty="0"/>
              <a:t>when people </a:t>
            </a:r>
            <a:r>
              <a:rPr lang="en-US" sz="1600" dirty="0" smtClean="0"/>
              <a:t>communicate</a:t>
            </a:r>
          </a:p>
          <a:p>
            <a:pPr marL="708660" lvl="1" indent="-342900"/>
            <a:r>
              <a:rPr lang="en-US" sz="1800" dirty="0" smtClean="0"/>
              <a:t>Arise </a:t>
            </a:r>
            <a:r>
              <a:rPr lang="en-US" sz="1800" dirty="0"/>
              <a:t>from people’s nature, especially in their interaction with </a:t>
            </a:r>
            <a:r>
              <a:rPr lang="en-US" sz="1800" dirty="0" smtClean="0"/>
              <a:t>others</a:t>
            </a:r>
          </a:p>
          <a:p>
            <a:pPr marL="708660" lvl="1" indent="-342900"/>
            <a:r>
              <a:rPr lang="en-US" sz="1800" dirty="0" smtClean="0"/>
              <a:t>Apply </a:t>
            </a:r>
            <a:r>
              <a:rPr lang="en-US" sz="1800" dirty="0"/>
              <a:t>to communication both within HSOs/HSs and between them and external </a:t>
            </a:r>
            <a:r>
              <a:rPr lang="en-US" sz="1800" dirty="0" smtClean="0"/>
              <a:t>stakeholders</a:t>
            </a:r>
            <a:endParaRPr lang="en-US" sz="1800"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a:p>
        </p:txBody>
      </p:sp>
      <p:sp>
        <p:nvSpPr>
          <p:cNvPr id="4" name="Title 3"/>
          <p:cNvSpPr>
            <a:spLocks noGrp="1"/>
          </p:cNvSpPr>
          <p:nvPr>
            <p:ph type="title"/>
          </p:nvPr>
        </p:nvSpPr>
        <p:spPr/>
        <p:txBody>
          <a:bodyPr/>
          <a:lstStyle/>
          <a:p>
            <a:r>
              <a:rPr lang="en-US" dirty="0" smtClean="0"/>
              <a:t>Barriers to effective communication</a:t>
            </a:r>
            <a:endParaRPr lang="en-US" dirty="0"/>
          </a:p>
        </p:txBody>
      </p:sp>
    </p:spTree>
    <p:extLst>
      <p:ext uri="{BB962C8B-B14F-4D97-AF65-F5344CB8AC3E}">
        <p14:creationId xmlns:p14="http://schemas.microsoft.com/office/powerpoint/2010/main" val="16695016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Environmental Barriers:</a:t>
            </a:r>
          </a:p>
          <a:p>
            <a:pPr lvl="1"/>
            <a:r>
              <a:rPr lang="en-US" dirty="0" smtClean="0"/>
              <a:t>Awareness</a:t>
            </a:r>
          </a:p>
          <a:p>
            <a:pPr lvl="1"/>
            <a:r>
              <a:rPr lang="en-US" dirty="0" smtClean="0"/>
              <a:t>Attention to message</a:t>
            </a:r>
          </a:p>
          <a:p>
            <a:pPr lvl="1"/>
            <a:r>
              <a:rPr lang="en-US" dirty="0" smtClean="0"/>
              <a:t>Adequate time</a:t>
            </a:r>
          </a:p>
          <a:p>
            <a:pPr lvl="1"/>
            <a:r>
              <a:rPr lang="en-US" dirty="0" smtClean="0"/>
              <a:t>Management philosophy encouraging communication</a:t>
            </a:r>
          </a:p>
          <a:p>
            <a:pPr lvl="1"/>
            <a:r>
              <a:rPr lang="en-US" dirty="0" smtClean="0"/>
              <a:t>Carefully tailoring words and symbols</a:t>
            </a:r>
          </a:p>
          <a:p>
            <a:pPr lvl="1"/>
            <a:r>
              <a:rPr lang="en-US" dirty="0" smtClean="0"/>
              <a:t>Using multiple channels</a:t>
            </a:r>
          </a:p>
          <a:p>
            <a:pPr lvl="1"/>
            <a:r>
              <a:rPr lang="en-US" dirty="0" smtClean="0"/>
              <a:t>Listening</a:t>
            </a:r>
          </a:p>
          <a:p>
            <a:r>
              <a:rPr lang="en-US" dirty="0" smtClean="0"/>
              <a:t>Personal Barriers:</a:t>
            </a:r>
          </a:p>
          <a:p>
            <a:pPr lvl="1"/>
            <a:r>
              <a:rPr lang="en-US" dirty="0" smtClean="0"/>
              <a:t>Awareness</a:t>
            </a:r>
          </a:p>
          <a:p>
            <a:pPr lvl="1"/>
            <a:r>
              <a:rPr lang="en-US" dirty="0" smtClean="0"/>
              <a:t>Understand frames of reference</a:t>
            </a:r>
          </a:p>
          <a:p>
            <a:pPr lvl="1"/>
            <a:r>
              <a:rPr lang="en-US" dirty="0" smtClean="0"/>
              <a:t>Listening</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a:p>
        </p:txBody>
      </p:sp>
      <p:sp>
        <p:nvSpPr>
          <p:cNvPr id="4" name="Title 3"/>
          <p:cNvSpPr>
            <a:spLocks noGrp="1"/>
          </p:cNvSpPr>
          <p:nvPr>
            <p:ph type="title"/>
          </p:nvPr>
        </p:nvSpPr>
        <p:spPr/>
        <p:txBody>
          <a:bodyPr/>
          <a:lstStyle/>
          <a:p>
            <a:r>
              <a:rPr lang="en-US" dirty="0" smtClean="0"/>
              <a:t>Managing Barriers to effective communication</a:t>
            </a:r>
            <a:endParaRPr lang="en-US" dirty="0"/>
          </a:p>
        </p:txBody>
      </p:sp>
    </p:spTree>
    <p:extLst>
      <p:ext uri="{BB962C8B-B14F-4D97-AF65-F5344CB8AC3E}">
        <p14:creationId xmlns:p14="http://schemas.microsoft.com/office/powerpoint/2010/main" val="1163575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a:t>Communication with internal participants depends on the effectiveness of formal channels and networks to transmit understandable information throughout the organization or </a:t>
            </a:r>
            <a:r>
              <a:rPr lang="en-US" sz="1800" dirty="0" smtClean="0"/>
              <a:t>system</a:t>
            </a:r>
            <a:endParaRPr lang="en-US" sz="1800" dirty="0"/>
          </a:p>
          <a:p>
            <a:r>
              <a:rPr lang="en-US" sz="1800" dirty="0"/>
              <a:t>These channels and networks carry communications </a:t>
            </a:r>
            <a:r>
              <a:rPr lang="en-US" sz="1800" dirty="0" err="1" smtClean="0"/>
              <a:t>multidirectionally</a:t>
            </a:r>
            <a:r>
              <a:rPr lang="en-US" sz="1800" dirty="0" smtClean="0"/>
              <a:t>:</a:t>
            </a:r>
            <a:endParaRPr lang="en-US" sz="1800" dirty="0"/>
          </a:p>
          <a:p>
            <a:pPr lvl="1"/>
            <a:r>
              <a:rPr lang="en-US" b="1" dirty="0" smtClean="0"/>
              <a:t>Downward</a:t>
            </a:r>
          </a:p>
          <a:p>
            <a:pPr lvl="2"/>
            <a:r>
              <a:rPr lang="en-US" sz="1800" dirty="0"/>
              <a:t>P</a:t>
            </a:r>
            <a:r>
              <a:rPr lang="en-US" sz="1800" dirty="0" smtClean="0"/>
              <a:t>assing </a:t>
            </a:r>
            <a:r>
              <a:rPr lang="en-US" sz="1800" dirty="0"/>
              <a:t>on information from superiors to subordinates through verbal orders, one-to-one instructions, speeches to employee groups, or meetings</a:t>
            </a:r>
            <a:endParaRPr lang="en-US" sz="1800" dirty="0" smtClean="0"/>
          </a:p>
          <a:p>
            <a:pPr lvl="1"/>
            <a:r>
              <a:rPr lang="en-US" b="1" dirty="0" smtClean="0"/>
              <a:t>Upward</a:t>
            </a:r>
          </a:p>
          <a:p>
            <a:pPr lvl="2"/>
            <a:r>
              <a:rPr lang="en-US" sz="1800" dirty="0"/>
              <a:t>P</a:t>
            </a:r>
            <a:r>
              <a:rPr lang="en-US" sz="1800" dirty="0" smtClean="0"/>
              <a:t>roviding </a:t>
            </a:r>
            <a:r>
              <a:rPr lang="en-US" sz="1800" dirty="0"/>
              <a:t>managers with decision-making information, revealing problem areas, providing data for performance evaluation, indicating the status of morale, and, in general, underscoring the thinking of subordinates</a:t>
            </a:r>
            <a:endParaRPr lang="en-US" sz="1800" dirty="0" smtClean="0"/>
          </a:p>
          <a:p>
            <a:endParaRPr lang="en-US" sz="1800" dirty="0"/>
          </a:p>
          <a:p>
            <a:endParaRPr lang="en-US" sz="1800" dirty="0"/>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a:p>
        </p:txBody>
      </p:sp>
      <p:sp>
        <p:nvSpPr>
          <p:cNvPr id="4" name="Title 3"/>
          <p:cNvSpPr>
            <a:spLocks noGrp="1"/>
          </p:cNvSpPr>
          <p:nvPr>
            <p:ph type="title"/>
          </p:nvPr>
        </p:nvSpPr>
        <p:spPr/>
        <p:txBody>
          <a:bodyPr/>
          <a:lstStyle/>
          <a:p>
            <a:r>
              <a:rPr lang="en-US" dirty="0" smtClean="0"/>
              <a:t>Flows of </a:t>
            </a:r>
            <a:r>
              <a:rPr lang="en-US" dirty="0" err="1" smtClean="0"/>
              <a:t>intraorganizational</a:t>
            </a:r>
            <a:r>
              <a:rPr lang="en-US" dirty="0" smtClean="0"/>
              <a:t> communication</a:t>
            </a:r>
            <a:endParaRPr lang="en-US" dirty="0"/>
          </a:p>
        </p:txBody>
      </p:sp>
    </p:spTree>
    <p:extLst>
      <p:ext uri="{BB962C8B-B14F-4D97-AF65-F5344CB8AC3E}">
        <p14:creationId xmlns:p14="http://schemas.microsoft.com/office/powerpoint/2010/main" val="32618880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US" sz="2000" b="1" dirty="0" smtClean="0"/>
              <a:t>Horizontal</a:t>
            </a:r>
          </a:p>
          <a:p>
            <a:pPr lvl="2"/>
            <a:r>
              <a:rPr lang="en-US" sz="2000" dirty="0"/>
              <a:t>Committees, task forces, and cross-functional project teams are all useful mechanisms of horizontal communication</a:t>
            </a:r>
            <a:endParaRPr lang="en-US" sz="2000" dirty="0" smtClean="0"/>
          </a:p>
          <a:p>
            <a:pPr lvl="1"/>
            <a:r>
              <a:rPr lang="en-US" sz="2000" b="1" dirty="0" smtClean="0"/>
              <a:t>Diagonal</a:t>
            </a:r>
          </a:p>
          <a:p>
            <a:pPr lvl="2"/>
            <a:r>
              <a:rPr lang="en-US" sz="2000" dirty="0"/>
              <a:t>Diagonal flows violate the usual pattern of upward and downward communication </a:t>
            </a:r>
            <a:r>
              <a:rPr lang="en-US" sz="2000" dirty="0" smtClean="0"/>
              <a:t>by </a:t>
            </a:r>
            <a:r>
              <a:rPr lang="en-US" sz="2000" dirty="0"/>
              <a:t>cutting across departments, and they violate the usual pattern of horizontal communication, because the communicators are at different levels in the organization</a:t>
            </a:r>
            <a:endParaRPr lang="en-US" sz="2000" dirty="0" smtClean="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a:p>
        </p:txBody>
      </p:sp>
      <p:sp>
        <p:nvSpPr>
          <p:cNvPr id="4" name="Title 3"/>
          <p:cNvSpPr>
            <a:spLocks noGrp="1"/>
          </p:cNvSpPr>
          <p:nvPr>
            <p:ph type="title"/>
          </p:nvPr>
        </p:nvSpPr>
        <p:spPr/>
        <p:txBody>
          <a:bodyPr/>
          <a:lstStyle/>
          <a:p>
            <a:r>
              <a:rPr lang="en-US" dirty="0" smtClean="0"/>
              <a:t>Flows of </a:t>
            </a:r>
            <a:r>
              <a:rPr lang="en-US" dirty="0" err="1" smtClean="0"/>
              <a:t>intraorganizational</a:t>
            </a:r>
            <a:r>
              <a:rPr lang="en-US" dirty="0" smtClean="0"/>
              <a:t> communication (CONT.)</a:t>
            </a:r>
            <a:endParaRPr lang="en-US" dirty="0"/>
          </a:p>
        </p:txBody>
      </p:sp>
    </p:spTree>
    <p:extLst>
      <p:ext uri="{BB962C8B-B14F-4D97-AF65-F5344CB8AC3E}">
        <p14:creationId xmlns:p14="http://schemas.microsoft.com/office/powerpoint/2010/main" val="126187657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Chain </a:t>
            </a:r>
            <a:r>
              <a:rPr lang="en-US" b="1" dirty="0"/>
              <a:t>network </a:t>
            </a:r>
            <a:r>
              <a:rPr lang="en-US" b="1" dirty="0" smtClean="0"/>
              <a:t>— </a:t>
            </a:r>
            <a:r>
              <a:rPr lang="en-US" dirty="0" smtClean="0"/>
              <a:t>the </a:t>
            </a:r>
            <a:r>
              <a:rPr lang="en-US" dirty="0"/>
              <a:t>standard format for communicating upward and </a:t>
            </a:r>
            <a:r>
              <a:rPr lang="en-US" dirty="0" smtClean="0"/>
              <a:t>downward; </a:t>
            </a:r>
            <a:r>
              <a:rPr lang="en-US" dirty="0"/>
              <a:t>follows line authority </a:t>
            </a:r>
            <a:r>
              <a:rPr lang="en-US" dirty="0" smtClean="0"/>
              <a:t>relationships</a:t>
            </a:r>
          </a:p>
          <a:p>
            <a:r>
              <a:rPr lang="en-US" b="1" dirty="0" smtClean="0"/>
              <a:t>Y </a:t>
            </a:r>
            <a:r>
              <a:rPr lang="en-US" b="1" dirty="0"/>
              <a:t>pattern (inverted) — </a:t>
            </a:r>
            <a:r>
              <a:rPr lang="en-US" dirty="0" smtClean="0"/>
              <a:t>two </a:t>
            </a:r>
            <a:r>
              <a:rPr lang="en-US" dirty="0"/>
              <a:t>people </a:t>
            </a:r>
            <a:r>
              <a:rPr lang="en-US" dirty="0" smtClean="0"/>
              <a:t>report </a:t>
            </a:r>
            <a:r>
              <a:rPr lang="en-US" dirty="0"/>
              <a:t>to a superior, who reports to </a:t>
            </a:r>
            <a:r>
              <a:rPr lang="en-US" dirty="0" smtClean="0"/>
              <a:t>another</a:t>
            </a:r>
          </a:p>
          <a:p>
            <a:r>
              <a:rPr lang="en-US" b="1" dirty="0" smtClean="0"/>
              <a:t>Wheel pattern </a:t>
            </a:r>
            <a:r>
              <a:rPr lang="en-US" b="1" dirty="0"/>
              <a:t>— </a:t>
            </a:r>
            <a:r>
              <a:rPr lang="en-US" dirty="0" smtClean="0"/>
              <a:t>four </a:t>
            </a:r>
            <a:r>
              <a:rPr lang="en-US" dirty="0"/>
              <a:t>subordinates </a:t>
            </a:r>
            <a:r>
              <a:rPr lang="en-US" dirty="0" smtClean="0"/>
              <a:t>report </a:t>
            </a:r>
            <a:r>
              <a:rPr lang="en-US" dirty="0"/>
              <a:t>to one superior; subordinates do not interact, and all </a:t>
            </a:r>
            <a:r>
              <a:rPr lang="en-US" dirty="0" smtClean="0"/>
              <a:t>communications are </a:t>
            </a:r>
            <a:r>
              <a:rPr lang="en-US" dirty="0"/>
              <a:t>channeled through the manager at the center of the </a:t>
            </a:r>
            <a:r>
              <a:rPr lang="en-US" dirty="0" smtClean="0"/>
              <a:t>wheel</a:t>
            </a:r>
          </a:p>
          <a:p>
            <a:r>
              <a:rPr lang="en-US" b="1" dirty="0"/>
              <a:t>C</a:t>
            </a:r>
            <a:r>
              <a:rPr lang="en-US" b="1" dirty="0" smtClean="0"/>
              <a:t>ircle </a:t>
            </a:r>
            <a:r>
              <a:rPr lang="en-US" b="1" dirty="0"/>
              <a:t>pattern</a:t>
            </a:r>
            <a:r>
              <a:rPr lang="en-US" dirty="0"/>
              <a:t> </a:t>
            </a:r>
            <a:r>
              <a:rPr lang="en-US" b="1" dirty="0"/>
              <a:t>— </a:t>
            </a:r>
            <a:r>
              <a:rPr lang="en-US" dirty="0" smtClean="0"/>
              <a:t>communicators </a:t>
            </a:r>
            <a:r>
              <a:rPr lang="en-US" dirty="0"/>
              <a:t>in the network </a:t>
            </a:r>
            <a:r>
              <a:rPr lang="en-US" dirty="0" smtClean="0"/>
              <a:t>communicate </a:t>
            </a:r>
            <a:r>
              <a:rPr lang="en-US" dirty="0"/>
              <a:t>directly </a:t>
            </a:r>
            <a:r>
              <a:rPr lang="en-US" dirty="0" smtClean="0"/>
              <a:t>with only </a:t>
            </a:r>
            <a:r>
              <a:rPr lang="en-US" dirty="0"/>
              <a:t>two </a:t>
            </a:r>
            <a:r>
              <a:rPr lang="en-US" dirty="0" smtClean="0"/>
              <a:t>others; there </a:t>
            </a:r>
            <a:r>
              <a:rPr lang="en-US" dirty="0"/>
              <a:t>is no central authority </a:t>
            </a:r>
            <a:r>
              <a:rPr lang="en-US" dirty="0" smtClean="0"/>
              <a:t>or leader</a:t>
            </a:r>
          </a:p>
          <a:p>
            <a:r>
              <a:rPr lang="en-US" b="1" dirty="0" smtClean="0"/>
              <a:t>All-channel </a:t>
            </a:r>
            <a:r>
              <a:rPr lang="en-US" b="1" dirty="0"/>
              <a:t>network — </a:t>
            </a:r>
            <a:r>
              <a:rPr lang="en-US" dirty="0" smtClean="0"/>
              <a:t>a circle, except </a:t>
            </a:r>
            <a:r>
              <a:rPr lang="en-US" dirty="0"/>
              <a:t>that each communicator may </a:t>
            </a:r>
            <a:r>
              <a:rPr lang="en-US" dirty="0" smtClean="0"/>
              <a:t>interact with </a:t>
            </a:r>
            <a:r>
              <a:rPr lang="en-US" dirty="0"/>
              <a:t>all other communicators in the network</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a:p>
        </p:txBody>
      </p:sp>
      <p:sp>
        <p:nvSpPr>
          <p:cNvPr id="4" name="Title 3"/>
          <p:cNvSpPr>
            <a:spLocks noGrp="1"/>
          </p:cNvSpPr>
          <p:nvPr>
            <p:ph type="title"/>
          </p:nvPr>
        </p:nvSpPr>
        <p:spPr/>
        <p:txBody>
          <a:bodyPr/>
          <a:lstStyle/>
          <a:p>
            <a:r>
              <a:rPr lang="en-US" dirty="0" smtClean="0"/>
              <a:t>Communication networks</a:t>
            </a:r>
            <a:endParaRPr lang="en-US" dirty="0"/>
          </a:p>
        </p:txBody>
      </p:sp>
    </p:spTree>
    <p:extLst>
      <p:ext uri="{BB962C8B-B14F-4D97-AF65-F5344CB8AC3E}">
        <p14:creationId xmlns:p14="http://schemas.microsoft.com/office/powerpoint/2010/main" val="4950644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1054</TotalTime>
  <Words>1067</Words>
  <Application>Microsoft Macintosh PowerPoint</Application>
  <PresentationFormat>On-screen Show (4:3)</PresentationFormat>
  <Paragraphs>114</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Grid</vt:lpstr>
      <vt:lpstr>communicating</vt:lpstr>
      <vt:lpstr>Chapter 14, Learning objectives</vt:lpstr>
      <vt:lpstr>Communication with stakeholders</vt:lpstr>
      <vt:lpstr>Communication process model</vt:lpstr>
      <vt:lpstr>Barriers to effective communication</vt:lpstr>
      <vt:lpstr>Managing Barriers to effective communication</vt:lpstr>
      <vt:lpstr>Flows of intraorganizational communication</vt:lpstr>
      <vt:lpstr>Flows of intraorganizational communication (CONT.)</vt:lpstr>
      <vt:lpstr>Communication networks</vt:lpstr>
      <vt:lpstr>Informal Communication</vt:lpstr>
      <vt:lpstr>Communicating with external stakeholders</vt:lpstr>
      <vt:lpstr>Listening to External Stakeholders</vt:lpstr>
      <vt:lpstr>Special Situations</vt:lpstr>
      <vt:lpstr>Special Situations (cont.)</vt:lpstr>
      <vt:lpstr>Special Situations (cont.)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Cecilia Gonzalez</cp:lastModifiedBy>
  <cp:revision>160</cp:revision>
  <dcterms:created xsi:type="dcterms:W3CDTF">2013-01-06T21:57:18Z</dcterms:created>
  <dcterms:modified xsi:type="dcterms:W3CDTF">2014-04-30T18:18:52Z</dcterms:modified>
</cp:coreProperties>
</file>