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660" r:id="rId1"/>
  </p:sldMasterIdLst>
  <p:notesMasterIdLst>
    <p:notesMasterId r:id="rId27"/>
  </p:notesMasterIdLst>
  <p:handoutMasterIdLst>
    <p:handoutMasterId r:id="rId28"/>
  </p:handoutMasterIdLst>
  <p:sldIdLst>
    <p:sldId id="256" r:id="rId2"/>
    <p:sldId id="257" r:id="rId3"/>
    <p:sldId id="258" r:id="rId4"/>
    <p:sldId id="266" r:id="rId5"/>
    <p:sldId id="259" r:id="rId6"/>
    <p:sldId id="261" r:id="rId7"/>
    <p:sldId id="279" r:id="rId8"/>
    <p:sldId id="283" r:id="rId9"/>
    <p:sldId id="262" r:id="rId10"/>
    <p:sldId id="263" r:id="rId11"/>
    <p:sldId id="269" r:id="rId12"/>
    <p:sldId id="270" r:id="rId13"/>
    <p:sldId id="271" r:id="rId14"/>
    <p:sldId id="272" r:id="rId15"/>
    <p:sldId id="264" r:id="rId16"/>
    <p:sldId id="273" r:id="rId17"/>
    <p:sldId id="284" r:id="rId18"/>
    <p:sldId id="274" r:id="rId19"/>
    <p:sldId id="275" r:id="rId20"/>
    <p:sldId id="265" r:id="rId21"/>
    <p:sldId id="280" r:id="rId22"/>
    <p:sldId id="281" r:id="rId23"/>
    <p:sldId id="285" r:id="rId24"/>
    <p:sldId id="276" r:id="rId25"/>
    <p:sldId id="282" r:id="rId26"/>
  </p:sldIdLst>
  <p:sldSz cx="9144000" cy="6858000" type="screen4x3"/>
  <p:notesSz cx="6858000" cy="9144000"/>
  <p:custDataLst>
    <p:tags r:id="rId29"/>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Erin McDaniel" initials="" lastIdx="39" clrIdx="0"/>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20"/>
    <p:restoredTop sz="99757" autoAdjust="0"/>
  </p:normalViewPr>
  <p:slideViewPr>
    <p:cSldViewPr snapToGrid="0" snapToObjects="1">
      <p:cViewPr>
        <p:scale>
          <a:sx n="100" d="100"/>
          <a:sy n="100" d="100"/>
        </p:scale>
        <p:origin x="-294" y="-3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gs" Target="tags/tag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7E2A0D76-0A70-A74E-A396-59F65BF67E2E}" type="datetimeFigureOut">
              <a:rPr lang="en-US" smtClean="0"/>
              <a:t>4/29/2014</a:t>
            </a:fld>
            <a:endParaRPr lang="en-US" dirty="0"/>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AF1003B9-02D1-F046-8716-70A27B205052}" type="slidenum">
              <a:rPr lang="en-US" smtClean="0"/>
              <a:t>‹#›</a:t>
            </a:fld>
            <a:endParaRPr lang="en-US" dirty="0"/>
          </a:p>
        </p:txBody>
      </p:sp>
    </p:spTree>
    <p:extLst>
      <p:ext uri="{BB962C8B-B14F-4D97-AF65-F5344CB8AC3E}">
        <p14:creationId xmlns:p14="http://schemas.microsoft.com/office/powerpoint/2010/main" val="1531716334"/>
      </p:ext>
    </p:extLst>
  </p:cSld>
  <p:clrMap bg1="lt1" tx1="dk1" bg2="lt2" tx2="dk2" accent1="accent1" accent2="accent2" accent3="accent3" accent4="accent4" accent5="accent5" accent6="accent6" hlink="hlink" folHlink="folHlink"/>
  <p:hf hdr="0" ft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6C9C578-92E8-D64D-A4A0-0A020B10E37E}" type="datetimeFigureOut">
              <a:rPr lang="en-US" smtClean="0"/>
              <a:t>4/29/2014</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11A2A19-0EA0-A84E-BB2B-FF7475AA3C3F}" type="slidenum">
              <a:rPr lang="en-US" smtClean="0"/>
              <a:t>‹#›</a:t>
            </a:fld>
            <a:endParaRPr lang="en-US" dirty="0"/>
          </a:p>
        </p:txBody>
      </p:sp>
    </p:spTree>
    <p:extLst>
      <p:ext uri="{BB962C8B-B14F-4D97-AF65-F5344CB8AC3E}">
        <p14:creationId xmlns:p14="http://schemas.microsoft.com/office/powerpoint/2010/main" val="2762438967"/>
      </p:ext>
    </p:extLst>
  </p:cSld>
  <p:clrMap bg1="lt1" tx1="dk1" bg2="lt2" tx2="dk2" accent1="accent1" accent2="accent2" accent3="accent3" accent4="accent4" accent5="accent5" accent6="accent6" hlink="hlink" folHlink="folHlink"/>
  <p:hf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11A2A19-0EA0-A84E-BB2B-FF7475AA3C3F}" type="slidenum">
              <a:rPr lang="en-US" smtClean="0"/>
              <a:t>1</a:t>
            </a:fld>
            <a:endParaRPr lang="en-US" dirty="0"/>
          </a:p>
        </p:txBody>
      </p:sp>
    </p:spTree>
    <p:extLst>
      <p:ext uri="{BB962C8B-B14F-4D97-AF65-F5344CB8AC3E}">
        <p14:creationId xmlns:p14="http://schemas.microsoft.com/office/powerpoint/2010/main" val="48277515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7010400" y="152399"/>
            <a:ext cx="1981200" cy="655624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152400" y="153923"/>
            <a:ext cx="6705600" cy="65532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Subtitle 2"/>
          <p:cNvSpPr>
            <a:spLocks noGrp="1"/>
          </p:cNvSpPr>
          <p:nvPr>
            <p:ph type="subTitle" idx="1"/>
          </p:nvPr>
        </p:nvSpPr>
        <p:spPr>
          <a:xfrm>
            <a:off x="7010400" y="2052960"/>
            <a:ext cx="1981200" cy="1828800"/>
          </a:xfrm>
        </p:spPr>
        <p:txBody>
          <a:bodyPr anchor="ctr">
            <a:normAutofit/>
          </a:bodyPr>
          <a:lstStyle>
            <a:lvl1pPr marL="0" indent="0" algn="l">
              <a:buNone/>
              <a:defRPr sz="19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10" name="Date Placeholder 9"/>
          <p:cNvSpPr>
            <a:spLocks noGrp="1"/>
          </p:cNvSpPr>
          <p:nvPr>
            <p:ph type="dt" sz="half" idx="10"/>
          </p:nvPr>
        </p:nvSpPr>
        <p:spPr/>
        <p:txBody>
          <a:bodyPr/>
          <a:lstStyle>
            <a:lvl1pPr>
              <a:defRPr>
                <a:solidFill>
                  <a:schemeClr val="bg2"/>
                </a:solidFill>
              </a:defRPr>
            </a:lvl1pPr>
          </a:lstStyle>
          <a:p>
            <a:fld id="{5113CB08-160A-4E2C-85C5-5684FFD90F80}" type="datetime1">
              <a:rPr lang="en-US" smtClean="0"/>
              <a:t>4/29/2014</a:t>
            </a:fld>
            <a:endParaRPr lang="en-US" dirty="0"/>
          </a:p>
        </p:txBody>
      </p:sp>
      <p:sp>
        <p:nvSpPr>
          <p:cNvPr id="11" name="Slide Number Placeholder 10"/>
          <p:cNvSpPr>
            <a:spLocks noGrp="1"/>
          </p:cNvSpPr>
          <p:nvPr>
            <p:ph type="sldNum" sz="quarter" idx="11"/>
          </p:nvPr>
        </p:nvSpPr>
        <p:spPr/>
        <p:txBody>
          <a:bodyPr/>
          <a:lstStyle>
            <a:lvl1pPr>
              <a:defRPr sz="1000">
                <a:solidFill>
                  <a:srgbClr val="FFFFFF"/>
                </a:solidFill>
              </a:defRPr>
            </a:lvl1pPr>
          </a:lstStyle>
          <a:p>
            <a:fld id="{057B859C-5B2B-8749-B99F-4C47515F9E9C}" type="slidenum">
              <a:rPr lang="en-US" smtClean="0"/>
              <a:pPr/>
              <a:t>‹#›</a:t>
            </a:fld>
            <a:endParaRPr lang="en-US" dirty="0"/>
          </a:p>
        </p:txBody>
      </p:sp>
      <p:sp>
        <p:nvSpPr>
          <p:cNvPr id="13" name="Title 12"/>
          <p:cNvSpPr>
            <a:spLocks noGrp="1"/>
          </p:cNvSpPr>
          <p:nvPr>
            <p:ph type="title"/>
          </p:nvPr>
        </p:nvSpPr>
        <p:spPr>
          <a:xfrm>
            <a:off x="457200" y="2052960"/>
            <a:ext cx="6324600" cy="1828800"/>
          </a:xfrm>
        </p:spPr>
        <p:txBody>
          <a:bodyPr/>
          <a:lstStyle>
            <a:lvl1pPr algn="r">
              <a:defRPr sz="4200" spc="150" baseline="0"/>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en-US" dirty="0"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9FC3979-DBC8-443C-B7E5-96E065496606}" type="datetime1">
              <a:rPr lang="en-US" smtClean="0"/>
              <a:t>4/29/2014</a:t>
            </a:fld>
            <a:endParaRPr lang="en-US" dirty="0"/>
          </a:p>
        </p:txBody>
      </p:sp>
      <p:sp>
        <p:nvSpPr>
          <p:cNvPr id="5" name="Footer Placeholder 4"/>
          <p:cNvSpPr>
            <a:spLocks noGrp="1"/>
          </p:cNvSpPr>
          <p:nvPr>
            <p:ph type="ftr" sz="quarter" idx="11"/>
          </p:nvPr>
        </p:nvSpPr>
        <p:spPr>
          <a:xfrm>
            <a:off x="1256959" y="6305303"/>
            <a:ext cx="6667286" cy="324097"/>
          </a:xfrm>
          <a:prstGeom prst="rect">
            <a:avLst/>
          </a:prstGeom>
        </p:spPr>
        <p:txBody>
          <a:bodyPr/>
          <a:lstStyle/>
          <a:p>
            <a:r>
              <a:rPr lang="en-US" dirty="0" smtClean="0"/>
              <a:t>Copyright © 2014 by Health Professions Press, Inc. All rights reserved. Based on Managing Health Services Organizations and Systems, Sixth Edition, by Beaufort B. Longest, Jr., and Kurt Darr (Copyright © 2014 by Health Professions Press, Inc.).</a:t>
            </a:r>
            <a:endParaRPr lang="en-US" dirty="0"/>
          </a:p>
        </p:txBody>
      </p:sp>
      <p:sp>
        <p:nvSpPr>
          <p:cNvPr id="6" name="Slide Number Placeholder 5"/>
          <p:cNvSpPr>
            <a:spLocks noGrp="1"/>
          </p:cNvSpPr>
          <p:nvPr>
            <p:ph type="sldNum" sz="quarter" idx="12"/>
          </p:nvPr>
        </p:nvSpPr>
        <p:spPr/>
        <p:txBody>
          <a:bodyPr/>
          <a:lstStyle/>
          <a:p>
            <a:fld id="{057B859C-5B2B-8749-B99F-4C47515F9E9C}" type="slidenum">
              <a:rPr lang="en-US" smtClean="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152400" y="147319"/>
            <a:ext cx="6705600" cy="655624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7010400" y="147319"/>
            <a:ext cx="1956046" cy="6556248"/>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Vertical Title 1"/>
          <p:cNvSpPr>
            <a:spLocks noGrp="1"/>
          </p:cNvSpPr>
          <p:nvPr>
            <p:ph type="title" orient="vert"/>
          </p:nvPr>
        </p:nvSpPr>
        <p:spPr>
          <a:xfrm>
            <a:off x="7162800" y="274638"/>
            <a:ext cx="1676400" cy="5851525"/>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3B1CE969-46AC-454F-A688-F061DA670D34}" type="datetime1">
              <a:rPr lang="en-US" smtClean="0"/>
              <a:t>4/29/2014</a:t>
            </a:fld>
            <a:endParaRPr lang="en-US" dirty="0"/>
          </a:p>
        </p:txBody>
      </p:sp>
      <p:sp>
        <p:nvSpPr>
          <p:cNvPr id="5" name="Footer Placeholder 4"/>
          <p:cNvSpPr>
            <a:spLocks noGrp="1"/>
          </p:cNvSpPr>
          <p:nvPr>
            <p:ph type="ftr" sz="quarter" idx="11"/>
          </p:nvPr>
        </p:nvSpPr>
        <p:spPr>
          <a:xfrm>
            <a:off x="1256959" y="6305303"/>
            <a:ext cx="6667286" cy="324097"/>
          </a:xfrm>
          <a:prstGeom prst="rect">
            <a:avLst/>
          </a:prstGeom>
        </p:spPr>
        <p:txBody>
          <a:bodyPr/>
          <a:lstStyle/>
          <a:p>
            <a:r>
              <a:rPr lang="en-US" dirty="0" smtClean="0"/>
              <a:t>Copyright © 2014 by Health Professions Press, Inc. All rights reserved. Based on Managing Health Services Organizations and Systems, Sixth Edition, by Beaufort B. Longest, Jr., and Kurt Darr (Copyright © 2014 by Health Professions Press, Inc.).</a:t>
            </a:r>
            <a:endParaRPr lang="en-US" dirty="0"/>
          </a:p>
        </p:txBody>
      </p:sp>
      <p:sp>
        <p:nvSpPr>
          <p:cNvPr id="6" name="Slide Number Placeholder 5"/>
          <p:cNvSpPr>
            <a:spLocks noGrp="1"/>
          </p:cNvSpPr>
          <p:nvPr>
            <p:ph type="sldNum" sz="quarter" idx="12"/>
          </p:nvPr>
        </p:nvSpPr>
        <p:spPr/>
        <p:txBody>
          <a:bodyPr/>
          <a:lstStyle>
            <a:lvl1pPr>
              <a:defRPr>
                <a:solidFill>
                  <a:schemeClr val="bg2"/>
                </a:solidFill>
              </a:defRPr>
            </a:lvl1pPr>
          </a:lstStyle>
          <a:p>
            <a:fld id="{057B859C-5B2B-8749-B99F-4C47515F9E9C}" type="slidenum">
              <a:rPr lang="en-US" smtClean="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p:txBody>
          <a:bodyPr/>
          <a:lstStyle/>
          <a:p>
            <a:fld id="{F91D1CEB-9F2A-4C28-B0D0-9CBAE1C1E124}" type="datetime1">
              <a:rPr lang="en-US" smtClean="0"/>
              <a:t>4/29/2014</a:t>
            </a:fld>
            <a:endParaRPr lang="en-US" dirty="0"/>
          </a:p>
        </p:txBody>
      </p:sp>
      <p:sp>
        <p:nvSpPr>
          <p:cNvPr id="6" name="Slide Number Placeholder 5"/>
          <p:cNvSpPr>
            <a:spLocks noGrp="1"/>
          </p:cNvSpPr>
          <p:nvPr>
            <p:ph type="sldNum" sz="quarter" idx="12"/>
          </p:nvPr>
        </p:nvSpPr>
        <p:spPr/>
        <p:txBody>
          <a:bodyPr/>
          <a:lstStyle/>
          <a:p>
            <a:fld id="{057B859C-5B2B-8749-B99F-4C47515F9E9C}" type="slidenum">
              <a:rPr lang="en-US" smtClean="0"/>
              <a:t>‹#›</a:t>
            </a:fld>
            <a:endParaRPr lang="en-US" dirty="0"/>
          </a:p>
        </p:txBody>
      </p:sp>
      <p:sp>
        <p:nvSpPr>
          <p:cNvPr id="7" name="Title 6"/>
          <p:cNvSpPr>
            <a:spLocks noGrp="1"/>
          </p:cNvSpPr>
          <p:nvPr>
            <p:ph type="title"/>
          </p:nvPr>
        </p:nvSpPr>
        <p:spPr/>
        <p:txBody>
          <a:bodyPr/>
          <a:lstStyle>
            <a:lvl1pPr algn="l">
              <a:defRPr/>
            </a:lvl1pPr>
          </a:lstStyle>
          <a:p>
            <a:r>
              <a:rPr lang="en-US" dirty="0" smtClean="0"/>
              <a:t>Click to edit Master title style</a:t>
            </a:r>
            <a:endParaRPr lang="en-US" dirty="0"/>
          </a:p>
        </p:txBody>
      </p:sp>
      <p:sp>
        <p:nvSpPr>
          <p:cNvPr id="8" name="Rectangle 7"/>
          <p:cNvSpPr/>
          <p:nvPr userDrawn="1"/>
        </p:nvSpPr>
        <p:spPr>
          <a:xfrm>
            <a:off x="381001" y="6277605"/>
            <a:ext cx="7853680" cy="369332"/>
          </a:xfrm>
          <a:prstGeom prst="rect">
            <a:avLst/>
          </a:prstGeom>
        </p:spPr>
        <p:txBody>
          <a:bodyPr wrap="square">
            <a:spAutoFit/>
          </a:bodyPr>
          <a:lstStyle/>
          <a:p>
            <a:pPr algn="ctr"/>
            <a:r>
              <a:rPr lang="en-US" sz="900" dirty="0" smtClean="0"/>
              <a:t>Copyright © 2014 by Health Professions Press, Inc. All rights reserved. Based on Managing Health Services Organizations and Systems, Sixth Edition, by Beaufort B. Longest, Jr., and Kurt Darr (Copyright © 2014 by </a:t>
            </a:r>
            <a:r>
              <a:rPr lang="en-US" sz="900" dirty="0" smtClean="0"/>
              <a:t>Beaufort B. Longest, Jr., and Kurt </a:t>
            </a:r>
            <a:r>
              <a:rPr lang="en-US" sz="900" dirty="0" err="1" smtClean="0"/>
              <a:t>Darr</a:t>
            </a:r>
            <a:r>
              <a:rPr lang="en-US" sz="900" dirty="0" smtClean="0"/>
              <a:t>.).</a:t>
            </a:r>
            <a:endParaRPr lang="en-US" sz="900"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7010400" y="152399"/>
            <a:ext cx="1981200" cy="6556248"/>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152400" y="153923"/>
            <a:ext cx="6705600" cy="6553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Text Placeholder 2"/>
          <p:cNvSpPr>
            <a:spLocks noGrp="1"/>
          </p:cNvSpPr>
          <p:nvPr>
            <p:ph type="body" idx="1"/>
          </p:nvPr>
        </p:nvSpPr>
        <p:spPr>
          <a:xfrm>
            <a:off x="7162799" y="2892277"/>
            <a:ext cx="1600201" cy="1645920"/>
          </a:xfrm>
        </p:spPr>
        <p:txBody>
          <a:bodyPr anchor="ctr"/>
          <a:lstStyle>
            <a:lvl1pPr marL="0" indent="0">
              <a:buNone/>
              <a:defRPr sz="2000">
                <a:solidFill>
                  <a:schemeClr val="bg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12" name="Title 11"/>
          <p:cNvSpPr>
            <a:spLocks noGrp="1"/>
          </p:cNvSpPr>
          <p:nvPr>
            <p:ph type="title"/>
          </p:nvPr>
        </p:nvSpPr>
        <p:spPr>
          <a:xfrm>
            <a:off x="381000" y="2892277"/>
            <a:ext cx="6324600" cy="1645920"/>
          </a:xfrm>
        </p:spPr>
        <p:txBody>
          <a:bodyPr/>
          <a:lstStyle>
            <a:lvl1pPr algn="r">
              <a:defRPr sz="4200" spc="150" baseline="0"/>
            </a:lvl1pPr>
          </a:lstStyle>
          <a:p>
            <a:r>
              <a:rPr lang="en-US" smtClean="0"/>
              <a:t>Click to edit Master title style</a:t>
            </a:r>
            <a:endParaRPr lang="en-US" dirty="0"/>
          </a:p>
        </p:txBody>
      </p:sp>
      <p:sp>
        <p:nvSpPr>
          <p:cNvPr id="2" name="Date Placeholder 1"/>
          <p:cNvSpPr>
            <a:spLocks noGrp="1"/>
          </p:cNvSpPr>
          <p:nvPr>
            <p:ph type="dt" sz="half" idx="10"/>
          </p:nvPr>
        </p:nvSpPr>
        <p:spPr/>
        <p:txBody>
          <a:bodyPr/>
          <a:lstStyle/>
          <a:p>
            <a:fld id="{27433A8C-6E6F-4744-8053-E36AA023EF61}" type="datetime1">
              <a:rPr lang="en-US" smtClean="0"/>
              <a:t>4/29/2014</a:t>
            </a:fld>
            <a:endParaRPr lang="en-US" dirty="0"/>
          </a:p>
        </p:txBody>
      </p:sp>
      <p:sp>
        <p:nvSpPr>
          <p:cNvPr id="5" name="Slide Number Placeholder 4"/>
          <p:cNvSpPr>
            <a:spLocks noGrp="1"/>
          </p:cNvSpPr>
          <p:nvPr>
            <p:ph type="sldNum" sz="quarter" idx="12"/>
          </p:nvPr>
        </p:nvSpPr>
        <p:spPr/>
        <p:txBody>
          <a:bodyPr/>
          <a:lstStyle>
            <a:lvl1pPr>
              <a:defRPr>
                <a:solidFill>
                  <a:schemeClr val="bg1"/>
                </a:solidFill>
              </a:defRPr>
            </a:lvl1pPr>
          </a:lstStyle>
          <a:p>
            <a:fld id="{057B859C-5B2B-8749-B99F-4C47515F9E9C}" type="slidenum">
              <a:rPr lang="en-US" smtClean="0"/>
              <a:pPr/>
              <a:t>‹#›</a:t>
            </a:fld>
            <a:endParaRPr lang="en-US" dirty="0"/>
          </a:p>
        </p:txBody>
      </p:sp>
      <p:sp>
        <p:nvSpPr>
          <p:cNvPr id="15" name="Footer Placeholder 11"/>
          <p:cNvSpPr>
            <a:spLocks noGrp="1"/>
          </p:cNvSpPr>
          <p:nvPr>
            <p:ph type="ftr" sz="quarter" idx="13"/>
          </p:nvPr>
        </p:nvSpPr>
        <p:spPr>
          <a:xfrm>
            <a:off x="235178" y="6209627"/>
            <a:ext cx="6546622" cy="421043"/>
          </a:xfrm>
          <a:prstGeom prst="rect">
            <a:avLst/>
          </a:prstGeom>
        </p:spPr>
        <p:txBody>
          <a:bodyPr/>
          <a:lstStyle>
            <a:lvl1pPr algn="r">
              <a:defRPr sz="1000">
                <a:solidFill>
                  <a:schemeClr val="bg2"/>
                </a:solidFill>
              </a:defRPr>
            </a:lvl1pPr>
          </a:lstStyle>
          <a:p>
            <a:r>
              <a:rPr lang="en-US" dirty="0" smtClean="0"/>
              <a:t>Copyright © 2014 by Health Professions Press, Inc. All rights reserved. Based on Managing Health Services Organizations and Systems, Sixth Edition, by Beaufort B. Longest, Jr., and Kurt Darr (Copyright © 2014 by Health Professions Press, Inc.).</a:t>
            </a:r>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719072"/>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48200" y="1719072"/>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2040F3C3-1503-4661-8749-709C6DEF2767}" type="datetime1">
              <a:rPr lang="en-US" smtClean="0"/>
              <a:t>4/29/2014</a:t>
            </a:fld>
            <a:endParaRPr lang="en-US" dirty="0"/>
          </a:p>
        </p:txBody>
      </p:sp>
      <p:sp>
        <p:nvSpPr>
          <p:cNvPr id="6" name="Footer Placeholder 5"/>
          <p:cNvSpPr>
            <a:spLocks noGrp="1"/>
          </p:cNvSpPr>
          <p:nvPr>
            <p:ph type="ftr" sz="quarter" idx="11"/>
          </p:nvPr>
        </p:nvSpPr>
        <p:spPr>
          <a:xfrm>
            <a:off x="1256959" y="6305303"/>
            <a:ext cx="6667286" cy="324097"/>
          </a:xfrm>
          <a:prstGeom prst="rect">
            <a:avLst/>
          </a:prstGeom>
        </p:spPr>
        <p:txBody>
          <a:bodyPr/>
          <a:lstStyle/>
          <a:p>
            <a:r>
              <a:rPr lang="en-US" dirty="0" smtClean="0"/>
              <a:t>Copyright © 2014 by Health Professions Press, Inc. All rights reserved. Based on Managing Health Services Organizations and Systems, Sixth Edition, by Beaufort B. Longest, Jr., and Kurt Darr (Copyright © 2014 by Health Professions Press, Inc.).</a:t>
            </a:r>
            <a:endParaRPr lang="en-US" dirty="0"/>
          </a:p>
        </p:txBody>
      </p:sp>
      <p:sp>
        <p:nvSpPr>
          <p:cNvPr id="7" name="Slide Number Placeholder 6"/>
          <p:cNvSpPr>
            <a:spLocks noGrp="1"/>
          </p:cNvSpPr>
          <p:nvPr>
            <p:ph type="sldNum" sz="quarter" idx="12"/>
          </p:nvPr>
        </p:nvSpPr>
        <p:spPr/>
        <p:txBody>
          <a:bodyPr/>
          <a:lstStyle/>
          <a:p>
            <a:fld id="{057B859C-5B2B-8749-B99F-4C47515F9E9C}" type="slidenum">
              <a:rPr lang="en-US" smtClean="0"/>
              <a:t>‹#›</a:t>
            </a:fld>
            <a:endParaRPr lang="en-US" dirty="0"/>
          </a:p>
        </p:txBody>
      </p:sp>
      <p:sp>
        <p:nvSpPr>
          <p:cNvPr id="8" name="Title 7"/>
          <p:cNvSpPr>
            <a:spLocks noGrp="1"/>
          </p:cNvSpPr>
          <p:nvPr>
            <p:ph type="title"/>
          </p:nvPr>
        </p:nvSpPr>
        <p:spPr/>
        <p:txBody>
          <a:bodyPr/>
          <a:lstStyle>
            <a:lvl1pPr algn="l">
              <a:defRPr/>
            </a:lvl1pPr>
          </a:lstStyle>
          <a:p>
            <a:r>
              <a:rPr lang="en-US" dirty="0" smtClean="0"/>
              <a:t>Click to edit Master title style</a:t>
            </a:r>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457200" y="1722438"/>
            <a:ext cx="4040188" cy="639762"/>
          </a:xfrm>
        </p:spPr>
        <p:txBody>
          <a:bodyPr anchor="b"/>
          <a:lstStyle>
            <a:lvl1pPr marL="0" indent="0" algn="ctr">
              <a:buNone/>
              <a:defRPr sz="2400" b="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438399"/>
            <a:ext cx="4040188" cy="3687763"/>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5025" y="1722438"/>
            <a:ext cx="4041775" cy="639762"/>
          </a:xfrm>
        </p:spPr>
        <p:txBody>
          <a:bodyPr anchor="b"/>
          <a:lstStyle>
            <a:lvl1pPr marL="0" indent="0" algn="ctr">
              <a:buNone/>
              <a:defRPr sz="2400" b="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438399"/>
            <a:ext cx="4041775" cy="3687763"/>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0F9BBBA3-DA94-431D-8B92-606624736E2B}" type="datetime1">
              <a:rPr lang="en-US" smtClean="0"/>
              <a:t>4/29/2014</a:t>
            </a:fld>
            <a:endParaRPr lang="en-US" dirty="0"/>
          </a:p>
        </p:txBody>
      </p:sp>
      <p:sp>
        <p:nvSpPr>
          <p:cNvPr id="8" name="Footer Placeholder 7"/>
          <p:cNvSpPr>
            <a:spLocks noGrp="1"/>
          </p:cNvSpPr>
          <p:nvPr>
            <p:ph type="ftr" sz="quarter" idx="11"/>
          </p:nvPr>
        </p:nvSpPr>
        <p:spPr>
          <a:xfrm>
            <a:off x="1256959" y="6305303"/>
            <a:ext cx="6667286" cy="324097"/>
          </a:xfrm>
          <a:prstGeom prst="rect">
            <a:avLst/>
          </a:prstGeom>
        </p:spPr>
        <p:txBody>
          <a:bodyPr/>
          <a:lstStyle/>
          <a:p>
            <a:r>
              <a:rPr lang="en-US" dirty="0" smtClean="0"/>
              <a:t>Copyright © 2014 by Health Professions Press, Inc. All rights reserved. Based on Managing Health Services Organizations and Systems, Sixth Edition, by Beaufort B. Longest, Jr., and Kurt Darr (Copyright © 2014 by Health Professions Press, Inc.).</a:t>
            </a:r>
            <a:endParaRPr lang="en-US" dirty="0"/>
          </a:p>
        </p:txBody>
      </p:sp>
      <p:sp>
        <p:nvSpPr>
          <p:cNvPr id="9" name="Slide Number Placeholder 8"/>
          <p:cNvSpPr>
            <a:spLocks noGrp="1"/>
          </p:cNvSpPr>
          <p:nvPr>
            <p:ph type="sldNum" sz="quarter" idx="12"/>
          </p:nvPr>
        </p:nvSpPr>
        <p:spPr/>
        <p:txBody>
          <a:bodyPr/>
          <a:lstStyle/>
          <a:p>
            <a:fld id="{057B859C-5B2B-8749-B99F-4C47515F9E9C}" type="slidenum">
              <a:rPr lang="en-US" smtClean="0"/>
              <a:t>‹#›</a:t>
            </a:fld>
            <a:endParaRPr lang="en-US" dirty="0"/>
          </a:p>
        </p:txBody>
      </p:sp>
      <p:sp>
        <p:nvSpPr>
          <p:cNvPr id="10" name="Title 9"/>
          <p:cNvSpPr>
            <a:spLocks noGrp="1"/>
          </p:cNvSpPr>
          <p:nvPr>
            <p:ph type="title"/>
          </p:nvPr>
        </p:nvSpPr>
        <p:spPr/>
        <p:txBody>
          <a:bodyPr/>
          <a:lstStyle>
            <a:lvl1pPr algn="l">
              <a:defRPr/>
            </a:lvl1pPr>
          </a:lstStyle>
          <a:p>
            <a:r>
              <a:rPr lang="en-US" dirty="0" smtClean="0"/>
              <a:t>Click to edit Master title style</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EC9531B2-5A76-40D6-94C7-C319989977B6}" type="datetime1">
              <a:rPr lang="en-US" smtClean="0"/>
              <a:t>4/29/2014</a:t>
            </a:fld>
            <a:endParaRPr lang="en-US" dirty="0"/>
          </a:p>
        </p:txBody>
      </p:sp>
      <p:sp>
        <p:nvSpPr>
          <p:cNvPr id="4" name="Footer Placeholder 3"/>
          <p:cNvSpPr>
            <a:spLocks noGrp="1"/>
          </p:cNvSpPr>
          <p:nvPr>
            <p:ph type="ftr" sz="quarter" idx="11"/>
          </p:nvPr>
        </p:nvSpPr>
        <p:spPr>
          <a:xfrm>
            <a:off x="1256959" y="6305303"/>
            <a:ext cx="6667286" cy="324097"/>
          </a:xfrm>
          <a:prstGeom prst="rect">
            <a:avLst/>
          </a:prstGeom>
        </p:spPr>
        <p:txBody>
          <a:bodyPr/>
          <a:lstStyle/>
          <a:p>
            <a:r>
              <a:rPr lang="en-US" dirty="0" smtClean="0"/>
              <a:t>Copyright © 2014 by Health Professions Press, Inc. All rights reserved. Based on Managing Health Services Organizations and Systems, Sixth Edition, by Beaufort B. Longest, Jr., and Kurt Darr (Copyright © 2014 by Health Professions Press, Inc.).</a:t>
            </a:r>
            <a:endParaRPr lang="en-US" dirty="0"/>
          </a:p>
        </p:txBody>
      </p:sp>
      <p:sp>
        <p:nvSpPr>
          <p:cNvPr id="5" name="Slide Number Placeholder 4"/>
          <p:cNvSpPr>
            <a:spLocks noGrp="1"/>
          </p:cNvSpPr>
          <p:nvPr>
            <p:ph type="sldNum" sz="quarter" idx="12"/>
          </p:nvPr>
        </p:nvSpPr>
        <p:spPr/>
        <p:txBody>
          <a:bodyPr/>
          <a:lstStyle/>
          <a:p>
            <a:fld id="{057B859C-5B2B-8749-B99F-4C47515F9E9C}" type="slidenum">
              <a:rPr lang="en-US" smtClean="0"/>
              <a:t>‹#›</a:t>
            </a:fld>
            <a:endParaRPr lang="en-US" dirty="0"/>
          </a:p>
        </p:txBody>
      </p:sp>
      <p:sp>
        <p:nvSpPr>
          <p:cNvPr id="6" name="Title 5"/>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152400" y="150919"/>
            <a:ext cx="8831802" cy="655624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Date Placeholder 1"/>
          <p:cNvSpPr>
            <a:spLocks noGrp="1"/>
          </p:cNvSpPr>
          <p:nvPr>
            <p:ph type="dt" sz="half" idx="10"/>
          </p:nvPr>
        </p:nvSpPr>
        <p:spPr/>
        <p:txBody>
          <a:bodyPr/>
          <a:lstStyle/>
          <a:p>
            <a:fld id="{9D4E170F-3C6A-42D3-8941-9710AFC0D39F}" type="datetime1">
              <a:rPr lang="en-US" smtClean="0"/>
              <a:t>4/29/2014</a:t>
            </a:fld>
            <a:endParaRPr lang="en-US" dirty="0"/>
          </a:p>
        </p:txBody>
      </p:sp>
      <p:sp>
        <p:nvSpPr>
          <p:cNvPr id="3" name="Footer Placeholder 2"/>
          <p:cNvSpPr>
            <a:spLocks noGrp="1"/>
          </p:cNvSpPr>
          <p:nvPr>
            <p:ph type="ftr" sz="quarter" idx="11"/>
          </p:nvPr>
        </p:nvSpPr>
        <p:spPr>
          <a:xfrm>
            <a:off x="1256959" y="6305303"/>
            <a:ext cx="6667286" cy="324097"/>
          </a:xfrm>
          <a:prstGeom prst="rect">
            <a:avLst/>
          </a:prstGeom>
        </p:spPr>
        <p:txBody>
          <a:bodyPr/>
          <a:lstStyle/>
          <a:p>
            <a:r>
              <a:rPr lang="en-US" dirty="0" smtClean="0"/>
              <a:t>Copyright © 2014 by Health Professions Press, Inc. All rights reserved. Based on Managing Health Services Organizations and Systems, Sixth Edition, by Beaufort B. Longest, Jr., and Kurt Darr (Copyright © 2014 by Health Professions Press, Inc.).</a:t>
            </a:r>
            <a:endParaRPr lang="en-US" dirty="0"/>
          </a:p>
        </p:txBody>
      </p:sp>
      <p:sp>
        <p:nvSpPr>
          <p:cNvPr id="4" name="Slide Number Placeholder 3"/>
          <p:cNvSpPr>
            <a:spLocks noGrp="1"/>
          </p:cNvSpPr>
          <p:nvPr>
            <p:ph type="sldNum" sz="quarter" idx="12"/>
          </p:nvPr>
        </p:nvSpPr>
        <p:spPr/>
        <p:txBody>
          <a:bodyPr/>
          <a:lstStyle/>
          <a:p>
            <a:fld id="{057B859C-5B2B-8749-B99F-4C47515F9E9C}" type="slidenum">
              <a:rPr lang="en-US" smtClean="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1">
        <a:schemeClr val="bg2"/>
      </p:bgRef>
    </p:bg>
    <p:spTree>
      <p:nvGrpSpPr>
        <p:cNvPr id="1" name=""/>
        <p:cNvGrpSpPr/>
        <p:nvPr/>
      </p:nvGrpSpPr>
      <p:grpSpPr>
        <a:xfrm>
          <a:off x="0" y="0"/>
          <a:ext cx="0" cy="0"/>
          <a:chOff x="0" y="0"/>
          <a:chExt cx="0" cy="0"/>
        </a:xfrm>
      </p:grpSpPr>
      <p:sp>
        <p:nvSpPr>
          <p:cNvPr id="10" name="Rectangle 9"/>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7010400" y="150876"/>
            <a:ext cx="1981200" cy="655624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useBgFill="1">
        <p:nvSpPr>
          <p:cNvPr id="9" name="Rectangle 8"/>
          <p:cNvSpPr/>
          <p:nvPr/>
        </p:nvSpPr>
        <p:spPr>
          <a:xfrm>
            <a:off x="152400" y="152400"/>
            <a:ext cx="6705600" cy="65532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Content Placeholder 2"/>
          <p:cNvSpPr>
            <a:spLocks noGrp="1"/>
          </p:cNvSpPr>
          <p:nvPr>
            <p:ph idx="1"/>
          </p:nvPr>
        </p:nvSpPr>
        <p:spPr>
          <a:xfrm>
            <a:off x="609600" y="304800"/>
            <a:ext cx="58674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7159752" y="2130552"/>
            <a:ext cx="1673352" cy="2816352"/>
          </a:xfrm>
        </p:spPr>
        <p:txBody>
          <a:bodyPr tIns="0"/>
          <a:lstStyle>
            <a:lvl1pPr marL="0" indent="0">
              <a:buNone/>
              <a:defRPr sz="14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FC5A231-5241-44C3-A54C-907CA07E02AA}" type="datetime1">
              <a:rPr lang="en-US" smtClean="0"/>
              <a:t>4/29/2014</a:t>
            </a:fld>
            <a:endParaRPr lang="en-US" dirty="0"/>
          </a:p>
        </p:txBody>
      </p:sp>
      <p:sp>
        <p:nvSpPr>
          <p:cNvPr id="6" name="Footer Placeholder 5"/>
          <p:cNvSpPr>
            <a:spLocks noGrp="1"/>
          </p:cNvSpPr>
          <p:nvPr>
            <p:ph type="ftr" sz="quarter" idx="11"/>
          </p:nvPr>
        </p:nvSpPr>
        <p:spPr>
          <a:xfrm>
            <a:off x="1256959" y="6305303"/>
            <a:ext cx="6667286" cy="324097"/>
          </a:xfrm>
          <a:prstGeom prst="rect">
            <a:avLst/>
          </a:prstGeom>
        </p:spPr>
        <p:txBody>
          <a:bodyPr/>
          <a:lstStyle/>
          <a:p>
            <a:r>
              <a:rPr lang="en-US" dirty="0" smtClean="0"/>
              <a:t>Copyright © 2014 by Health Professions Press, Inc. All rights reserved. Based on Managing Health Services Organizations and Systems, Sixth Edition, by Beaufort B. Longest, Jr., and Kurt Darr (Copyright © 2014 by Health Professions Press, Inc.).</a:t>
            </a:r>
            <a:endParaRPr lang="en-US" dirty="0"/>
          </a:p>
        </p:txBody>
      </p:sp>
      <p:sp>
        <p:nvSpPr>
          <p:cNvPr id="7" name="Slide Number Placeholder 6"/>
          <p:cNvSpPr>
            <a:spLocks noGrp="1"/>
          </p:cNvSpPr>
          <p:nvPr>
            <p:ph type="sldNum" sz="quarter" idx="12"/>
          </p:nvPr>
        </p:nvSpPr>
        <p:spPr>
          <a:ln>
            <a:noFill/>
          </a:ln>
        </p:spPr>
        <p:txBody>
          <a:bodyPr/>
          <a:lstStyle>
            <a:lvl1pPr>
              <a:defRPr>
                <a:solidFill>
                  <a:srgbClr val="FFFFFF"/>
                </a:solidFill>
              </a:defRPr>
            </a:lvl1pPr>
          </a:lstStyle>
          <a:p>
            <a:fld id="{057B859C-5B2B-8749-B99F-4C47515F9E9C}" type="slidenum">
              <a:rPr lang="en-US" smtClean="0"/>
              <a:t>‹#›</a:t>
            </a:fld>
            <a:endParaRPr lang="en-US" dirty="0"/>
          </a:p>
        </p:txBody>
      </p:sp>
      <p:sp>
        <p:nvSpPr>
          <p:cNvPr id="11" name="Title 10"/>
          <p:cNvSpPr>
            <a:spLocks noGrp="1"/>
          </p:cNvSpPr>
          <p:nvPr>
            <p:ph type="title"/>
          </p:nvPr>
        </p:nvSpPr>
        <p:spPr>
          <a:xfrm>
            <a:off x="7159752" y="457200"/>
            <a:ext cx="1675660" cy="1673352"/>
          </a:xfrm>
        </p:spPr>
        <p:txBody>
          <a:bodyPr anchor="b"/>
          <a:lstStyle>
            <a:lvl1pPr algn="l">
              <a:defRPr sz="2000" spc="150" baseline="0"/>
            </a:lvl1pPr>
          </a:lstStyle>
          <a:p>
            <a:r>
              <a:rPr lang="en-US" smtClean="0"/>
              <a:t>Click to edit Master title style</a:t>
            </a:r>
            <a:endParaRPr 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1">
        <a:schemeClr val="bg2"/>
      </p:bgRef>
    </p:bg>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useBgFill="1">
        <p:nvSpPr>
          <p:cNvPr id="9" name="Rectangle 8"/>
          <p:cNvSpPr/>
          <p:nvPr/>
        </p:nvSpPr>
        <p:spPr>
          <a:xfrm>
            <a:off x="7010400" y="150876"/>
            <a:ext cx="1981200" cy="655624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Picture Placeholder 2"/>
          <p:cNvSpPr>
            <a:spLocks noGrp="1"/>
          </p:cNvSpPr>
          <p:nvPr>
            <p:ph type="pic" idx="1"/>
          </p:nvPr>
        </p:nvSpPr>
        <p:spPr>
          <a:xfrm>
            <a:off x="152400" y="152400"/>
            <a:ext cx="6705600" cy="6553200"/>
          </a:xfrm>
        </p:spPr>
        <p:txBody>
          <a:bodyPr anchor="ctr"/>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Drag picture to placeholder or click icon to add</a:t>
            </a:r>
            <a:endParaRPr lang="en-US" dirty="0"/>
          </a:p>
        </p:txBody>
      </p:sp>
      <p:sp>
        <p:nvSpPr>
          <p:cNvPr id="4" name="Text Placeholder 3"/>
          <p:cNvSpPr>
            <a:spLocks noGrp="1"/>
          </p:cNvSpPr>
          <p:nvPr>
            <p:ph type="body" sz="half" idx="2"/>
          </p:nvPr>
        </p:nvSpPr>
        <p:spPr>
          <a:xfrm>
            <a:off x="7162800" y="2133600"/>
            <a:ext cx="1676400" cy="2971800"/>
          </a:xfrm>
        </p:spPr>
        <p:txBody>
          <a:bodyPr tIns="0"/>
          <a:lstStyle>
            <a:lvl1pPr marL="0" indent="0">
              <a:buNone/>
              <a:defRPr sz="1400">
                <a:solidFill>
                  <a:schemeClr val="tx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6B2D463-913F-457C-95BF-52D415A06FE6}" type="datetime1">
              <a:rPr lang="en-US" smtClean="0"/>
              <a:t>4/29/2014</a:t>
            </a:fld>
            <a:endParaRPr lang="en-US" dirty="0"/>
          </a:p>
        </p:txBody>
      </p:sp>
      <p:sp>
        <p:nvSpPr>
          <p:cNvPr id="6" name="Footer Placeholder 5"/>
          <p:cNvSpPr>
            <a:spLocks noGrp="1"/>
          </p:cNvSpPr>
          <p:nvPr>
            <p:ph type="ftr" sz="quarter" idx="11"/>
          </p:nvPr>
        </p:nvSpPr>
        <p:spPr>
          <a:xfrm>
            <a:off x="1256959" y="6305303"/>
            <a:ext cx="6667286" cy="324097"/>
          </a:xfrm>
          <a:prstGeom prst="rect">
            <a:avLst/>
          </a:prstGeom>
        </p:spPr>
        <p:txBody>
          <a:bodyPr/>
          <a:lstStyle/>
          <a:p>
            <a:r>
              <a:rPr lang="en-US" dirty="0" smtClean="0"/>
              <a:t>Copyright © 2014 by Health Professions Press, Inc. All rights reserved. Based on Managing Health Services Organizations and Systems, Sixth Edition, by Beaufort B. Longest, Jr., and Kurt Darr (Copyright © 2014 by Health Professions Press, Inc.).</a:t>
            </a:r>
            <a:endParaRPr lang="en-US" dirty="0"/>
          </a:p>
        </p:txBody>
      </p:sp>
      <p:sp>
        <p:nvSpPr>
          <p:cNvPr id="7" name="Slide Number Placeholder 6"/>
          <p:cNvSpPr>
            <a:spLocks noGrp="1"/>
          </p:cNvSpPr>
          <p:nvPr>
            <p:ph type="sldNum" sz="quarter" idx="12"/>
          </p:nvPr>
        </p:nvSpPr>
        <p:spPr/>
        <p:txBody>
          <a:bodyPr/>
          <a:lstStyle/>
          <a:p>
            <a:fld id="{057B859C-5B2B-8749-B99F-4C47515F9E9C}" type="slidenum">
              <a:rPr lang="en-US" smtClean="0"/>
              <a:t>‹#›</a:t>
            </a:fld>
            <a:endParaRPr lang="en-US" dirty="0"/>
          </a:p>
        </p:txBody>
      </p:sp>
      <p:sp>
        <p:nvSpPr>
          <p:cNvPr id="10" name="Title 9"/>
          <p:cNvSpPr>
            <a:spLocks noGrp="1"/>
          </p:cNvSpPr>
          <p:nvPr>
            <p:ph type="title"/>
          </p:nvPr>
        </p:nvSpPr>
        <p:spPr>
          <a:xfrm>
            <a:off x="7162800" y="460248"/>
            <a:ext cx="1676400" cy="1673352"/>
          </a:xfrm>
        </p:spPr>
        <p:txBody>
          <a:bodyPr anchor="b"/>
          <a:lstStyle>
            <a:lvl1pPr algn="l">
              <a:defRPr sz="2000" spc="150" baseline="0">
                <a:solidFill>
                  <a:schemeClr val="tx2"/>
                </a:solidFill>
              </a:defRPr>
            </a:lvl1pPr>
          </a:lstStyle>
          <a:p>
            <a:r>
              <a:rPr lang="en-US" smtClean="0"/>
              <a:t>Click to edit Master title style</a:t>
            </a:r>
            <a:endParaRPr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a:off x="152401" y="1634971"/>
            <a:ext cx="8831802" cy="5045476"/>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152400" y="152400"/>
            <a:ext cx="8814047" cy="1346447"/>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Placeholder 1"/>
          <p:cNvSpPr>
            <a:spLocks noGrp="1"/>
          </p:cNvSpPr>
          <p:nvPr>
            <p:ph type="title"/>
          </p:nvPr>
        </p:nvSpPr>
        <p:spPr>
          <a:xfrm>
            <a:off x="381001" y="355847"/>
            <a:ext cx="8381260" cy="1054394"/>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381000" y="1719071"/>
            <a:ext cx="8407893" cy="4407408"/>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2"/>
          </p:nvPr>
        </p:nvSpPr>
        <p:spPr>
          <a:xfrm>
            <a:off x="370889" y="6356350"/>
            <a:ext cx="2133600" cy="274320"/>
          </a:xfrm>
          <a:prstGeom prst="rect">
            <a:avLst/>
          </a:prstGeom>
        </p:spPr>
        <p:txBody>
          <a:bodyPr vert="horz" lIns="91440" tIns="45720" rIns="91440" bIns="45720" rtlCol="0" anchor="ctr"/>
          <a:lstStyle>
            <a:lvl1pPr algn="l">
              <a:defRPr sz="1100">
                <a:solidFill>
                  <a:schemeClr val="tx2"/>
                </a:solidFill>
              </a:defRPr>
            </a:lvl1pPr>
          </a:lstStyle>
          <a:p>
            <a:fld id="{9C94210D-C35F-4775-8B86-52CD6562A744}" type="datetime1">
              <a:rPr lang="en-US" smtClean="0"/>
              <a:t>4/29/2014</a:t>
            </a:fld>
            <a:endParaRPr lang="en-US" dirty="0"/>
          </a:p>
        </p:txBody>
      </p:sp>
      <p:sp>
        <p:nvSpPr>
          <p:cNvPr id="6" name="Slide Number Placeholder 5"/>
          <p:cNvSpPr>
            <a:spLocks noGrp="1"/>
          </p:cNvSpPr>
          <p:nvPr>
            <p:ph type="sldNum" sz="quarter" idx="4"/>
          </p:nvPr>
        </p:nvSpPr>
        <p:spPr>
          <a:xfrm>
            <a:off x="8234681" y="6355080"/>
            <a:ext cx="582966" cy="274320"/>
          </a:xfrm>
          <a:prstGeom prst="rect">
            <a:avLst/>
          </a:prstGeom>
          <a:ln w="19050">
            <a:noFill/>
          </a:ln>
        </p:spPr>
        <p:txBody>
          <a:bodyPr vert="horz" lIns="91440" tIns="45720" rIns="91440" bIns="45720" rtlCol="0" anchor="ctr"/>
          <a:lstStyle>
            <a:lvl1pPr algn="ctr">
              <a:defRPr sz="1000">
                <a:solidFill>
                  <a:schemeClr val="tx2"/>
                </a:solidFill>
              </a:defRPr>
            </a:lvl1pPr>
          </a:lstStyle>
          <a:p>
            <a:fld id="{057B859C-5B2B-8749-B99F-4C47515F9E9C}"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iming>
    <p:tnLst>
      <p:par>
        <p:cTn id="1" dur="indefinite" restart="never" nodeType="tmRoot"/>
      </p:par>
    </p:tnLst>
  </p:timing>
  <p:hf hdr="0" dt="0"/>
  <p:txStyles>
    <p:titleStyle>
      <a:lvl1pPr algn="ctr" defTabSz="914400" rtl="0" eaLnBrk="1" latinLnBrk="0" hangingPunct="1">
        <a:spcBef>
          <a:spcPct val="0"/>
        </a:spcBef>
        <a:buNone/>
        <a:defRPr sz="3200" kern="1200" cap="all" spc="200" baseline="0">
          <a:ln>
            <a:noFill/>
          </a:ln>
          <a:solidFill>
            <a:schemeClr val="bg1"/>
          </a:solidFill>
          <a:effectLst/>
          <a:latin typeface="+mj-lt"/>
          <a:ea typeface="+mj-ea"/>
          <a:cs typeface="+mj-cs"/>
        </a:defRPr>
      </a:lvl1pPr>
    </p:titleStyle>
    <p:bodyStyle>
      <a:lvl1pPr marL="274320" indent="-228600" algn="l" defTabSz="914400" rtl="0" eaLnBrk="1" latinLnBrk="0" hangingPunct="1">
        <a:spcBef>
          <a:spcPct val="20000"/>
        </a:spcBef>
        <a:buClr>
          <a:schemeClr val="accent1"/>
        </a:buClr>
        <a:buFont typeface="Wingdings 2" pitchFamily="18" charset="2"/>
        <a:buChar char=""/>
        <a:defRPr sz="2000" kern="1200" spc="150" baseline="0">
          <a:solidFill>
            <a:schemeClr val="tx2"/>
          </a:solidFill>
          <a:latin typeface="+mn-lt"/>
          <a:ea typeface="+mn-ea"/>
          <a:cs typeface="+mn-cs"/>
        </a:defRPr>
      </a:lvl1pPr>
      <a:lvl2pPr marL="548640" indent="-182880" algn="l" defTabSz="914400" rtl="0" eaLnBrk="1" latinLnBrk="0" hangingPunct="1">
        <a:spcBef>
          <a:spcPct val="20000"/>
        </a:spcBef>
        <a:buClr>
          <a:schemeClr val="accent2"/>
        </a:buClr>
        <a:buFont typeface="Wingdings" pitchFamily="2" charset="2"/>
        <a:buChar char="§"/>
        <a:defRPr sz="1800" kern="1200" spc="100" baseline="0">
          <a:solidFill>
            <a:schemeClr val="tx2"/>
          </a:solidFill>
          <a:latin typeface="+mn-lt"/>
          <a:ea typeface="+mn-ea"/>
          <a:cs typeface="+mn-cs"/>
        </a:defRPr>
      </a:lvl2pPr>
      <a:lvl3pPr marL="822960" indent="-182880" algn="l" defTabSz="914400" rtl="0" eaLnBrk="1" latinLnBrk="0" hangingPunct="1">
        <a:spcBef>
          <a:spcPct val="20000"/>
        </a:spcBef>
        <a:buClr>
          <a:schemeClr val="accent3"/>
        </a:buClr>
        <a:buFont typeface="Wingdings" pitchFamily="2" charset="2"/>
        <a:buChar char="§"/>
        <a:defRPr sz="1600" kern="1200" spc="100" baseline="0">
          <a:solidFill>
            <a:schemeClr val="tx2"/>
          </a:solidFill>
          <a:latin typeface="+mn-lt"/>
          <a:ea typeface="+mn-ea"/>
          <a:cs typeface="+mn-cs"/>
        </a:defRPr>
      </a:lvl3pPr>
      <a:lvl4pPr marL="1097280" indent="-182880" algn="l" defTabSz="914400" rtl="0" eaLnBrk="1" latinLnBrk="0" hangingPunct="1">
        <a:spcBef>
          <a:spcPct val="20000"/>
        </a:spcBef>
        <a:buClr>
          <a:schemeClr val="accent4"/>
        </a:buClr>
        <a:buFont typeface="Wingdings" pitchFamily="2" charset="2"/>
        <a:buChar char="§"/>
        <a:defRPr sz="1400" kern="1200">
          <a:solidFill>
            <a:schemeClr val="tx2"/>
          </a:solidFill>
          <a:latin typeface="+mn-lt"/>
          <a:ea typeface="+mn-ea"/>
          <a:cs typeface="+mn-cs"/>
        </a:defRPr>
      </a:lvl4pPr>
      <a:lvl5pPr marL="1280160" indent="-182880" algn="l" defTabSz="914400" rtl="0" eaLnBrk="1" latinLnBrk="0" hangingPunct="1">
        <a:spcBef>
          <a:spcPct val="20000"/>
        </a:spcBef>
        <a:buClr>
          <a:schemeClr val="accent6"/>
        </a:buClr>
        <a:buFont typeface="Wingdings" pitchFamily="2" charset="2"/>
        <a:buChar char="§"/>
        <a:defRPr sz="1300" kern="1200" spc="100" baseline="0">
          <a:solidFill>
            <a:schemeClr val="tx2"/>
          </a:solidFill>
          <a:latin typeface="+mn-lt"/>
          <a:ea typeface="+mn-ea"/>
          <a:cs typeface="+mn-cs"/>
        </a:defRPr>
      </a:lvl5pPr>
      <a:lvl6pPr marL="1554480" indent="-182880" algn="l" defTabSz="914400" rtl="0" eaLnBrk="1" latinLnBrk="0" hangingPunct="1">
        <a:spcBef>
          <a:spcPct val="20000"/>
        </a:spcBef>
        <a:buClr>
          <a:schemeClr val="accent1"/>
        </a:buClr>
        <a:buFont typeface="Wingdings" pitchFamily="2" charset="2"/>
        <a:buChar char="§"/>
        <a:defRPr sz="1200" kern="1200">
          <a:solidFill>
            <a:schemeClr val="tx2"/>
          </a:solidFill>
          <a:latin typeface="+mn-lt"/>
          <a:ea typeface="+mn-ea"/>
          <a:cs typeface="+mn-cs"/>
        </a:defRPr>
      </a:lvl6pPr>
      <a:lvl7pPr marL="1828800" indent="-182880" algn="l" defTabSz="914400" rtl="0" eaLnBrk="1" latinLnBrk="0" hangingPunct="1">
        <a:spcBef>
          <a:spcPct val="20000"/>
        </a:spcBef>
        <a:buClr>
          <a:schemeClr val="accent2"/>
        </a:buClr>
        <a:buFont typeface="Wingdings" pitchFamily="2" charset="2"/>
        <a:buChar char="§"/>
        <a:defRPr sz="1200" kern="1200">
          <a:solidFill>
            <a:schemeClr val="tx2"/>
          </a:solidFill>
          <a:latin typeface="+mn-lt"/>
          <a:ea typeface="+mn-ea"/>
          <a:cs typeface="+mn-cs"/>
        </a:defRPr>
      </a:lvl7pPr>
      <a:lvl8pPr marL="2103120" indent="-182880" algn="l" defTabSz="914400" rtl="0" eaLnBrk="1" latinLnBrk="0" hangingPunct="1">
        <a:spcBef>
          <a:spcPct val="20000"/>
        </a:spcBef>
        <a:buClr>
          <a:schemeClr val="accent3"/>
        </a:buClr>
        <a:buFont typeface="Wingdings" pitchFamily="2" charset="2"/>
        <a:buChar char="§"/>
        <a:defRPr sz="1200" kern="1200">
          <a:solidFill>
            <a:schemeClr val="tx2"/>
          </a:solidFill>
          <a:latin typeface="+mn-lt"/>
          <a:ea typeface="+mn-ea"/>
          <a:cs typeface="+mn-cs"/>
        </a:defRPr>
      </a:lvl8pPr>
      <a:lvl9pPr marL="2377440" indent="-182880" algn="l" defTabSz="914400" rtl="0" eaLnBrk="1" latinLnBrk="0" hangingPunct="1">
        <a:spcBef>
          <a:spcPct val="20000"/>
        </a:spcBef>
        <a:buClr>
          <a:schemeClr val="accent5"/>
        </a:buClr>
        <a:buFont typeface="Wingdings" pitchFamily="2" charset="2"/>
        <a:buChar char="§"/>
        <a:defRPr sz="12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ubtitle 4"/>
          <p:cNvSpPr>
            <a:spLocks noGrp="1"/>
          </p:cNvSpPr>
          <p:nvPr>
            <p:ph type="subTitle" idx="1"/>
          </p:nvPr>
        </p:nvSpPr>
        <p:spPr/>
        <p:txBody>
          <a:bodyPr>
            <a:normAutofit fontScale="92500" lnSpcReduction="10000"/>
          </a:bodyPr>
          <a:lstStyle/>
          <a:p>
            <a:pPr algn="ctr"/>
            <a:r>
              <a:rPr lang="en-US" i="1" dirty="0" smtClean="0"/>
              <a:t>Managing Health Services Organizations &amp; Systems</a:t>
            </a:r>
          </a:p>
          <a:p>
            <a:endParaRPr lang="en-US" i="1" dirty="0"/>
          </a:p>
          <a:p>
            <a:pPr algn="ctr"/>
            <a:r>
              <a:rPr lang="en-US" dirty="0" smtClean="0"/>
              <a:t>Chapter 13</a:t>
            </a:r>
            <a:endParaRPr lang="en-US" dirty="0"/>
          </a:p>
        </p:txBody>
      </p:sp>
      <p:sp>
        <p:nvSpPr>
          <p:cNvPr id="4" name="Title 3"/>
          <p:cNvSpPr>
            <a:spLocks noGrp="1"/>
          </p:cNvSpPr>
          <p:nvPr>
            <p:ph type="title"/>
          </p:nvPr>
        </p:nvSpPr>
        <p:spPr/>
        <p:txBody>
          <a:bodyPr/>
          <a:lstStyle/>
          <a:p>
            <a:r>
              <a:rPr lang="en-US" dirty="0" smtClean="0"/>
              <a:t>Leading</a:t>
            </a:r>
            <a:endParaRPr lang="en-US" dirty="0"/>
          </a:p>
        </p:txBody>
      </p:sp>
      <p:sp>
        <p:nvSpPr>
          <p:cNvPr id="2" name="TextBox 1"/>
          <p:cNvSpPr txBox="1"/>
          <p:nvPr/>
        </p:nvSpPr>
        <p:spPr>
          <a:xfrm>
            <a:off x="4674531" y="3669361"/>
            <a:ext cx="184666" cy="369332"/>
          </a:xfrm>
          <a:prstGeom prst="rect">
            <a:avLst/>
          </a:prstGeom>
          <a:noFill/>
        </p:spPr>
        <p:txBody>
          <a:bodyPr wrap="none" rtlCol="0">
            <a:spAutoFit/>
          </a:bodyPr>
          <a:lstStyle/>
          <a:p>
            <a:endParaRPr lang="en-US" dirty="0"/>
          </a:p>
        </p:txBody>
      </p:sp>
      <p:sp>
        <p:nvSpPr>
          <p:cNvPr id="3" name="TextBox 2"/>
          <p:cNvSpPr txBox="1"/>
          <p:nvPr/>
        </p:nvSpPr>
        <p:spPr>
          <a:xfrm>
            <a:off x="5125689" y="1239259"/>
            <a:ext cx="184666" cy="369332"/>
          </a:xfrm>
          <a:prstGeom prst="rect">
            <a:avLst/>
          </a:prstGeom>
          <a:noFill/>
        </p:spPr>
        <p:txBody>
          <a:bodyPr wrap="none" rtlCol="0">
            <a:spAutoFit/>
          </a:bodyPr>
          <a:lstStyle/>
          <a:p>
            <a:endParaRPr lang="en-US" dirty="0"/>
          </a:p>
        </p:txBody>
      </p:sp>
    </p:spTree>
    <p:extLst>
      <p:ext uri="{BB962C8B-B14F-4D97-AF65-F5344CB8AC3E}">
        <p14:creationId xmlns:p14="http://schemas.microsoft.com/office/powerpoint/2010/main" val="220550204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Focuses on the internal needs and desires that initiate behavior</a:t>
            </a:r>
          </a:p>
          <a:p>
            <a:pPr marL="777240" lvl="1" indent="-457200">
              <a:buFont typeface="+mj-lt"/>
              <a:buAutoNum type="arabicPeriod"/>
            </a:pPr>
            <a:r>
              <a:rPr lang="en-US" dirty="0"/>
              <a:t>Maslow’s </a:t>
            </a:r>
            <a:r>
              <a:rPr lang="en-US" dirty="0" smtClean="0"/>
              <a:t>five-level hierarchy of needs</a:t>
            </a:r>
          </a:p>
          <a:p>
            <a:pPr marL="777240" lvl="1" indent="-457200">
              <a:buFont typeface="+mj-lt"/>
              <a:buAutoNum type="arabicPeriod"/>
            </a:pPr>
            <a:r>
              <a:rPr lang="en-US" dirty="0" smtClean="0"/>
              <a:t>Alderfer’s </a:t>
            </a:r>
            <a:r>
              <a:rPr lang="en-US" dirty="0"/>
              <a:t>three levels of human need in </a:t>
            </a:r>
            <a:r>
              <a:rPr lang="en-US" dirty="0" smtClean="0"/>
              <a:t>hierarchy</a:t>
            </a:r>
            <a:endParaRPr lang="en-US" dirty="0"/>
          </a:p>
          <a:p>
            <a:pPr marL="777240" lvl="1" indent="-457200">
              <a:buFont typeface="+mj-lt"/>
              <a:buAutoNum type="arabicPeriod"/>
            </a:pPr>
            <a:r>
              <a:rPr lang="en-US" dirty="0"/>
              <a:t>Herzberg’s two sets of </a:t>
            </a:r>
            <a:r>
              <a:rPr lang="en-US" dirty="0" smtClean="0"/>
              <a:t>factors</a:t>
            </a:r>
            <a:endParaRPr lang="en-US" dirty="0"/>
          </a:p>
          <a:p>
            <a:pPr marL="777240" lvl="1" indent="-457200">
              <a:buFont typeface="+mj-lt"/>
              <a:buAutoNum type="arabicPeriod"/>
            </a:pPr>
            <a:r>
              <a:rPr lang="en-US" dirty="0"/>
              <a:t>McClelland’s three learned </a:t>
            </a:r>
            <a:r>
              <a:rPr lang="en-US" dirty="0" smtClean="0"/>
              <a:t>needs</a:t>
            </a:r>
            <a:endParaRPr lang="en-US" dirty="0"/>
          </a:p>
          <a:p>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10</a:t>
            </a:fld>
            <a:endParaRPr lang="en-US" dirty="0"/>
          </a:p>
        </p:txBody>
      </p:sp>
      <p:sp>
        <p:nvSpPr>
          <p:cNvPr id="4" name="Title 3"/>
          <p:cNvSpPr>
            <a:spLocks noGrp="1"/>
          </p:cNvSpPr>
          <p:nvPr>
            <p:ph type="title"/>
          </p:nvPr>
        </p:nvSpPr>
        <p:spPr/>
        <p:txBody>
          <a:bodyPr/>
          <a:lstStyle/>
          <a:p>
            <a:r>
              <a:rPr lang="en-US" dirty="0" smtClean="0"/>
              <a:t>The content perspective</a:t>
            </a:r>
            <a:endParaRPr lang="en-US" dirty="0"/>
          </a:p>
        </p:txBody>
      </p:sp>
    </p:spTree>
    <p:extLst>
      <p:ext uri="{BB962C8B-B14F-4D97-AF65-F5344CB8AC3E}">
        <p14:creationId xmlns:p14="http://schemas.microsoft.com/office/powerpoint/2010/main" val="65123256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Human </a:t>
            </a:r>
            <a:r>
              <a:rPr lang="en-US" dirty="0"/>
              <a:t>beings have a variety of needs </a:t>
            </a:r>
            <a:endParaRPr lang="en-US" dirty="0" smtClean="0"/>
          </a:p>
          <a:p>
            <a:r>
              <a:rPr lang="en-US" dirty="0" smtClean="0"/>
              <a:t>Unmet </a:t>
            </a:r>
            <a:r>
              <a:rPr lang="en-US" dirty="0"/>
              <a:t>needs influence </a:t>
            </a:r>
            <a:r>
              <a:rPr lang="en-US" dirty="0" smtClean="0"/>
              <a:t>behavior</a:t>
            </a:r>
          </a:p>
          <a:p>
            <a:r>
              <a:rPr lang="en-US" dirty="0" smtClean="0"/>
              <a:t>An </a:t>
            </a:r>
            <a:r>
              <a:rPr lang="en-US" dirty="0"/>
              <a:t>adequately fulfilled need is not a </a:t>
            </a:r>
            <a:r>
              <a:rPr lang="en-US" dirty="0" smtClean="0"/>
              <a:t>motivator</a:t>
            </a:r>
          </a:p>
          <a:p>
            <a:r>
              <a:rPr lang="en-US" dirty="0" smtClean="0"/>
              <a:t>People’s </a:t>
            </a:r>
            <a:r>
              <a:rPr lang="en-US" dirty="0"/>
              <a:t>needs are arranged in </a:t>
            </a:r>
            <a:r>
              <a:rPr lang="en-US" dirty="0" smtClean="0"/>
              <a:t>a five-level hierarchy, where higher-level needs become dominant only after lower needs are satisfied</a:t>
            </a:r>
            <a:endParaRPr lang="en-US" dirty="0"/>
          </a:p>
          <a:p>
            <a:r>
              <a:rPr lang="en-US" dirty="0" smtClean="0"/>
              <a:t>Five categories of needs from lowest to highest:</a:t>
            </a:r>
          </a:p>
          <a:p>
            <a:pPr lvl="1"/>
            <a:r>
              <a:rPr lang="en-US" dirty="0" smtClean="0"/>
              <a:t>Physiological</a:t>
            </a:r>
          </a:p>
          <a:p>
            <a:pPr lvl="1"/>
            <a:r>
              <a:rPr lang="en-US" dirty="0" smtClean="0"/>
              <a:t>Safety and security</a:t>
            </a:r>
          </a:p>
          <a:p>
            <a:pPr lvl="1"/>
            <a:r>
              <a:rPr lang="en-US" dirty="0" smtClean="0"/>
              <a:t>Social activity</a:t>
            </a:r>
          </a:p>
          <a:p>
            <a:pPr lvl="1"/>
            <a:r>
              <a:rPr lang="en-US" dirty="0" smtClean="0"/>
              <a:t>Ego</a:t>
            </a:r>
          </a:p>
          <a:p>
            <a:pPr lvl="1"/>
            <a:r>
              <a:rPr lang="en-US" dirty="0" smtClean="0"/>
              <a:t>Self-actualization</a:t>
            </a:r>
          </a:p>
        </p:txBody>
      </p:sp>
      <p:sp>
        <p:nvSpPr>
          <p:cNvPr id="3" name="Slide Number Placeholder 2"/>
          <p:cNvSpPr>
            <a:spLocks noGrp="1"/>
          </p:cNvSpPr>
          <p:nvPr>
            <p:ph type="sldNum" sz="quarter" idx="12"/>
          </p:nvPr>
        </p:nvSpPr>
        <p:spPr/>
        <p:txBody>
          <a:bodyPr/>
          <a:lstStyle/>
          <a:p>
            <a:fld id="{057B859C-5B2B-8749-B99F-4C47515F9E9C}" type="slidenum">
              <a:rPr lang="en-US" smtClean="0"/>
              <a:t>11</a:t>
            </a:fld>
            <a:endParaRPr lang="en-US" dirty="0"/>
          </a:p>
        </p:txBody>
      </p:sp>
      <p:sp>
        <p:nvSpPr>
          <p:cNvPr id="4" name="Title 3"/>
          <p:cNvSpPr>
            <a:spLocks noGrp="1"/>
          </p:cNvSpPr>
          <p:nvPr>
            <p:ph type="title"/>
          </p:nvPr>
        </p:nvSpPr>
        <p:spPr/>
        <p:txBody>
          <a:bodyPr/>
          <a:lstStyle/>
          <a:p>
            <a:r>
              <a:rPr lang="en-US" dirty="0"/>
              <a:t>Maslow’s </a:t>
            </a:r>
            <a:r>
              <a:rPr lang="en-US" dirty="0" smtClean="0"/>
              <a:t>hierarchy </a:t>
            </a:r>
            <a:r>
              <a:rPr lang="en-US" dirty="0"/>
              <a:t>of </a:t>
            </a:r>
            <a:r>
              <a:rPr lang="en-US" dirty="0" smtClean="0"/>
              <a:t>needs</a:t>
            </a:r>
            <a:endParaRPr lang="en-US" dirty="0"/>
          </a:p>
        </p:txBody>
      </p:sp>
    </p:spTree>
    <p:extLst>
      <p:ext uri="{BB962C8B-B14F-4D97-AF65-F5344CB8AC3E}">
        <p14:creationId xmlns:p14="http://schemas.microsoft.com/office/powerpoint/2010/main" val="217409015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The hierarchy of needs has only three categories:</a:t>
            </a:r>
          </a:p>
          <a:p>
            <a:pPr lvl="1"/>
            <a:r>
              <a:rPr lang="en-US" b="1" dirty="0" smtClean="0"/>
              <a:t>Existence</a:t>
            </a:r>
          </a:p>
          <a:p>
            <a:pPr lvl="2"/>
            <a:r>
              <a:rPr lang="en-US" dirty="0"/>
              <a:t>M</a:t>
            </a:r>
            <a:r>
              <a:rPr lang="en-US" dirty="0" smtClean="0"/>
              <a:t>aterial </a:t>
            </a:r>
            <a:r>
              <a:rPr lang="en-US" dirty="0"/>
              <a:t>and physical needs that can be satisfied by such things as air, water, money, and working conditions</a:t>
            </a:r>
            <a:endParaRPr lang="en-US" dirty="0" smtClean="0"/>
          </a:p>
          <a:p>
            <a:pPr lvl="1"/>
            <a:r>
              <a:rPr lang="en-US" b="1" dirty="0" smtClean="0"/>
              <a:t>Relatedness</a:t>
            </a:r>
          </a:p>
          <a:p>
            <a:pPr lvl="2"/>
            <a:r>
              <a:rPr lang="en-US" dirty="0"/>
              <a:t>A</a:t>
            </a:r>
            <a:r>
              <a:rPr lang="en-US" dirty="0" smtClean="0"/>
              <a:t>ll </a:t>
            </a:r>
            <a:r>
              <a:rPr lang="en-US" dirty="0"/>
              <a:t>needs that involve other people—needs satisfied by meaningful social and interpersonal relationships</a:t>
            </a:r>
            <a:endParaRPr lang="en-US" dirty="0" smtClean="0"/>
          </a:p>
          <a:p>
            <a:pPr lvl="1"/>
            <a:r>
              <a:rPr lang="en-US" b="1" dirty="0" smtClean="0"/>
              <a:t>Growth</a:t>
            </a:r>
          </a:p>
          <a:p>
            <a:pPr lvl="2"/>
            <a:r>
              <a:rPr lang="en-US" dirty="0" smtClean="0"/>
              <a:t>All </a:t>
            </a:r>
            <a:r>
              <a:rPr lang="en-US" dirty="0"/>
              <a:t>needs involving creative efforts—needs satisfied through a person’s creative or </a:t>
            </a:r>
            <a:r>
              <a:rPr lang="en-US" dirty="0" smtClean="0"/>
              <a:t>productive contributions</a:t>
            </a:r>
            <a:endParaRPr lang="en-US" dirty="0"/>
          </a:p>
          <a:p>
            <a:r>
              <a:rPr lang="en-US" dirty="0" smtClean="0"/>
              <a:t>Similar to Maslow’s theory, but </a:t>
            </a:r>
            <a:r>
              <a:rPr lang="en-US" dirty="0"/>
              <a:t>Alderfer proposed that a “frustration–regression </a:t>
            </a:r>
            <a:r>
              <a:rPr lang="en-US" dirty="0" smtClean="0"/>
              <a:t>process” is </a:t>
            </a:r>
            <a:r>
              <a:rPr lang="en-US" dirty="0"/>
              <a:t>also present in determining which category of needs predominates at any time</a:t>
            </a:r>
          </a:p>
        </p:txBody>
      </p:sp>
      <p:sp>
        <p:nvSpPr>
          <p:cNvPr id="3" name="Slide Number Placeholder 2"/>
          <p:cNvSpPr>
            <a:spLocks noGrp="1"/>
          </p:cNvSpPr>
          <p:nvPr>
            <p:ph type="sldNum" sz="quarter" idx="12"/>
          </p:nvPr>
        </p:nvSpPr>
        <p:spPr/>
        <p:txBody>
          <a:bodyPr/>
          <a:lstStyle/>
          <a:p>
            <a:fld id="{057B859C-5B2B-8749-B99F-4C47515F9E9C}" type="slidenum">
              <a:rPr lang="en-US" smtClean="0"/>
              <a:t>12</a:t>
            </a:fld>
            <a:endParaRPr lang="en-US" dirty="0"/>
          </a:p>
        </p:txBody>
      </p:sp>
      <p:sp>
        <p:nvSpPr>
          <p:cNvPr id="4" name="Title 3"/>
          <p:cNvSpPr>
            <a:spLocks noGrp="1"/>
          </p:cNvSpPr>
          <p:nvPr>
            <p:ph type="title"/>
          </p:nvPr>
        </p:nvSpPr>
        <p:spPr/>
        <p:txBody>
          <a:bodyPr/>
          <a:lstStyle/>
          <a:p>
            <a:r>
              <a:rPr lang="en-US" dirty="0"/>
              <a:t>Alderfer’s </a:t>
            </a:r>
            <a:r>
              <a:rPr lang="en-US" dirty="0" smtClean="0"/>
              <a:t>ERG Theory</a:t>
            </a:r>
            <a:endParaRPr lang="en-US" dirty="0"/>
          </a:p>
        </p:txBody>
      </p:sp>
    </p:spTree>
    <p:extLst>
      <p:ext uri="{BB962C8B-B14F-4D97-AF65-F5344CB8AC3E}">
        <p14:creationId xmlns:p14="http://schemas.microsoft.com/office/powerpoint/2010/main" val="296900676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a:t>Herzberg </a:t>
            </a:r>
            <a:r>
              <a:rPr lang="en-US" dirty="0" smtClean="0"/>
              <a:t>found </a:t>
            </a:r>
            <a:r>
              <a:rPr lang="en-US" dirty="0"/>
              <a:t>one set of factors associated with satisfaction and high levels of motivation and a different set of factors associated with dissatisfaction and low </a:t>
            </a:r>
            <a:r>
              <a:rPr lang="en-US" dirty="0" smtClean="0"/>
              <a:t>motivation</a:t>
            </a:r>
          </a:p>
          <a:p>
            <a:r>
              <a:rPr lang="en-US" dirty="0" smtClean="0"/>
              <a:t>“</a:t>
            </a:r>
            <a:r>
              <a:rPr lang="en-US" dirty="0"/>
              <a:t>S</a:t>
            </a:r>
            <a:r>
              <a:rPr lang="en-US" dirty="0" smtClean="0"/>
              <a:t>atisfiers</a:t>
            </a:r>
            <a:r>
              <a:rPr lang="en-US" dirty="0"/>
              <a:t>” or “motivators” are factors that result in satisfaction and high motivation when they are present in adequate levels or </a:t>
            </a:r>
            <a:r>
              <a:rPr lang="en-US" dirty="0" smtClean="0"/>
              <a:t>form</a:t>
            </a:r>
          </a:p>
          <a:p>
            <a:pPr lvl="1"/>
            <a:r>
              <a:rPr lang="en-US" dirty="0" smtClean="0"/>
              <a:t>Examples are achievement</a:t>
            </a:r>
            <a:r>
              <a:rPr lang="en-US" dirty="0"/>
              <a:t>, recognition, advancement, the work itself, possibility of growth, and </a:t>
            </a:r>
            <a:r>
              <a:rPr lang="en-US" dirty="0" smtClean="0"/>
              <a:t>responsibility</a:t>
            </a:r>
          </a:p>
          <a:p>
            <a:r>
              <a:rPr lang="en-US" dirty="0" smtClean="0"/>
              <a:t>“</a:t>
            </a:r>
            <a:r>
              <a:rPr lang="en-US" dirty="0"/>
              <a:t>D</a:t>
            </a:r>
            <a:r>
              <a:rPr lang="en-US" dirty="0" smtClean="0"/>
              <a:t>issatisfiers</a:t>
            </a:r>
            <a:r>
              <a:rPr lang="en-US" dirty="0"/>
              <a:t>” or “hygiene factors</a:t>
            </a:r>
            <a:r>
              <a:rPr lang="en-US" dirty="0" smtClean="0"/>
              <a:t>,” cause </a:t>
            </a:r>
            <a:r>
              <a:rPr lang="en-US" dirty="0"/>
              <a:t>dissatisfaction and low motivation when they are not present in adequate </a:t>
            </a:r>
            <a:r>
              <a:rPr lang="en-US" dirty="0" smtClean="0"/>
              <a:t>levels</a:t>
            </a:r>
          </a:p>
          <a:p>
            <a:pPr lvl="1"/>
            <a:r>
              <a:rPr lang="en-US" dirty="0" smtClean="0"/>
              <a:t>Examples are </a:t>
            </a:r>
            <a:r>
              <a:rPr lang="en-US" dirty="0"/>
              <a:t>organizational policy and administration, supervision, </a:t>
            </a:r>
            <a:r>
              <a:rPr lang="en-US" dirty="0" smtClean="0"/>
              <a:t>interpersonal relations</a:t>
            </a:r>
            <a:r>
              <a:rPr lang="en-US" dirty="0"/>
              <a:t>, and working conditions</a:t>
            </a:r>
          </a:p>
        </p:txBody>
      </p:sp>
      <p:sp>
        <p:nvSpPr>
          <p:cNvPr id="3" name="Slide Number Placeholder 2"/>
          <p:cNvSpPr>
            <a:spLocks noGrp="1"/>
          </p:cNvSpPr>
          <p:nvPr>
            <p:ph type="sldNum" sz="quarter" idx="12"/>
          </p:nvPr>
        </p:nvSpPr>
        <p:spPr/>
        <p:txBody>
          <a:bodyPr/>
          <a:lstStyle/>
          <a:p>
            <a:fld id="{057B859C-5B2B-8749-B99F-4C47515F9E9C}" type="slidenum">
              <a:rPr lang="en-US" smtClean="0"/>
              <a:t>13</a:t>
            </a:fld>
            <a:endParaRPr lang="en-US" dirty="0"/>
          </a:p>
        </p:txBody>
      </p:sp>
      <p:sp>
        <p:nvSpPr>
          <p:cNvPr id="4" name="Title 3"/>
          <p:cNvSpPr>
            <a:spLocks noGrp="1"/>
          </p:cNvSpPr>
          <p:nvPr>
            <p:ph type="title"/>
          </p:nvPr>
        </p:nvSpPr>
        <p:spPr/>
        <p:txBody>
          <a:bodyPr/>
          <a:lstStyle/>
          <a:p>
            <a:r>
              <a:rPr lang="en-US" dirty="0"/>
              <a:t>Herzberg’s </a:t>
            </a:r>
            <a:r>
              <a:rPr lang="en-US" dirty="0" smtClean="0"/>
              <a:t>two-Factor Theory</a:t>
            </a:r>
            <a:endParaRPr lang="en-US" dirty="0"/>
          </a:p>
        </p:txBody>
      </p:sp>
    </p:spTree>
    <p:extLst>
      <p:ext uri="{BB962C8B-B14F-4D97-AF65-F5344CB8AC3E}">
        <p14:creationId xmlns:p14="http://schemas.microsoft.com/office/powerpoint/2010/main" val="1833319093"/>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a:t>McClelland posited that people learn their needs through life experiences; they are not born with </a:t>
            </a:r>
            <a:r>
              <a:rPr lang="en-US" dirty="0" smtClean="0"/>
              <a:t>them</a:t>
            </a:r>
          </a:p>
          <a:p>
            <a:r>
              <a:rPr lang="en-US" dirty="0"/>
              <a:t>McClelland and Atkinson argued that people have three distinct sets of </a:t>
            </a:r>
            <a:r>
              <a:rPr lang="en-US" dirty="0" smtClean="0"/>
              <a:t>needs:</a:t>
            </a:r>
          </a:p>
          <a:p>
            <a:pPr marL="777240" lvl="1" indent="-457200">
              <a:buFont typeface="+mj-lt"/>
              <a:buAutoNum type="arabicPeriod"/>
            </a:pPr>
            <a:r>
              <a:rPr lang="en-US" b="1" dirty="0" smtClean="0"/>
              <a:t>The need for achievement — </a:t>
            </a:r>
            <a:r>
              <a:rPr lang="en-US" dirty="0" smtClean="0"/>
              <a:t>includes need to achieve </a:t>
            </a:r>
            <a:r>
              <a:rPr lang="en-US" dirty="0"/>
              <a:t>in relation to standards, accomplish complex tasks, and resolve problems</a:t>
            </a:r>
            <a:endParaRPr lang="en-US" dirty="0" smtClean="0"/>
          </a:p>
          <a:p>
            <a:pPr marL="777240" lvl="1" indent="-457200">
              <a:buFont typeface="+mj-lt"/>
              <a:buAutoNum type="arabicPeriod"/>
            </a:pPr>
            <a:r>
              <a:rPr lang="en-US" b="1" dirty="0" smtClean="0"/>
              <a:t>The need for </a:t>
            </a:r>
            <a:r>
              <a:rPr lang="en-US" b="1" dirty="0"/>
              <a:t>power — </a:t>
            </a:r>
            <a:r>
              <a:rPr lang="en-US" b="1" dirty="0" smtClean="0"/>
              <a:t> </a:t>
            </a:r>
            <a:r>
              <a:rPr lang="en-US" dirty="0" smtClean="0"/>
              <a:t>includes </a:t>
            </a:r>
            <a:r>
              <a:rPr lang="en-US" dirty="0"/>
              <a:t>need to control or influence how others behave and to exercise authority over others</a:t>
            </a:r>
            <a:endParaRPr lang="en-US" dirty="0" smtClean="0"/>
          </a:p>
          <a:p>
            <a:pPr marL="777240" lvl="1" indent="-457200">
              <a:buFont typeface="+mj-lt"/>
              <a:buAutoNum type="arabicPeriod"/>
            </a:pPr>
            <a:r>
              <a:rPr lang="en-US" b="1" dirty="0" smtClean="0"/>
              <a:t>The need for </a:t>
            </a:r>
            <a:r>
              <a:rPr lang="en-US" b="1" dirty="0"/>
              <a:t>affiliation — </a:t>
            </a:r>
            <a:r>
              <a:rPr lang="en-US" dirty="0" smtClean="0"/>
              <a:t>includes </a:t>
            </a:r>
            <a:r>
              <a:rPr lang="en-US" dirty="0"/>
              <a:t>need to associate with others, form and sustain friendly and close interpersonal relationships, and avoid conflict</a:t>
            </a:r>
            <a:endParaRPr lang="en-US" dirty="0" smtClean="0"/>
          </a:p>
        </p:txBody>
      </p:sp>
      <p:sp>
        <p:nvSpPr>
          <p:cNvPr id="3" name="Slide Number Placeholder 2"/>
          <p:cNvSpPr>
            <a:spLocks noGrp="1"/>
          </p:cNvSpPr>
          <p:nvPr>
            <p:ph type="sldNum" sz="quarter" idx="12"/>
          </p:nvPr>
        </p:nvSpPr>
        <p:spPr/>
        <p:txBody>
          <a:bodyPr/>
          <a:lstStyle/>
          <a:p>
            <a:fld id="{057B859C-5B2B-8749-B99F-4C47515F9E9C}" type="slidenum">
              <a:rPr lang="en-US" smtClean="0"/>
              <a:t>14</a:t>
            </a:fld>
            <a:endParaRPr lang="en-US" dirty="0"/>
          </a:p>
        </p:txBody>
      </p:sp>
      <p:sp>
        <p:nvSpPr>
          <p:cNvPr id="4" name="Title 3"/>
          <p:cNvSpPr>
            <a:spLocks noGrp="1"/>
          </p:cNvSpPr>
          <p:nvPr>
            <p:ph type="title"/>
          </p:nvPr>
        </p:nvSpPr>
        <p:spPr/>
        <p:txBody>
          <a:bodyPr/>
          <a:lstStyle/>
          <a:p>
            <a:r>
              <a:rPr lang="en-US" dirty="0"/>
              <a:t>McClelland’s </a:t>
            </a:r>
            <a:r>
              <a:rPr lang="en-US" dirty="0" smtClean="0"/>
              <a:t>Learned Needs Theory</a:t>
            </a:r>
            <a:endParaRPr lang="en-US" dirty="0"/>
          </a:p>
        </p:txBody>
      </p:sp>
    </p:spTree>
    <p:extLst>
      <p:ext uri="{BB962C8B-B14F-4D97-AF65-F5344CB8AC3E}">
        <p14:creationId xmlns:p14="http://schemas.microsoft.com/office/powerpoint/2010/main" val="310688705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Process models of motivation explain </a:t>
            </a:r>
            <a:r>
              <a:rPr lang="en-US" dirty="0"/>
              <a:t>the mechanisms through which </a:t>
            </a:r>
            <a:r>
              <a:rPr lang="en-US" dirty="0" smtClean="0"/>
              <a:t>motivation occurs</a:t>
            </a:r>
          </a:p>
          <a:p>
            <a:r>
              <a:rPr lang="en-US" dirty="0" smtClean="0"/>
              <a:t>The process </a:t>
            </a:r>
            <a:r>
              <a:rPr lang="en-US" dirty="0"/>
              <a:t>perspective focuses on </a:t>
            </a:r>
            <a:r>
              <a:rPr lang="en-US" i="1" dirty="0"/>
              <a:t>how </a:t>
            </a:r>
            <a:r>
              <a:rPr lang="en-US" dirty="0"/>
              <a:t>a person’s performance is influenced by </a:t>
            </a:r>
            <a:r>
              <a:rPr lang="en-US" dirty="0" smtClean="0"/>
              <a:t>expectations and </a:t>
            </a:r>
            <a:r>
              <a:rPr lang="en-US" dirty="0"/>
              <a:t>preferences for </a:t>
            </a:r>
            <a:r>
              <a:rPr lang="en-US" dirty="0" smtClean="0"/>
              <a:t>outcomes</a:t>
            </a:r>
          </a:p>
          <a:p>
            <a:r>
              <a:rPr lang="en-US" dirty="0" smtClean="0"/>
              <a:t>People are </a:t>
            </a:r>
            <a:r>
              <a:rPr lang="en-US" dirty="0"/>
              <a:t>decision makers who weigh the </a:t>
            </a:r>
            <a:r>
              <a:rPr lang="en-US" dirty="0" smtClean="0"/>
              <a:t>personal advantages </a:t>
            </a:r>
            <a:r>
              <a:rPr lang="en-US" dirty="0"/>
              <a:t>and </a:t>
            </a:r>
            <a:r>
              <a:rPr lang="en-US" dirty="0" smtClean="0"/>
              <a:t>disadvantages of </a:t>
            </a:r>
            <a:r>
              <a:rPr lang="en-US" dirty="0"/>
              <a:t>their </a:t>
            </a:r>
            <a:r>
              <a:rPr lang="en-US" dirty="0" smtClean="0"/>
              <a:t>behaviors</a:t>
            </a:r>
          </a:p>
          <a:p>
            <a:r>
              <a:rPr lang="en-US" dirty="0" smtClean="0"/>
              <a:t>Three process perspectives:</a:t>
            </a:r>
          </a:p>
          <a:p>
            <a:pPr marL="708660" lvl="1" indent="-342900">
              <a:buFont typeface="+mj-lt"/>
              <a:buAutoNum type="arabicPeriod"/>
            </a:pPr>
            <a:r>
              <a:rPr lang="en-US" dirty="0"/>
              <a:t>Vroom’s expectancy </a:t>
            </a:r>
            <a:r>
              <a:rPr lang="en-US" dirty="0" smtClean="0"/>
              <a:t>model</a:t>
            </a:r>
            <a:endParaRPr lang="en-US" dirty="0"/>
          </a:p>
          <a:p>
            <a:pPr marL="708660" lvl="1" indent="-342900">
              <a:buFont typeface="+mj-lt"/>
              <a:buAutoNum type="arabicPeriod"/>
            </a:pPr>
            <a:r>
              <a:rPr lang="en-US" dirty="0" smtClean="0"/>
              <a:t>Adam’s </a:t>
            </a:r>
            <a:r>
              <a:rPr lang="en-US" dirty="0"/>
              <a:t>equity </a:t>
            </a:r>
            <a:r>
              <a:rPr lang="en-US" dirty="0" smtClean="0"/>
              <a:t>model</a:t>
            </a:r>
            <a:endParaRPr lang="en-US" dirty="0"/>
          </a:p>
          <a:p>
            <a:pPr marL="708660" lvl="1" indent="-342900">
              <a:buFont typeface="+mj-lt"/>
              <a:buAutoNum type="arabicPeriod"/>
            </a:pPr>
            <a:r>
              <a:rPr lang="en-US" dirty="0"/>
              <a:t>Locke’s goal-setting </a:t>
            </a:r>
            <a:r>
              <a:rPr lang="en-US" dirty="0" smtClean="0"/>
              <a:t>theory or model</a:t>
            </a:r>
            <a:endParaRPr lang="en-US" dirty="0"/>
          </a:p>
          <a:p>
            <a:pPr lvl="1"/>
            <a:endParaRPr lang="en-US" dirty="0" smtClean="0"/>
          </a:p>
          <a:p>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15</a:t>
            </a:fld>
            <a:endParaRPr lang="en-US" dirty="0"/>
          </a:p>
        </p:txBody>
      </p:sp>
      <p:sp>
        <p:nvSpPr>
          <p:cNvPr id="4" name="Title 3"/>
          <p:cNvSpPr>
            <a:spLocks noGrp="1"/>
          </p:cNvSpPr>
          <p:nvPr>
            <p:ph type="title"/>
          </p:nvPr>
        </p:nvSpPr>
        <p:spPr/>
        <p:txBody>
          <a:bodyPr/>
          <a:lstStyle/>
          <a:p>
            <a:r>
              <a:rPr lang="en-US" dirty="0" smtClean="0"/>
              <a:t>The process perspective</a:t>
            </a:r>
            <a:endParaRPr lang="en-US" dirty="0"/>
          </a:p>
        </p:txBody>
      </p:sp>
    </p:spTree>
    <p:extLst>
      <p:ext uri="{BB962C8B-B14F-4D97-AF65-F5344CB8AC3E}">
        <p14:creationId xmlns:p14="http://schemas.microsoft.com/office/powerpoint/2010/main" val="334367448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Although </a:t>
            </a:r>
            <a:r>
              <a:rPr lang="en-US" dirty="0"/>
              <a:t>people are driven by their unmet needs, they make decisions about how they will and will not behave in attempting to fulfill their </a:t>
            </a:r>
            <a:r>
              <a:rPr lang="en-US" dirty="0" smtClean="0"/>
              <a:t>needs</a:t>
            </a:r>
          </a:p>
          <a:p>
            <a:r>
              <a:rPr lang="en-US" dirty="0"/>
              <a:t>Their decisions are affected by three </a:t>
            </a:r>
            <a:r>
              <a:rPr lang="en-US" dirty="0" smtClean="0"/>
              <a:t>conditions:</a:t>
            </a:r>
          </a:p>
          <a:p>
            <a:pPr marL="777240" lvl="1" indent="-457200">
              <a:buFont typeface="+mj-lt"/>
              <a:buAutoNum type="arabicPeriod"/>
            </a:pPr>
            <a:r>
              <a:rPr lang="en-US" dirty="0"/>
              <a:t>People must believe that through their own efforts, they are more likely to achieve desired levels of </a:t>
            </a:r>
            <a:r>
              <a:rPr lang="en-US" dirty="0" smtClean="0"/>
              <a:t>performance</a:t>
            </a:r>
          </a:p>
          <a:p>
            <a:pPr marL="777240" lvl="1" indent="-457200">
              <a:buFont typeface="+mj-lt"/>
              <a:buAutoNum type="arabicPeriod"/>
            </a:pPr>
            <a:r>
              <a:rPr lang="en-US" dirty="0"/>
              <a:t>P</a:t>
            </a:r>
            <a:r>
              <a:rPr lang="en-US" dirty="0" smtClean="0"/>
              <a:t>eople </a:t>
            </a:r>
            <a:r>
              <a:rPr lang="en-US" dirty="0"/>
              <a:t>must believe that achieving the desired level of performance will lead to some concrete outcome or </a:t>
            </a:r>
            <a:r>
              <a:rPr lang="en-US" dirty="0" smtClean="0"/>
              <a:t>reward</a:t>
            </a:r>
          </a:p>
          <a:p>
            <a:pPr marL="777240" lvl="1" indent="-457200">
              <a:buFont typeface="+mj-lt"/>
              <a:buAutoNum type="arabicPeriod"/>
            </a:pPr>
            <a:r>
              <a:rPr lang="en-US" dirty="0"/>
              <a:t>P</a:t>
            </a:r>
            <a:r>
              <a:rPr lang="en-US" dirty="0" smtClean="0"/>
              <a:t>eople </a:t>
            </a:r>
            <a:r>
              <a:rPr lang="en-US" dirty="0"/>
              <a:t>must value the </a:t>
            </a:r>
            <a:r>
              <a:rPr lang="en-US" dirty="0" smtClean="0"/>
              <a:t>outcome</a:t>
            </a:r>
            <a:endParaRPr lang="en-US" dirty="0" smtClean="0"/>
          </a:p>
        </p:txBody>
      </p:sp>
      <p:sp>
        <p:nvSpPr>
          <p:cNvPr id="3" name="Slide Number Placeholder 2"/>
          <p:cNvSpPr>
            <a:spLocks noGrp="1"/>
          </p:cNvSpPr>
          <p:nvPr>
            <p:ph type="sldNum" sz="quarter" idx="12"/>
          </p:nvPr>
        </p:nvSpPr>
        <p:spPr/>
        <p:txBody>
          <a:bodyPr/>
          <a:lstStyle/>
          <a:p>
            <a:fld id="{057B859C-5B2B-8749-B99F-4C47515F9E9C}" type="slidenum">
              <a:rPr lang="en-US" smtClean="0"/>
              <a:t>16</a:t>
            </a:fld>
            <a:endParaRPr lang="en-US" dirty="0"/>
          </a:p>
        </p:txBody>
      </p:sp>
      <p:sp>
        <p:nvSpPr>
          <p:cNvPr id="4" name="Title 3"/>
          <p:cNvSpPr>
            <a:spLocks noGrp="1"/>
          </p:cNvSpPr>
          <p:nvPr>
            <p:ph type="title"/>
          </p:nvPr>
        </p:nvSpPr>
        <p:spPr/>
        <p:txBody>
          <a:bodyPr/>
          <a:lstStyle/>
          <a:p>
            <a:r>
              <a:rPr lang="en-US" dirty="0"/>
              <a:t>Vroom’s expectancy </a:t>
            </a:r>
            <a:r>
              <a:rPr lang="en-US" dirty="0" smtClean="0"/>
              <a:t>Model</a:t>
            </a:r>
            <a:endParaRPr lang="en-US" dirty="0"/>
          </a:p>
        </p:txBody>
      </p:sp>
    </p:spTree>
    <p:extLst>
      <p:ext uri="{BB962C8B-B14F-4D97-AF65-F5344CB8AC3E}">
        <p14:creationId xmlns:p14="http://schemas.microsoft.com/office/powerpoint/2010/main" val="152311209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b="1" dirty="0"/>
              <a:t>Expectancy</a:t>
            </a:r>
            <a:r>
              <a:rPr lang="en-US" dirty="0"/>
              <a:t> — what people perceive to be the probability that their efforts will lead to desired levels of performance</a:t>
            </a:r>
          </a:p>
          <a:p>
            <a:r>
              <a:rPr lang="en-US" b="1" dirty="0"/>
              <a:t>Instrumentality </a:t>
            </a:r>
            <a:r>
              <a:rPr lang="en-US" dirty="0"/>
              <a:t>— the probability perceived by individuals that their performance will lead to desired outcomes or rewards</a:t>
            </a:r>
          </a:p>
          <a:p>
            <a:r>
              <a:rPr lang="en-US" b="1" dirty="0" smtClean="0"/>
              <a:t>Valence</a:t>
            </a:r>
            <a:r>
              <a:rPr lang="en-US" dirty="0" smtClean="0"/>
              <a:t> </a:t>
            </a:r>
            <a:r>
              <a:rPr lang="en-US" dirty="0"/>
              <a:t>—</a:t>
            </a:r>
            <a:r>
              <a:rPr lang="en-US" dirty="0" smtClean="0"/>
              <a:t> value a person attaches to a particular outcome</a:t>
            </a:r>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17</a:t>
            </a:fld>
            <a:endParaRPr lang="en-US" dirty="0"/>
          </a:p>
        </p:txBody>
      </p:sp>
      <p:sp>
        <p:nvSpPr>
          <p:cNvPr id="4" name="Title 3"/>
          <p:cNvSpPr>
            <a:spLocks noGrp="1"/>
          </p:cNvSpPr>
          <p:nvPr>
            <p:ph type="title"/>
          </p:nvPr>
        </p:nvSpPr>
        <p:spPr/>
        <p:txBody>
          <a:bodyPr/>
          <a:lstStyle/>
          <a:p>
            <a:r>
              <a:rPr lang="en-US" dirty="0" smtClean="0"/>
              <a:t>Vroom’s Model: Key Variables</a:t>
            </a:r>
            <a:endParaRPr lang="en-US" dirty="0"/>
          </a:p>
        </p:txBody>
      </p:sp>
    </p:spTree>
    <p:extLst>
      <p:ext uri="{BB962C8B-B14F-4D97-AF65-F5344CB8AC3E}">
        <p14:creationId xmlns:p14="http://schemas.microsoft.com/office/powerpoint/2010/main" val="300369575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a:t>Equity theory posits that people calculate the ratios of their efforts to the rewards they receive and compare them to ratios they believe exist for others in similar </a:t>
            </a:r>
            <a:r>
              <a:rPr lang="en-US" dirty="0" smtClean="0"/>
              <a:t>situations</a:t>
            </a:r>
          </a:p>
          <a:p>
            <a:r>
              <a:rPr lang="en-US" dirty="0" smtClean="0"/>
              <a:t>Note that perception</a:t>
            </a:r>
            <a:r>
              <a:rPr lang="en-US" dirty="0"/>
              <a:t>, not reality, is considered in this equation</a:t>
            </a:r>
            <a:endParaRPr lang="en-US" dirty="0" smtClean="0"/>
          </a:p>
          <a:p>
            <a:r>
              <a:rPr lang="en-US" dirty="0"/>
              <a:t>Equity theory recognizes that people are concerned both with the absolute rewards they receive for their efforts and with the relationship of these rewards to what others receive</a:t>
            </a:r>
          </a:p>
        </p:txBody>
      </p:sp>
      <p:sp>
        <p:nvSpPr>
          <p:cNvPr id="3" name="Slide Number Placeholder 2"/>
          <p:cNvSpPr>
            <a:spLocks noGrp="1"/>
          </p:cNvSpPr>
          <p:nvPr>
            <p:ph type="sldNum" sz="quarter" idx="12"/>
          </p:nvPr>
        </p:nvSpPr>
        <p:spPr/>
        <p:txBody>
          <a:bodyPr/>
          <a:lstStyle/>
          <a:p>
            <a:fld id="{057B859C-5B2B-8749-B99F-4C47515F9E9C}" type="slidenum">
              <a:rPr lang="en-US" smtClean="0"/>
              <a:t>18</a:t>
            </a:fld>
            <a:endParaRPr lang="en-US" dirty="0"/>
          </a:p>
        </p:txBody>
      </p:sp>
      <p:sp>
        <p:nvSpPr>
          <p:cNvPr id="4" name="Title 3"/>
          <p:cNvSpPr>
            <a:spLocks noGrp="1"/>
          </p:cNvSpPr>
          <p:nvPr>
            <p:ph type="title"/>
          </p:nvPr>
        </p:nvSpPr>
        <p:spPr/>
        <p:txBody>
          <a:bodyPr/>
          <a:lstStyle/>
          <a:p>
            <a:r>
              <a:rPr lang="en-US" dirty="0" smtClean="0"/>
              <a:t>Adams’s </a:t>
            </a:r>
            <a:r>
              <a:rPr lang="en-US" dirty="0"/>
              <a:t>equity </a:t>
            </a:r>
            <a:r>
              <a:rPr lang="en-US" dirty="0" smtClean="0"/>
              <a:t>Model</a:t>
            </a:r>
            <a:endParaRPr lang="en-US" dirty="0"/>
          </a:p>
        </p:txBody>
      </p:sp>
    </p:spTree>
    <p:extLst>
      <p:ext uri="{BB962C8B-B14F-4D97-AF65-F5344CB8AC3E}">
        <p14:creationId xmlns:p14="http://schemas.microsoft.com/office/powerpoint/2010/main" val="2228806018"/>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a:t>Building on the goal directedness of human behavior, Locke viewed goal setting as a cognitive process through which conscious goals, as well as intentions about pursuing them, are developed and become primary determinants of </a:t>
            </a:r>
            <a:r>
              <a:rPr lang="en-US" dirty="0" smtClean="0"/>
              <a:t>behavior</a:t>
            </a:r>
          </a:p>
          <a:p>
            <a:r>
              <a:rPr lang="en-US" dirty="0"/>
              <a:t>In Locke’s view, an important part of a person’s motivation is the intent to work toward his or her </a:t>
            </a:r>
            <a:r>
              <a:rPr lang="en-US" dirty="0" smtClean="0"/>
              <a:t>goals</a:t>
            </a:r>
          </a:p>
          <a:p>
            <a:r>
              <a:rPr lang="en-US" dirty="0"/>
              <a:t>Locke’s original theory that goal specificity (the degree of quantitative precision of the goal) and goal difficulty (the level of performance needed to reach the goal) are important to motivation has been affirmed by other studies</a:t>
            </a:r>
          </a:p>
        </p:txBody>
      </p:sp>
      <p:sp>
        <p:nvSpPr>
          <p:cNvPr id="3" name="Slide Number Placeholder 2"/>
          <p:cNvSpPr>
            <a:spLocks noGrp="1"/>
          </p:cNvSpPr>
          <p:nvPr>
            <p:ph type="sldNum" sz="quarter" idx="12"/>
          </p:nvPr>
        </p:nvSpPr>
        <p:spPr/>
        <p:txBody>
          <a:bodyPr/>
          <a:lstStyle/>
          <a:p>
            <a:fld id="{057B859C-5B2B-8749-B99F-4C47515F9E9C}" type="slidenum">
              <a:rPr lang="en-US" smtClean="0"/>
              <a:t>19</a:t>
            </a:fld>
            <a:endParaRPr lang="en-US" dirty="0"/>
          </a:p>
        </p:txBody>
      </p:sp>
      <p:sp>
        <p:nvSpPr>
          <p:cNvPr id="4" name="Title 3"/>
          <p:cNvSpPr>
            <a:spLocks noGrp="1"/>
          </p:cNvSpPr>
          <p:nvPr>
            <p:ph type="title"/>
          </p:nvPr>
        </p:nvSpPr>
        <p:spPr/>
        <p:txBody>
          <a:bodyPr/>
          <a:lstStyle/>
          <a:p>
            <a:r>
              <a:rPr lang="en-US" dirty="0"/>
              <a:t>Locke’s goal-setting </a:t>
            </a:r>
            <a:r>
              <a:rPr lang="en-US" dirty="0" smtClean="0"/>
              <a:t>theory Or Model</a:t>
            </a:r>
            <a:endParaRPr lang="en-US" dirty="0"/>
          </a:p>
        </p:txBody>
      </p:sp>
    </p:spTree>
    <p:extLst>
      <p:ext uri="{BB962C8B-B14F-4D97-AF65-F5344CB8AC3E}">
        <p14:creationId xmlns:p14="http://schemas.microsoft.com/office/powerpoint/2010/main" val="236536601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pPr marL="0" marR="0">
              <a:lnSpc>
                <a:spcPct val="115000"/>
              </a:lnSpc>
              <a:spcBef>
                <a:spcPts val="0"/>
              </a:spcBef>
              <a:spcAft>
                <a:spcPts val="0"/>
              </a:spcAft>
              <a:tabLst>
                <a:tab pos="228600" algn="l"/>
              </a:tabLst>
            </a:pPr>
            <a:r>
              <a:rPr lang="en-US" dirty="0" smtClean="0">
                <a:latin typeface="Times New Roman"/>
                <a:ea typeface="Calibri"/>
                <a:cs typeface="Times New Roman"/>
              </a:rPr>
              <a:t>Define </a:t>
            </a:r>
            <a:r>
              <a:rPr lang="en-US" i="1" dirty="0">
                <a:latin typeface="Times New Roman"/>
                <a:ea typeface="Calibri"/>
                <a:cs typeface="Times New Roman"/>
              </a:rPr>
              <a:t>leading </a:t>
            </a:r>
            <a:r>
              <a:rPr lang="en-US" dirty="0">
                <a:latin typeface="Times New Roman"/>
                <a:ea typeface="Calibri"/>
                <a:cs typeface="Times New Roman"/>
              </a:rPr>
              <a:t>and draw a schematic model of the process of leadership</a:t>
            </a:r>
            <a:endParaRPr lang="en-US" sz="1800" dirty="0">
              <a:latin typeface="Calibri"/>
              <a:ea typeface="Calibri"/>
              <a:cs typeface="Times New Roman"/>
            </a:endParaRPr>
          </a:p>
          <a:p>
            <a:pPr marL="0" marR="0">
              <a:lnSpc>
                <a:spcPct val="115000"/>
              </a:lnSpc>
              <a:spcBef>
                <a:spcPts val="0"/>
              </a:spcBef>
              <a:spcAft>
                <a:spcPts val="0"/>
              </a:spcAft>
              <a:tabLst>
                <a:tab pos="228600" algn="l"/>
              </a:tabLst>
            </a:pPr>
            <a:r>
              <a:rPr lang="en-US" dirty="0" smtClean="0">
                <a:latin typeface="Times New Roman"/>
                <a:ea typeface="Calibri"/>
                <a:cs typeface="Times New Roman"/>
              </a:rPr>
              <a:t>Discuss </a:t>
            </a:r>
            <a:r>
              <a:rPr lang="en-US" dirty="0">
                <a:latin typeface="Times New Roman"/>
                <a:ea typeface="Calibri"/>
                <a:cs typeface="Times New Roman"/>
              </a:rPr>
              <a:t>the ethical responsibilities of leaders</a:t>
            </a:r>
            <a:endParaRPr lang="en-US" sz="1800" dirty="0">
              <a:latin typeface="Calibri"/>
              <a:ea typeface="Calibri"/>
              <a:cs typeface="Times New Roman"/>
            </a:endParaRPr>
          </a:p>
          <a:p>
            <a:pPr marL="0" marR="0">
              <a:lnSpc>
                <a:spcPct val="115000"/>
              </a:lnSpc>
              <a:spcBef>
                <a:spcPts val="0"/>
              </a:spcBef>
              <a:spcAft>
                <a:spcPts val="0"/>
              </a:spcAft>
              <a:tabLst>
                <a:tab pos="228600" algn="l"/>
              </a:tabLst>
            </a:pPr>
            <a:r>
              <a:rPr lang="en-US" dirty="0" smtClean="0">
                <a:latin typeface="Times New Roman"/>
                <a:ea typeface="Calibri"/>
                <a:cs typeface="Times New Roman"/>
              </a:rPr>
              <a:t>Understand </a:t>
            </a:r>
            <a:r>
              <a:rPr lang="en-US" dirty="0">
                <a:latin typeface="Times New Roman"/>
                <a:ea typeface="Calibri"/>
                <a:cs typeface="Times New Roman"/>
              </a:rPr>
              <a:t>the roles of power and influence in leading</a:t>
            </a:r>
            <a:endParaRPr lang="en-US" sz="1800" dirty="0">
              <a:latin typeface="Calibri"/>
              <a:ea typeface="Calibri"/>
              <a:cs typeface="Times New Roman"/>
            </a:endParaRPr>
          </a:p>
          <a:p>
            <a:pPr marL="0" marR="0">
              <a:lnSpc>
                <a:spcPct val="115000"/>
              </a:lnSpc>
              <a:spcBef>
                <a:spcPts val="0"/>
              </a:spcBef>
              <a:spcAft>
                <a:spcPts val="0"/>
              </a:spcAft>
              <a:tabLst>
                <a:tab pos="228600" algn="l"/>
              </a:tabLst>
            </a:pPr>
            <a:r>
              <a:rPr lang="en-US" dirty="0" smtClean="0">
                <a:latin typeface="Times New Roman"/>
                <a:ea typeface="Calibri"/>
                <a:cs typeface="Times New Roman"/>
              </a:rPr>
              <a:t>Define </a:t>
            </a:r>
            <a:r>
              <a:rPr lang="en-US" i="1" dirty="0">
                <a:latin typeface="Times New Roman"/>
                <a:ea typeface="Calibri"/>
                <a:cs typeface="Times New Roman"/>
              </a:rPr>
              <a:t>motivation</a:t>
            </a:r>
            <a:r>
              <a:rPr lang="en-US" dirty="0">
                <a:latin typeface="Times New Roman"/>
                <a:ea typeface="Calibri"/>
                <a:cs typeface="Times New Roman"/>
              </a:rPr>
              <a:t> and model the motivation process</a:t>
            </a:r>
            <a:endParaRPr lang="en-US" sz="1800" dirty="0">
              <a:latin typeface="Calibri"/>
              <a:ea typeface="Calibri"/>
              <a:cs typeface="Times New Roman"/>
            </a:endParaRPr>
          </a:p>
          <a:p>
            <a:pPr marL="0" marR="0">
              <a:lnSpc>
                <a:spcPct val="115000"/>
              </a:lnSpc>
              <a:spcBef>
                <a:spcPts val="0"/>
              </a:spcBef>
              <a:spcAft>
                <a:spcPts val="0"/>
              </a:spcAft>
              <a:tabLst>
                <a:tab pos="228600" algn="l"/>
              </a:tabLst>
            </a:pPr>
            <a:r>
              <a:rPr lang="en-US" dirty="0" smtClean="0">
                <a:latin typeface="Times New Roman"/>
                <a:ea typeface="Calibri"/>
                <a:cs typeface="Times New Roman"/>
              </a:rPr>
              <a:t>Distinguish </a:t>
            </a:r>
            <a:r>
              <a:rPr lang="en-US" dirty="0">
                <a:latin typeface="Times New Roman"/>
                <a:ea typeface="Calibri"/>
                <a:cs typeface="Times New Roman"/>
              </a:rPr>
              <a:t>between the content and process perspectives on motivation and understand the implications of both perspectives for leading</a:t>
            </a:r>
            <a:endParaRPr lang="en-US" sz="1800" dirty="0">
              <a:latin typeface="Calibri"/>
              <a:ea typeface="Calibri"/>
              <a:cs typeface="Times New Roman"/>
            </a:endParaRPr>
          </a:p>
          <a:p>
            <a:pPr marL="0" marR="0">
              <a:lnSpc>
                <a:spcPct val="115000"/>
              </a:lnSpc>
              <a:spcBef>
                <a:spcPts val="0"/>
              </a:spcBef>
              <a:spcAft>
                <a:spcPts val="0"/>
              </a:spcAft>
              <a:tabLst>
                <a:tab pos="228600" algn="l"/>
              </a:tabLst>
            </a:pPr>
            <a:r>
              <a:rPr lang="en-US" dirty="0" smtClean="0">
                <a:latin typeface="Times New Roman"/>
                <a:ea typeface="Calibri"/>
                <a:cs typeface="Times New Roman"/>
              </a:rPr>
              <a:t>Understand </a:t>
            </a:r>
            <a:r>
              <a:rPr lang="en-US" dirty="0">
                <a:latin typeface="Times New Roman"/>
                <a:ea typeface="Calibri"/>
                <a:cs typeface="Times New Roman"/>
              </a:rPr>
              <a:t>the main approaches to studies of leading, which include leader traits, leader behaviors, and situational or contingency approaches</a:t>
            </a:r>
            <a:endParaRPr lang="en-US" sz="1800" dirty="0">
              <a:latin typeface="Calibri"/>
              <a:ea typeface="Calibri"/>
              <a:cs typeface="Times New Roman"/>
            </a:endParaRPr>
          </a:p>
          <a:p>
            <a:pPr marL="45720" indent="0">
              <a:buNone/>
            </a:pPr>
            <a:endParaRPr lang="en-US" dirty="0" smtClean="0"/>
          </a:p>
        </p:txBody>
      </p:sp>
      <p:sp>
        <p:nvSpPr>
          <p:cNvPr id="3" name="Title 2"/>
          <p:cNvSpPr>
            <a:spLocks noGrp="1"/>
          </p:cNvSpPr>
          <p:nvPr>
            <p:ph type="title"/>
          </p:nvPr>
        </p:nvSpPr>
        <p:spPr/>
        <p:txBody>
          <a:bodyPr/>
          <a:lstStyle/>
          <a:p>
            <a:r>
              <a:rPr lang="en-US" dirty="0" smtClean="0"/>
              <a:t>Chapter 13, Learning objectives</a:t>
            </a:r>
            <a:endParaRPr lang="en-US" dirty="0"/>
          </a:p>
        </p:txBody>
      </p:sp>
      <p:sp>
        <p:nvSpPr>
          <p:cNvPr id="4" name="Slide Number Placeholder 3"/>
          <p:cNvSpPr>
            <a:spLocks noGrp="1"/>
          </p:cNvSpPr>
          <p:nvPr>
            <p:ph type="sldNum" sz="quarter" idx="12"/>
          </p:nvPr>
        </p:nvSpPr>
        <p:spPr/>
        <p:txBody>
          <a:bodyPr/>
          <a:lstStyle/>
          <a:p>
            <a:fld id="{057B859C-5B2B-8749-B99F-4C47515F9E9C}" type="slidenum">
              <a:rPr lang="en-US" smtClean="0"/>
              <a:t>2</a:t>
            </a:fld>
            <a:endParaRPr lang="en-US" dirty="0"/>
          </a:p>
        </p:txBody>
      </p:sp>
    </p:spTree>
    <p:extLst>
      <p:ext uri="{BB962C8B-B14F-4D97-AF65-F5344CB8AC3E}">
        <p14:creationId xmlns:p14="http://schemas.microsoft.com/office/powerpoint/2010/main" val="99795735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The study </a:t>
            </a:r>
            <a:r>
              <a:rPr lang="en-US" dirty="0"/>
              <a:t>of leadership has followed several </a:t>
            </a:r>
            <a:r>
              <a:rPr lang="en-US" dirty="0" smtClean="0"/>
              <a:t>paths, but it </a:t>
            </a:r>
            <a:r>
              <a:rPr lang="en-US" dirty="0"/>
              <a:t>has </a:t>
            </a:r>
            <a:r>
              <a:rPr lang="en-US" dirty="0" smtClean="0"/>
              <a:t>not yet </a:t>
            </a:r>
            <a:r>
              <a:rPr lang="en-US" dirty="0"/>
              <a:t>produced a definitive theory of effective </a:t>
            </a:r>
            <a:r>
              <a:rPr lang="en-US" dirty="0" smtClean="0"/>
              <a:t>leadership</a:t>
            </a:r>
            <a:endParaRPr lang="en-US" dirty="0"/>
          </a:p>
          <a:p>
            <a:r>
              <a:rPr lang="en-US" dirty="0" smtClean="0"/>
              <a:t>Theories of </a:t>
            </a:r>
            <a:r>
              <a:rPr lang="en-US" dirty="0"/>
              <a:t>leadership </a:t>
            </a:r>
            <a:r>
              <a:rPr lang="en-US" dirty="0" smtClean="0"/>
              <a:t>can </a:t>
            </a:r>
            <a:r>
              <a:rPr lang="en-US" dirty="0"/>
              <a:t>be classified into one of three basic </a:t>
            </a:r>
            <a:r>
              <a:rPr lang="en-US" dirty="0" smtClean="0"/>
              <a:t>approaches:</a:t>
            </a:r>
            <a:endParaRPr lang="en-US" dirty="0"/>
          </a:p>
          <a:p>
            <a:pPr marL="708660" lvl="1" indent="-342900">
              <a:buFont typeface="+mj-lt"/>
              <a:buAutoNum type="arabicPeriod"/>
            </a:pPr>
            <a:r>
              <a:rPr lang="en-US" dirty="0"/>
              <a:t>I</a:t>
            </a:r>
            <a:r>
              <a:rPr lang="en-US" dirty="0" smtClean="0"/>
              <a:t>nherent </a:t>
            </a:r>
            <a:r>
              <a:rPr lang="en-US" dirty="0"/>
              <a:t>traits, skills, abilities, or characteristics explain why some people are better </a:t>
            </a:r>
            <a:r>
              <a:rPr lang="en-US" dirty="0" smtClean="0"/>
              <a:t>leaders</a:t>
            </a:r>
            <a:endParaRPr lang="en-US" dirty="0"/>
          </a:p>
          <a:p>
            <a:pPr marL="708660" lvl="1" indent="-342900">
              <a:buFont typeface="+mj-lt"/>
              <a:buAutoNum type="arabicPeriod"/>
            </a:pPr>
            <a:r>
              <a:rPr lang="en-US" dirty="0" smtClean="0"/>
              <a:t>Particular behaviors</a:t>
            </a:r>
            <a:r>
              <a:rPr lang="en-US" dirty="0"/>
              <a:t> </a:t>
            </a:r>
            <a:r>
              <a:rPr lang="en-US" dirty="0" smtClean="0"/>
              <a:t>might </a:t>
            </a:r>
            <a:r>
              <a:rPr lang="en-US" dirty="0"/>
              <a:t>be associated with </a:t>
            </a:r>
            <a:r>
              <a:rPr lang="en-US" dirty="0" smtClean="0"/>
              <a:t>successful leaders</a:t>
            </a:r>
          </a:p>
          <a:p>
            <a:pPr marL="708660" lvl="1" indent="-342900">
              <a:buFont typeface="+mj-lt"/>
              <a:buAutoNum type="arabicPeriod"/>
            </a:pPr>
            <a:r>
              <a:rPr lang="en-US" dirty="0"/>
              <a:t>A</a:t>
            </a:r>
            <a:r>
              <a:rPr lang="en-US" dirty="0" smtClean="0"/>
              <a:t>n </a:t>
            </a:r>
            <a:r>
              <a:rPr lang="en-US" dirty="0" smtClean="0"/>
              <a:t>integrative approach that </a:t>
            </a:r>
            <a:r>
              <a:rPr lang="en-US" dirty="0"/>
              <a:t>focuses on how leaders, followers, and the situations in which they find themselves interact and </a:t>
            </a:r>
            <a:r>
              <a:rPr lang="en-US" dirty="0" smtClean="0"/>
              <a:t>work</a:t>
            </a:r>
            <a:endParaRPr lang="en-US" dirty="0"/>
          </a:p>
          <a:p>
            <a:pPr lvl="1"/>
            <a:endParaRPr lang="en-US" dirty="0"/>
          </a:p>
          <a:p>
            <a:endParaRPr lang="en-US" dirty="0"/>
          </a:p>
          <a:p>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20</a:t>
            </a:fld>
            <a:endParaRPr lang="en-US" dirty="0"/>
          </a:p>
        </p:txBody>
      </p:sp>
      <p:sp>
        <p:nvSpPr>
          <p:cNvPr id="4" name="Title 3"/>
          <p:cNvSpPr>
            <a:spLocks noGrp="1"/>
          </p:cNvSpPr>
          <p:nvPr>
            <p:ph type="title"/>
          </p:nvPr>
        </p:nvSpPr>
        <p:spPr/>
        <p:txBody>
          <a:bodyPr/>
          <a:lstStyle/>
          <a:p>
            <a:r>
              <a:rPr lang="en-US" dirty="0" smtClean="0"/>
              <a:t>Three approaches to understanding leadership</a:t>
            </a:r>
            <a:endParaRPr lang="en-US" dirty="0"/>
          </a:p>
        </p:txBody>
      </p:sp>
    </p:spTree>
    <p:extLst>
      <p:ext uri="{BB962C8B-B14F-4D97-AF65-F5344CB8AC3E}">
        <p14:creationId xmlns:p14="http://schemas.microsoft.com/office/powerpoint/2010/main" val="344886347"/>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a:t>Most studies of leading in the </a:t>
            </a:r>
            <a:r>
              <a:rPr lang="en-US" dirty="0" smtClean="0"/>
              <a:t>first half </a:t>
            </a:r>
            <a:r>
              <a:rPr lang="en-US" dirty="0"/>
              <a:t>of the 20th century sought to find leader traits in physical characteristics, personality, </a:t>
            </a:r>
            <a:r>
              <a:rPr lang="en-US" dirty="0" smtClean="0"/>
              <a:t>and ability</a:t>
            </a:r>
          </a:p>
          <a:p>
            <a:r>
              <a:rPr lang="en-US" dirty="0" smtClean="0"/>
              <a:t>Stogdill analyzed all the major studies of leader traits and concluded that “a person does not become a leader by virtue of the possession of some combination of traits. . . . The pattern of personal characteristics of the leader must bear some relevant relationship to the characteristics, activities, and goals of the followers”</a:t>
            </a:r>
          </a:p>
          <a:p>
            <a:r>
              <a:rPr lang="en-US" dirty="0" smtClean="0"/>
              <a:t>However, </a:t>
            </a:r>
            <a:r>
              <a:rPr lang="en-US" dirty="0"/>
              <a:t>it </a:t>
            </a:r>
            <a:r>
              <a:rPr lang="en-US" dirty="0" smtClean="0"/>
              <a:t>is possible </a:t>
            </a:r>
            <a:r>
              <a:rPr lang="en-US" dirty="0"/>
              <a:t>to develop a trait profile that characterizes successful </a:t>
            </a:r>
            <a:r>
              <a:rPr lang="en-US" dirty="0" smtClean="0"/>
              <a:t>leaders</a:t>
            </a:r>
          </a:p>
          <a:p>
            <a:r>
              <a:rPr lang="en-US" dirty="0" smtClean="0"/>
              <a:t>Goleman emphasizes emotional intelligence as essential to the leader’s effectiveness</a:t>
            </a:r>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21</a:t>
            </a:fld>
            <a:endParaRPr lang="en-US" dirty="0"/>
          </a:p>
        </p:txBody>
      </p:sp>
      <p:sp>
        <p:nvSpPr>
          <p:cNvPr id="4" name="Title 3"/>
          <p:cNvSpPr>
            <a:spLocks noGrp="1"/>
          </p:cNvSpPr>
          <p:nvPr>
            <p:ph type="title"/>
          </p:nvPr>
        </p:nvSpPr>
        <p:spPr/>
        <p:txBody>
          <a:bodyPr/>
          <a:lstStyle/>
          <a:p>
            <a:r>
              <a:rPr lang="en-US" dirty="0" smtClean="0"/>
              <a:t>Leader Traits and Skills</a:t>
            </a:r>
            <a:endParaRPr lang="en-US" dirty="0"/>
          </a:p>
        </p:txBody>
      </p:sp>
    </p:spTree>
    <p:extLst>
      <p:ext uri="{BB962C8B-B14F-4D97-AF65-F5344CB8AC3E}">
        <p14:creationId xmlns:p14="http://schemas.microsoft.com/office/powerpoint/2010/main" val="71928812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numCol="2">
            <a:normAutofit/>
          </a:bodyPr>
          <a:lstStyle/>
          <a:p>
            <a:r>
              <a:rPr lang="en-US" dirty="0" smtClean="0"/>
              <a:t>Behaviors that are related to success at leading:</a:t>
            </a:r>
          </a:p>
          <a:p>
            <a:pPr lvl="1"/>
            <a:r>
              <a:rPr lang="en-US" dirty="0" smtClean="0"/>
              <a:t>Planning</a:t>
            </a:r>
          </a:p>
          <a:p>
            <a:pPr lvl="1"/>
            <a:r>
              <a:rPr lang="en-US" dirty="0" smtClean="0"/>
              <a:t>Clarifying</a:t>
            </a:r>
          </a:p>
          <a:p>
            <a:pPr lvl="1"/>
            <a:r>
              <a:rPr lang="en-US" dirty="0" smtClean="0"/>
              <a:t>Monitoring</a:t>
            </a:r>
          </a:p>
          <a:p>
            <a:pPr lvl="1"/>
            <a:r>
              <a:rPr lang="en-US" dirty="0" smtClean="0"/>
              <a:t>Problem solving</a:t>
            </a:r>
          </a:p>
          <a:p>
            <a:pPr lvl="1"/>
            <a:r>
              <a:rPr lang="en-US" dirty="0" smtClean="0"/>
              <a:t>Supporting</a:t>
            </a:r>
          </a:p>
          <a:p>
            <a:pPr lvl="1"/>
            <a:r>
              <a:rPr lang="en-US" dirty="0" smtClean="0"/>
              <a:t>Recognizing</a:t>
            </a:r>
          </a:p>
          <a:p>
            <a:pPr lvl="1"/>
            <a:r>
              <a:rPr lang="en-US" dirty="0" smtClean="0"/>
              <a:t>Developing</a:t>
            </a:r>
          </a:p>
          <a:p>
            <a:pPr lvl="1"/>
            <a:r>
              <a:rPr lang="en-US" dirty="0" smtClean="0"/>
              <a:t>Empowering</a:t>
            </a:r>
          </a:p>
          <a:p>
            <a:pPr lvl="1"/>
            <a:endParaRPr lang="en-US" dirty="0"/>
          </a:p>
          <a:p>
            <a:pPr lvl="1"/>
            <a:endParaRPr lang="en-US" dirty="0" smtClean="0"/>
          </a:p>
          <a:p>
            <a:pPr lvl="1"/>
            <a:endParaRPr lang="en-US" dirty="0" smtClean="0"/>
          </a:p>
          <a:p>
            <a:pPr lvl="1"/>
            <a:endParaRPr lang="en-US" dirty="0" smtClean="0"/>
          </a:p>
          <a:p>
            <a:pPr lvl="1"/>
            <a:endParaRPr lang="en-US" dirty="0"/>
          </a:p>
          <a:p>
            <a:pPr lvl="1"/>
            <a:r>
              <a:rPr lang="en-US" dirty="0" smtClean="0"/>
              <a:t>Advocating change</a:t>
            </a:r>
          </a:p>
          <a:p>
            <a:pPr lvl="1"/>
            <a:r>
              <a:rPr lang="en-US" dirty="0" smtClean="0"/>
              <a:t>Envisioning change</a:t>
            </a:r>
          </a:p>
          <a:p>
            <a:pPr lvl="1"/>
            <a:r>
              <a:rPr lang="en-US" dirty="0" smtClean="0"/>
              <a:t>Encouraging innovation</a:t>
            </a:r>
          </a:p>
          <a:p>
            <a:pPr lvl="1"/>
            <a:r>
              <a:rPr lang="en-US" dirty="0" smtClean="0"/>
              <a:t>Facilitating collective learning</a:t>
            </a:r>
          </a:p>
          <a:p>
            <a:pPr lvl="1"/>
            <a:r>
              <a:rPr lang="en-US" dirty="0" smtClean="0"/>
              <a:t>Networking</a:t>
            </a:r>
          </a:p>
          <a:p>
            <a:pPr lvl="1"/>
            <a:r>
              <a:rPr lang="en-US" dirty="0" smtClean="0"/>
              <a:t>External monitoring</a:t>
            </a:r>
          </a:p>
          <a:p>
            <a:pPr lvl="1"/>
            <a:r>
              <a:rPr lang="en-US" dirty="0" smtClean="0"/>
              <a:t>Representing</a:t>
            </a:r>
          </a:p>
          <a:p>
            <a:pPr lvl="1"/>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22</a:t>
            </a:fld>
            <a:endParaRPr lang="en-US" dirty="0"/>
          </a:p>
        </p:txBody>
      </p:sp>
      <p:sp>
        <p:nvSpPr>
          <p:cNvPr id="4" name="Title 3"/>
          <p:cNvSpPr>
            <a:spLocks noGrp="1"/>
          </p:cNvSpPr>
          <p:nvPr>
            <p:ph type="title"/>
          </p:nvPr>
        </p:nvSpPr>
        <p:spPr/>
        <p:txBody>
          <a:bodyPr/>
          <a:lstStyle/>
          <a:p>
            <a:r>
              <a:rPr lang="en-US" dirty="0" smtClean="0"/>
              <a:t>Leader Behaviors and Styles of Leading</a:t>
            </a:r>
            <a:endParaRPr lang="en-US" dirty="0"/>
          </a:p>
        </p:txBody>
      </p:sp>
    </p:spTree>
    <p:extLst>
      <p:ext uri="{BB962C8B-B14F-4D97-AF65-F5344CB8AC3E}">
        <p14:creationId xmlns:p14="http://schemas.microsoft.com/office/powerpoint/2010/main" val="3916840769"/>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err="1" smtClean="0"/>
              <a:t>Tannenbaum</a:t>
            </a:r>
            <a:r>
              <a:rPr lang="en-US" dirty="0" smtClean="0"/>
              <a:t> and Schmidt’s Model:</a:t>
            </a:r>
          </a:p>
          <a:p>
            <a:pPr lvl="1"/>
            <a:r>
              <a:rPr lang="en-US" dirty="0" smtClean="0"/>
              <a:t>Autocratic leaders</a:t>
            </a:r>
          </a:p>
          <a:p>
            <a:pPr lvl="1"/>
            <a:r>
              <a:rPr lang="en-US" dirty="0" smtClean="0"/>
              <a:t>Consultative leaders</a:t>
            </a:r>
          </a:p>
          <a:p>
            <a:pPr lvl="1"/>
            <a:r>
              <a:rPr lang="en-US" dirty="0" smtClean="0"/>
              <a:t>Participative leaders</a:t>
            </a:r>
          </a:p>
          <a:p>
            <a:pPr lvl="1"/>
            <a:r>
              <a:rPr lang="en-US" dirty="0" smtClean="0"/>
              <a:t>Democratic leaders</a:t>
            </a:r>
          </a:p>
          <a:p>
            <a:pPr lvl="1"/>
            <a:r>
              <a:rPr lang="en-US" dirty="0" smtClean="0"/>
              <a:t>Laissez-faire leaders</a:t>
            </a:r>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23</a:t>
            </a:fld>
            <a:endParaRPr lang="en-US" dirty="0"/>
          </a:p>
        </p:txBody>
      </p:sp>
      <p:sp>
        <p:nvSpPr>
          <p:cNvPr id="4" name="Title 3"/>
          <p:cNvSpPr>
            <a:spLocks noGrp="1"/>
          </p:cNvSpPr>
          <p:nvPr>
            <p:ph type="title"/>
          </p:nvPr>
        </p:nvSpPr>
        <p:spPr/>
        <p:txBody>
          <a:bodyPr/>
          <a:lstStyle/>
          <a:p>
            <a:r>
              <a:rPr lang="en-US" dirty="0" smtClean="0"/>
              <a:t>Turning point in studies of leaders’ behaviors and styles</a:t>
            </a:r>
            <a:endParaRPr lang="en-US" dirty="0"/>
          </a:p>
        </p:txBody>
      </p:sp>
    </p:spTree>
    <p:extLst>
      <p:ext uri="{BB962C8B-B14F-4D97-AF65-F5344CB8AC3E}">
        <p14:creationId xmlns:p14="http://schemas.microsoft.com/office/powerpoint/2010/main" val="404993621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b="1" dirty="0" smtClean="0"/>
              <a:t>Fiedler’s Contingency Model</a:t>
            </a:r>
          </a:p>
          <a:p>
            <a:pPr lvl="1"/>
            <a:r>
              <a:rPr lang="en-US" dirty="0" smtClean="0"/>
              <a:t>Effective </a:t>
            </a:r>
            <a:r>
              <a:rPr lang="en-US" dirty="0"/>
              <a:t>leadership is contingent on whether the elements in a particular leadership situation fit the style of the </a:t>
            </a:r>
            <a:r>
              <a:rPr lang="en-US" dirty="0" smtClean="0"/>
              <a:t>leader</a:t>
            </a:r>
          </a:p>
          <a:p>
            <a:r>
              <a:rPr lang="en-US" b="1" dirty="0"/>
              <a:t>Hersey and Blanchard’s Situational </a:t>
            </a:r>
            <a:r>
              <a:rPr lang="en-US" b="1" dirty="0" smtClean="0"/>
              <a:t>Model</a:t>
            </a:r>
          </a:p>
          <a:p>
            <a:pPr lvl="1"/>
            <a:r>
              <a:rPr lang="en-US" dirty="0" smtClean="0"/>
              <a:t>Effective </a:t>
            </a:r>
            <a:r>
              <a:rPr lang="en-US" dirty="0"/>
              <a:t>leadership </a:t>
            </a:r>
            <a:r>
              <a:rPr lang="en-US" dirty="0" smtClean="0"/>
              <a:t>as interplay </a:t>
            </a:r>
            <a:r>
              <a:rPr lang="en-US" dirty="0"/>
              <a:t>between three factors: </a:t>
            </a:r>
            <a:endParaRPr lang="en-US" dirty="0" smtClean="0"/>
          </a:p>
          <a:p>
            <a:pPr lvl="2"/>
            <a:r>
              <a:rPr lang="en-US" dirty="0" smtClean="0"/>
              <a:t>The </a:t>
            </a:r>
            <a:r>
              <a:rPr lang="en-US" dirty="0"/>
              <a:t>leader’s relationship </a:t>
            </a:r>
            <a:r>
              <a:rPr lang="en-US" dirty="0" smtClean="0"/>
              <a:t>behavior</a:t>
            </a:r>
          </a:p>
          <a:p>
            <a:pPr lvl="2"/>
            <a:r>
              <a:rPr lang="en-US" dirty="0"/>
              <a:t>T</a:t>
            </a:r>
            <a:r>
              <a:rPr lang="en-US" dirty="0" smtClean="0"/>
              <a:t>he </a:t>
            </a:r>
            <a:r>
              <a:rPr lang="en-US" dirty="0"/>
              <a:t>leader’s task </a:t>
            </a:r>
            <a:r>
              <a:rPr lang="en-US" dirty="0" smtClean="0"/>
              <a:t>behavior</a:t>
            </a:r>
          </a:p>
          <a:p>
            <a:pPr lvl="2"/>
            <a:r>
              <a:rPr lang="en-US" dirty="0"/>
              <a:t>T</a:t>
            </a:r>
            <a:r>
              <a:rPr lang="en-US" dirty="0" smtClean="0"/>
              <a:t>he </a:t>
            </a:r>
            <a:r>
              <a:rPr lang="en-US" dirty="0"/>
              <a:t>followers’ readiness </a:t>
            </a:r>
            <a:r>
              <a:rPr lang="en-US" dirty="0" smtClean="0"/>
              <a:t>level</a:t>
            </a:r>
            <a:endParaRPr lang="en-US" dirty="0"/>
          </a:p>
          <a:p>
            <a:r>
              <a:rPr lang="en-US" b="1" dirty="0"/>
              <a:t>House’s Path–Goal Model of </a:t>
            </a:r>
            <a:r>
              <a:rPr lang="en-US" b="1" dirty="0" smtClean="0"/>
              <a:t>Leading</a:t>
            </a:r>
          </a:p>
          <a:p>
            <a:pPr lvl="1"/>
            <a:r>
              <a:rPr lang="en-US" dirty="0" smtClean="0"/>
              <a:t>The leader’s </a:t>
            </a:r>
            <a:r>
              <a:rPr lang="en-US" dirty="0"/>
              <a:t>functions are to increase personal payoffs to followers for attaining their work-related goals and to make the path to these payoffs smoother</a:t>
            </a:r>
          </a:p>
        </p:txBody>
      </p:sp>
      <p:sp>
        <p:nvSpPr>
          <p:cNvPr id="3" name="Slide Number Placeholder 2"/>
          <p:cNvSpPr>
            <a:spLocks noGrp="1"/>
          </p:cNvSpPr>
          <p:nvPr>
            <p:ph type="sldNum" sz="quarter" idx="12"/>
          </p:nvPr>
        </p:nvSpPr>
        <p:spPr/>
        <p:txBody>
          <a:bodyPr/>
          <a:lstStyle/>
          <a:p>
            <a:fld id="{057B859C-5B2B-8749-B99F-4C47515F9E9C}" type="slidenum">
              <a:rPr lang="en-US" smtClean="0"/>
              <a:t>24</a:t>
            </a:fld>
            <a:endParaRPr lang="en-US" dirty="0"/>
          </a:p>
        </p:txBody>
      </p:sp>
      <p:sp>
        <p:nvSpPr>
          <p:cNvPr id="4" name="Title 3"/>
          <p:cNvSpPr>
            <a:spLocks noGrp="1"/>
          </p:cNvSpPr>
          <p:nvPr>
            <p:ph type="title"/>
          </p:nvPr>
        </p:nvSpPr>
        <p:spPr/>
        <p:txBody>
          <a:bodyPr/>
          <a:lstStyle/>
          <a:p>
            <a:r>
              <a:rPr lang="en-US" dirty="0" smtClean="0"/>
              <a:t>Situational or contingency models of leading</a:t>
            </a:r>
            <a:endParaRPr lang="en-US" dirty="0"/>
          </a:p>
        </p:txBody>
      </p:sp>
    </p:spTree>
    <p:extLst>
      <p:ext uri="{BB962C8B-B14F-4D97-AF65-F5344CB8AC3E}">
        <p14:creationId xmlns:p14="http://schemas.microsoft.com/office/powerpoint/2010/main" val="1305736012"/>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r>
              <a:rPr lang="en-US" dirty="0"/>
              <a:t>M</a:t>
            </a:r>
            <a:r>
              <a:rPr lang="en-US" dirty="0" smtClean="0"/>
              <a:t>anagers</a:t>
            </a:r>
            <a:r>
              <a:rPr lang="en-US" dirty="0"/>
              <a:t>’ effectiveness at leading contributes to the performance of individual </a:t>
            </a:r>
            <a:r>
              <a:rPr lang="en-US" dirty="0" smtClean="0"/>
              <a:t>participants, teams </a:t>
            </a:r>
            <a:r>
              <a:rPr lang="en-US" dirty="0"/>
              <a:t>and work groups, departments, and larger units, as well as to entire </a:t>
            </a:r>
            <a:r>
              <a:rPr lang="en-US" dirty="0" smtClean="0"/>
              <a:t>HSOs/HSs</a:t>
            </a:r>
          </a:p>
          <a:p>
            <a:r>
              <a:rPr lang="en-US" dirty="0"/>
              <a:t>Each of the three main approaches to understanding leading—traits, behaviors, and </a:t>
            </a:r>
            <a:r>
              <a:rPr lang="en-US" dirty="0" smtClean="0"/>
              <a:t>situational or </a:t>
            </a:r>
            <a:r>
              <a:rPr lang="en-US" dirty="0"/>
              <a:t>contingency </a:t>
            </a:r>
            <a:r>
              <a:rPr lang="en-US" dirty="0" smtClean="0"/>
              <a:t>approaches—has </a:t>
            </a:r>
            <a:r>
              <a:rPr lang="en-US" dirty="0"/>
              <a:t>something to offer in </a:t>
            </a:r>
            <a:r>
              <a:rPr lang="en-US" dirty="0" smtClean="0"/>
              <a:t>understanding leaders </a:t>
            </a:r>
            <a:r>
              <a:rPr lang="en-US" dirty="0"/>
              <a:t>and their </a:t>
            </a:r>
            <a:r>
              <a:rPr lang="en-US" dirty="0" smtClean="0"/>
              <a:t>effectiveness</a:t>
            </a:r>
          </a:p>
          <a:p>
            <a:r>
              <a:rPr lang="en-US" dirty="0"/>
              <a:t>I</a:t>
            </a:r>
            <a:r>
              <a:rPr lang="en-US" dirty="0" smtClean="0"/>
              <a:t>t </a:t>
            </a:r>
            <a:r>
              <a:rPr lang="en-US" dirty="0"/>
              <a:t>is possible to integrate portions of the different models into a useful </a:t>
            </a:r>
            <a:r>
              <a:rPr lang="en-US" dirty="0" smtClean="0"/>
              <a:t>approach to </a:t>
            </a:r>
            <a:r>
              <a:rPr lang="en-US" dirty="0"/>
              <a:t>effective </a:t>
            </a:r>
            <a:r>
              <a:rPr lang="en-US" dirty="0" smtClean="0"/>
              <a:t>leading</a:t>
            </a:r>
            <a:endParaRPr lang="en-US" dirty="0"/>
          </a:p>
          <a:p>
            <a:r>
              <a:rPr lang="en-US" dirty="0" smtClean="0"/>
              <a:t>Because leading </a:t>
            </a:r>
            <a:r>
              <a:rPr lang="en-US" dirty="0"/>
              <a:t>is a matter </a:t>
            </a:r>
            <a:r>
              <a:rPr lang="en-US" dirty="0" smtClean="0"/>
              <a:t>of influencing </a:t>
            </a:r>
            <a:r>
              <a:rPr lang="en-US" dirty="0"/>
              <a:t>participants to contribute to achieving the desired results established for an </a:t>
            </a:r>
            <a:r>
              <a:rPr lang="en-US" dirty="0" smtClean="0"/>
              <a:t>organization or </a:t>
            </a:r>
            <a:r>
              <a:rPr lang="en-US" dirty="0"/>
              <a:t>system, </a:t>
            </a:r>
            <a:r>
              <a:rPr lang="en-US" dirty="0" smtClean="0"/>
              <a:t>managers </a:t>
            </a:r>
            <a:r>
              <a:rPr lang="en-US" dirty="0"/>
              <a:t>must help participants be motivated to make their contributions</a:t>
            </a:r>
          </a:p>
        </p:txBody>
      </p:sp>
      <p:sp>
        <p:nvSpPr>
          <p:cNvPr id="3" name="Slide Number Placeholder 2"/>
          <p:cNvSpPr>
            <a:spLocks noGrp="1"/>
          </p:cNvSpPr>
          <p:nvPr>
            <p:ph type="sldNum" sz="quarter" idx="12"/>
          </p:nvPr>
        </p:nvSpPr>
        <p:spPr/>
        <p:txBody>
          <a:bodyPr/>
          <a:lstStyle/>
          <a:p>
            <a:fld id="{057B859C-5B2B-8749-B99F-4C47515F9E9C}" type="slidenum">
              <a:rPr lang="en-US" smtClean="0"/>
              <a:t>25</a:t>
            </a:fld>
            <a:endParaRPr lang="en-US" dirty="0"/>
          </a:p>
        </p:txBody>
      </p:sp>
      <p:sp>
        <p:nvSpPr>
          <p:cNvPr id="4" name="Title 3"/>
          <p:cNvSpPr>
            <a:spLocks noGrp="1"/>
          </p:cNvSpPr>
          <p:nvPr>
            <p:ph type="title"/>
          </p:nvPr>
        </p:nvSpPr>
        <p:spPr/>
        <p:txBody>
          <a:bodyPr/>
          <a:lstStyle/>
          <a:p>
            <a:r>
              <a:rPr lang="en-US" dirty="0" smtClean="0"/>
              <a:t>Toward an Integrative Approach to Effective Leading</a:t>
            </a:r>
            <a:endParaRPr lang="en-US" dirty="0"/>
          </a:p>
        </p:txBody>
      </p:sp>
    </p:spTree>
    <p:extLst>
      <p:ext uri="{BB962C8B-B14F-4D97-AF65-F5344CB8AC3E}">
        <p14:creationId xmlns:p14="http://schemas.microsoft.com/office/powerpoint/2010/main" val="45213175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latin typeface="Cambria"/>
                <a:cs typeface="Cambria"/>
              </a:rPr>
              <a:t>Although leading can be defined in many ways, most definitions have common elements</a:t>
            </a:r>
          </a:p>
          <a:p>
            <a:r>
              <a:rPr lang="en-US" dirty="0">
                <a:latin typeface="Cambria"/>
                <a:cs typeface="Cambria"/>
              </a:rPr>
              <a:t>Leading is influencing others to understand and agree about what needs to be done in order to achieve the mission and objectives established for the HSO/HS </a:t>
            </a:r>
            <a:r>
              <a:rPr lang="en-US" dirty="0">
                <a:cs typeface="Cambria"/>
              </a:rPr>
              <a:t>and facilitating the individual and collective contributions of others to achieve desired </a:t>
            </a:r>
            <a:r>
              <a:rPr lang="en-US" dirty="0" smtClean="0">
                <a:cs typeface="Cambria"/>
              </a:rPr>
              <a:t>results</a:t>
            </a:r>
            <a:endParaRPr lang="en-US" dirty="0" smtClean="0">
              <a:latin typeface="Cambria"/>
              <a:cs typeface="Cambria"/>
            </a:endParaRPr>
          </a:p>
        </p:txBody>
      </p:sp>
      <p:sp>
        <p:nvSpPr>
          <p:cNvPr id="3" name="Slide Number Placeholder 2"/>
          <p:cNvSpPr>
            <a:spLocks noGrp="1"/>
          </p:cNvSpPr>
          <p:nvPr>
            <p:ph type="sldNum" sz="quarter" idx="12"/>
          </p:nvPr>
        </p:nvSpPr>
        <p:spPr/>
        <p:txBody>
          <a:bodyPr/>
          <a:lstStyle/>
          <a:p>
            <a:fld id="{057B859C-5B2B-8749-B99F-4C47515F9E9C}" type="slidenum">
              <a:rPr lang="en-US" smtClean="0"/>
              <a:t>3</a:t>
            </a:fld>
            <a:endParaRPr lang="en-US" dirty="0"/>
          </a:p>
        </p:txBody>
      </p:sp>
      <p:sp>
        <p:nvSpPr>
          <p:cNvPr id="4" name="Title 3"/>
          <p:cNvSpPr>
            <a:spLocks noGrp="1"/>
          </p:cNvSpPr>
          <p:nvPr>
            <p:ph type="title"/>
          </p:nvPr>
        </p:nvSpPr>
        <p:spPr/>
        <p:txBody>
          <a:bodyPr/>
          <a:lstStyle/>
          <a:p>
            <a:r>
              <a:rPr lang="en-US" dirty="0" smtClean="0"/>
              <a:t>Leading </a:t>
            </a:r>
            <a:r>
              <a:rPr lang="en-US" dirty="0" smtClean="0"/>
              <a:t>defined</a:t>
            </a:r>
            <a:endParaRPr lang="en-US" dirty="0"/>
          </a:p>
        </p:txBody>
      </p:sp>
    </p:spTree>
    <p:extLst>
      <p:ext uri="{BB962C8B-B14F-4D97-AF65-F5344CB8AC3E}">
        <p14:creationId xmlns:p14="http://schemas.microsoft.com/office/powerpoint/2010/main" val="322596577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a:t>Without a clear set of core values consistent with those widely acknowledged to be central to healthcare practice (i.e., respect for persons, beneficence, nonmaleficence, and justice), the healthcare leader’s actions and decisions are not adequately grounded, and the leader’s strategic compass becomes unreliable</a:t>
            </a:r>
          </a:p>
        </p:txBody>
      </p:sp>
      <p:sp>
        <p:nvSpPr>
          <p:cNvPr id="3" name="Slide Number Placeholder 2"/>
          <p:cNvSpPr>
            <a:spLocks noGrp="1"/>
          </p:cNvSpPr>
          <p:nvPr>
            <p:ph type="sldNum" sz="quarter" idx="12"/>
          </p:nvPr>
        </p:nvSpPr>
        <p:spPr/>
        <p:txBody>
          <a:bodyPr/>
          <a:lstStyle/>
          <a:p>
            <a:fld id="{057B859C-5B2B-8749-B99F-4C47515F9E9C}" type="slidenum">
              <a:rPr lang="en-US" smtClean="0"/>
              <a:t>4</a:t>
            </a:fld>
            <a:endParaRPr lang="en-US" dirty="0"/>
          </a:p>
        </p:txBody>
      </p:sp>
      <p:sp>
        <p:nvSpPr>
          <p:cNvPr id="4" name="Title 3"/>
          <p:cNvSpPr>
            <a:spLocks noGrp="1"/>
          </p:cNvSpPr>
          <p:nvPr>
            <p:ph type="title"/>
          </p:nvPr>
        </p:nvSpPr>
        <p:spPr/>
        <p:txBody>
          <a:bodyPr/>
          <a:lstStyle/>
          <a:p>
            <a:r>
              <a:rPr lang="en-US" dirty="0" smtClean="0"/>
              <a:t>Ethical responsibilities of leaders</a:t>
            </a:r>
            <a:endParaRPr lang="en-US" dirty="0"/>
          </a:p>
        </p:txBody>
      </p:sp>
    </p:spTree>
    <p:extLst>
      <p:ext uri="{BB962C8B-B14F-4D97-AF65-F5344CB8AC3E}">
        <p14:creationId xmlns:p14="http://schemas.microsoft.com/office/powerpoint/2010/main" val="179771748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Transactional leading</a:t>
            </a:r>
          </a:p>
          <a:p>
            <a:pPr lvl="1"/>
            <a:r>
              <a:rPr lang="en-US" dirty="0" smtClean="0"/>
              <a:t>Managers relate directly to </a:t>
            </a:r>
            <a:r>
              <a:rPr lang="en-US" dirty="0" smtClean="0"/>
              <a:t>people in transactions in which each receives something of value</a:t>
            </a:r>
            <a:endParaRPr lang="en-US" dirty="0" smtClean="0"/>
          </a:p>
          <a:p>
            <a:pPr lvl="1"/>
            <a:r>
              <a:rPr lang="en-US" dirty="0" smtClean="0"/>
              <a:t>Occurs throughout organizations</a:t>
            </a:r>
          </a:p>
          <a:p>
            <a:r>
              <a:rPr lang="en-US" dirty="0" smtClean="0"/>
              <a:t>Transformational leadership</a:t>
            </a:r>
          </a:p>
          <a:p>
            <a:pPr lvl="1"/>
            <a:r>
              <a:rPr lang="en-US" dirty="0" smtClean="0"/>
              <a:t>Managers are more focused on creating change than on exchanges</a:t>
            </a:r>
          </a:p>
          <a:p>
            <a:pPr lvl="1"/>
            <a:endParaRPr lang="en-US" dirty="0" smtClean="0"/>
          </a:p>
          <a:p>
            <a:pPr lvl="1"/>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5</a:t>
            </a:fld>
            <a:endParaRPr lang="en-US" dirty="0"/>
          </a:p>
        </p:txBody>
      </p:sp>
      <p:sp>
        <p:nvSpPr>
          <p:cNvPr id="4" name="Title 3"/>
          <p:cNvSpPr>
            <a:spLocks noGrp="1"/>
          </p:cNvSpPr>
          <p:nvPr>
            <p:ph type="title"/>
          </p:nvPr>
        </p:nvSpPr>
        <p:spPr/>
        <p:txBody>
          <a:bodyPr/>
          <a:lstStyle/>
          <a:p>
            <a:r>
              <a:rPr lang="en-US" dirty="0" smtClean="0"/>
              <a:t>Burns’ </a:t>
            </a:r>
            <a:r>
              <a:rPr lang="en-US" dirty="0" smtClean="0"/>
              <a:t>Two types of leading</a:t>
            </a:r>
            <a:endParaRPr lang="en-US" dirty="0"/>
          </a:p>
        </p:txBody>
      </p:sp>
    </p:spTree>
    <p:extLst>
      <p:ext uri="{BB962C8B-B14F-4D97-AF65-F5344CB8AC3E}">
        <p14:creationId xmlns:p14="http://schemas.microsoft.com/office/powerpoint/2010/main" val="307680691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54368" y="1719070"/>
            <a:ext cx="8407893" cy="5052433"/>
          </a:xfrm>
        </p:spPr>
        <p:txBody>
          <a:bodyPr>
            <a:normAutofit/>
          </a:bodyPr>
          <a:lstStyle/>
          <a:p>
            <a:r>
              <a:rPr lang="en-US" b="1" dirty="0"/>
              <a:t>Legitimate </a:t>
            </a:r>
            <a:r>
              <a:rPr lang="en-US" b="1" dirty="0" smtClean="0"/>
              <a:t>power</a:t>
            </a:r>
          </a:p>
          <a:p>
            <a:pPr lvl="1"/>
            <a:r>
              <a:rPr lang="en-US" dirty="0"/>
              <a:t>D</a:t>
            </a:r>
            <a:r>
              <a:rPr lang="en-US" dirty="0" smtClean="0"/>
              <a:t>erived </a:t>
            </a:r>
            <a:r>
              <a:rPr lang="en-US" dirty="0"/>
              <a:t>from a person’s position in an </a:t>
            </a:r>
            <a:r>
              <a:rPr lang="en-US" dirty="0" smtClean="0"/>
              <a:t>organization</a:t>
            </a:r>
            <a:endParaRPr lang="en-US" dirty="0"/>
          </a:p>
          <a:p>
            <a:r>
              <a:rPr lang="en-US" b="1" dirty="0"/>
              <a:t>Reward </a:t>
            </a:r>
            <a:r>
              <a:rPr lang="en-US" b="1" dirty="0" smtClean="0"/>
              <a:t>power</a:t>
            </a:r>
          </a:p>
          <a:p>
            <a:pPr lvl="1"/>
            <a:r>
              <a:rPr lang="en-US" dirty="0"/>
              <a:t>B</a:t>
            </a:r>
            <a:r>
              <a:rPr lang="en-US" dirty="0" smtClean="0"/>
              <a:t>ased </a:t>
            </a:r>
            <a:r>
              <a:rPr lang="en-US" dirty="0"/>
              <a:t>on the leader’s ability to reward desirable </a:t>
            </a:r>
            <a:r>
              <a:rPr lang="en-US" dirty="0" smtClean="0"/>
              <a:t>behavior</a:t>
            </a:r>
            <a:endParaRPr lang="en-US" dirty="0"/>
          </a:p>
          <a:p>
            <a:r>
              <a:rPr lang="en-US" b="1" dirty="0"/>
              <a:t>Coercive </a:t>
            </a:r>
            <a:r>
              <a:rPr lang="en-US" b="1" dirty="0" smtClean="0"/>
              <a:t>power</a:t>
            </a:r>
          </a:p>
          <a:p>
            <a:pPr lvl="1"/>
            <a:r>
              <a:rPr lang="en-US" dirty="0" smtClean="0"/>
              <a:t>Based </a:t>
            </a:r>
            <a:r>
              <a:rPr lang="en-US" dirty="0"/>
              <a:t>on the leader’s ability to punish people or prevent them from </a:t>
            </a:r>
            <a:r>
              <a:rPr lang="en-US" dirty="0" smtClean="0"/>
              <a:t>obtaining a </a:t>
            </a:r>
            <a:r>
              <a:rPr lang="en-US" dirty="0"/>
              <a:t>desired </a:t>
            </a:r>
            <a:r>
              <a:rPr lang="en-US" dirty="0" smtClean="0"/>
              <a:t>reward</a:t>
            </a:r>
          </a:p>
          <a:p>
            <a:pPr lvl="1"/>
            <a:r>
              <a:rPr lang="en-US" dirty="0" smtClean="0"/>
              <a:t>The opposite </a:t>
            </a:r>
            <a:r>
              <a:rPr lang="en-US" dirty="0"/>
              <a:t>of reward </a:t>
            </a:r>
            <a:r>
              <a:rPr lang="en-US" dirty="0" smtClean="0"/>
              <a:t>power</a:t>
            </a:r>
          </a:p>
          <a:p>
            <a:r>
              <a:rPr lang="en-US" b="1" dirty="0" smtClean="0">
                <a:solidFill>
                  <a:srgbClr val="1F497D"/>
                </a:solidFill>
              </a:rPr>
              <a:t>Expert </a:t>
            </a:r>
            <a:r>
              <a:rPr lang="en-US" b="1" dirty="0">
                <a:solidFill>
                  <a:srgbClr val="1F497D"/>
                </a:solidFill>
              </a:rPr>
              <a:t>power </a:t>
            </a:r>
            <a:endParaRPr lang="en-US" b="1" dirty="0" smtClean="0">
              <a:solidFill>
                <a:srgbClr val="1F497D"/>
              </a:solidFill>
            </a:endParaRPr>
          </a:p>
          <a:p>
            <a:pPr lvl="1"/>
            <a:r>
              <a:rPr lang="en-US" dirty="0"/>
              <a:t>D</a:t>
            </a:r>
            <a:r>
              <a:rPr lang="en-US" dirty="0" smtClean="0"/>
              <a:t>erives </a:t>
            </a:r>
            <a:r>
              <a:rPr lang="en-US" dirty="0"/>
              <a:t>from having knowledge valued by the organization or </a:t>
            </a:r>
            <a:r>
              <a:rPr lang="en-US" dirty="0" smtClean="0"/>
              <a:t>system</a:t>
            </a:r>
          </a:p>
        </p:txBody>
      </p:sp>
      <p:sp>
        <p:nvSpPr>
          <p:cNvPr id="3" name="Slide Number Placeholder 2"/>
          <p:cNvSpPr>
            <a:spLocks noGrp="1"/>
          </p:cNvSpPr>
          <p:nvPr>
            <p:ph type="sldNum" sz="quarter" idx="12"/>
          </p:nvPr>
        </p:nvSpPr>
        <p:spPr/>
        <p:txBody>
          <a:bodyPr/>
          <a:lstStyle/>
          <a:p>
            <a:fld id="{057B859C-5B2B-8749-B99F-4C47515F9E9C}" type="slidenum">
              <a:rPr lang="en-US" smtClean="0"/>
              <a:t>6</a:t>
            </a:fld>
            <a:endParaRPr lang="en-US" dirty="0"/>
          </a:p>
        </p:txBody>
      </p:sp>
      <p:sp>
        <p:nvSpPr>
          <p:cNvPr id="4" name="Title 3"/>
          <p:cNvSpPr>
            <a:spLocks noGrp="1"/>
          </p:cNvSpPr>
          <p:nvPr>
            <p:ph type="title"/>
          </p:nvPr>
        </p:nvSpPr>
        <p:spPr/>
        <p:txBody>
          <a:bodyPr/>
          <a:lstStyle/>
          <a:p>
            <a:r>
              <a:rPr lang="en-US" dirty="0" smtClean="0"/>
              <a:t>Sources of power</a:t>
            </a:r>
            <a:endParaRPr lang="en-US" dirty="0"/>
          </a:p>
        </p:txBody>
      </p:sp>
    </p:spTree>
    <p:extLst>
      <p:ext uri="{BB962C8B-B14F-4D97-AF65-F5344CB8AC3E}">
        <p14:creationId xmlns:p14="http://schemas.microsoft.com/office/powerpoint/2010/main" val="38554883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54368" y="1719070"/>
            <a:ext cx="8407893" cy="5052433"/>
          </a:xfrm>
        </p:spPr>
        <p:txBody>
          <a:bodyPr>
            <a:normAutofit/>
          </a:bodyPr>
          <a:lstStyle/>
          <a:p>
            <a:r>
              <a:rPr lang="en-US" b="1" dirty="0" smtClean="0"/>
              <a:t>Referent power</a:t>
            </a:r>
          </a:p>
          <a:p>
            <a:pPr lvl="1"/>
            <a:r>
              <a:rPr lang="en-US" dirty="0"/>
              <a:t>R</a:t>
            </a:r>
            <a:r>
              <a:rPr lang="en-US" dirty="0" smtClean="0"/>
              <a:t>esults </a:t>
            </a:r>
            <a:r>
              <a:rPr lang="en-US" dirty="0"/>
              <a:t>when people engender admiration, loyalty, and emulation to the extent that they gain the power to influence others</a:t>
            </a:r>
            <a:endParaRPr lang="en-US" dirty="0" smtClean="0"/>
          </a:p>
          <a:p>
            <a:r>
              <a:rPr lang="en-US" b="1" dirty="0" smtClean="0"/>
              <a:t>Informational power</a:t>
            </a:r>
          </a:p>
          <a:p>
            <a:pPr lvl="1"/>
            <a:r>
              <a:rPr lang="en-US" dirty="0"/>
              <a:t>D</a:t>
            </a:r>
            <a:r>
              <a:rPr lang="en-US" dirty="0" smtClean="0"/>
              <a:t>epends </a:t>
            </a:r>
            <a:r>
              <a:rPr lang="en-US" dirty="0"/>
              <a:t>on the leader’s (or manager’s) having access to vital information and some degree of control over its </a:t>
            </a:r>
            <a:r>
              <a:rPr lang="en-US" dirty="0" smtClean="0"/>
              <a:t>distribution</a:t>
            </a:r>
          </a:p>
          <a:p>
            <a:r>
              <a:rPr lang="en-US" b="1" dirty="0" smtClean="0"/>
              <a:t>Ecological power</a:t>
            </a:r>
          </a:p>
          <a:p>
            <a:pPr lvl="1"/>
            <a:r>
              <a:rPr lang="en-US" dirty="0"/>
              <a:t>S</a:t>
            </a:r>
            <a:r>
              <a:rPr lang="en-US" dirty="0" smtClean="0"/>
              <a:t>tems </a:t>
            </a:r>
            <a:r>
              <a:rPr lang="en-US" dirty="0"/>
              <a:t>from the leader’s control over the physical environment in the workplace</a:t>
            </a:r>
          </a:p>
        </p:txBody>
      </p:sp>
      <p:sp>
        <p:nvSpPr>
          <p:cNvPr id="3" name="Slide Number Placeholder 2"/>
          <p:cNvSpPr>
            <a:spLocks noGrp="1"/>
          </p:cNvSpPr>
          <p:nvPr>
            <p:ph type="sldNum" sz="quarter" idx="12"/>
          </p:nvPr>
        </p:nvSpPr>
        <p:spPr/>
        <p:txBody>
          <a:bodyPr/>
          <a:lstStyle/>
          <a:p>
            <a:fld id="{057B859C-5B2B-8749-B99F-4C47515F9E9C}" type="slidenum">
              <a:rPr lang="en-US" smtClean="0"/>
              <a:t>7</a:t>
            </a:fld>
            <a:endParaRPr lang="en-US" dirty="0"/>
          </a:p>
        </p:txBody>
      </p:sp>
      <p:sp>
        <p:nvSpPr>
          <p:cNvPr id="4" name="Title 3"/>
          <p:cNvSpPr>
            <a:spLocks noGrp="1"/>
          </p:cNvSpPr>
          <p:nvPr>
            <p:ph type="title"/>
          </p:nvPr>
        </p:nvSpPr>
        <p:spPr/>
        <p:txBody>
          <a:bodyPr/>
          <a:lstStyle/>
          <a:p>
            <a:r>
              <a:rPr lang="en-US" dirty="0" smtClean="0"/>
              <a:t>Sources of Power (CONT</a:t>
            </a:r>
            <a:r>
              <a:rPr lang="en-US" dirty="0" smtClean="0"/>
              <a:t>.)</a:t>
            </a:r>
            <a:endParaRPr lang="en-US" dirty="0"/>
          </a:p>
        </p:txBody>
      </p:sp>
    </p:spTree>
    <p:extLst>
      <p:ext uri="{BB962C8B-B14F-4D97-AF65-F5344CB8AC3E}">
        <p14:creationId xmlns:p14="http://schemas.microsoft.com/office/powerpoint/2010/main" val="68901809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Motivation is an internal drive that stimulates behavior that is intended to satisfy an unmet need</a:t>
            </a:r>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8</a:t>
            </a:fld>
            <a:endParaRPr lang="en-US" dirty="0"/>
          </a:p>
        </p:txBody>
      </p:sp>
      <p:sp>
        <p:nvSpPr>
          <p:cNvPr id="4" name="Title 3"/>
          <p:cNvSpPr>
            <a:spLocks noGrp="1"/>
          </p:cNvSpPr>
          <p:nvPr>
            <p:ph type="title"/>
          </p:nvPr>
        </p:nvSpPr>
        <p:spPr/>
        <p:txBody>
          <a:bodyPr/>
          <a:lstStyle/>
          <a:p>
            <a:r>
              <a:rPr lang="en-US" dirty="0" smtClean="0"/>
              <a:t>Motivation Defined</a:t>
            </a:r>
            <a:endParaRPr lang="en-US" dirty="0"/>
          </a:p>
        </p:txBody>
      </p:sp>
    </p:spTree>
    <p:extLst>
      <p:ext uri="{BB962C8B-B14F-4D97-AF65-F5344CB8AC3E}">
        <p14:creationId xmlns:p14="http://schemas.microsoft.com/office/powerpoint/2010/main" val="356442592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Motivation is driven by unsatisfied needs</a:t>
            </a:r>
          </a:p>
          <a:p>
            <a:r>
              <a:rPr lang="en-US" dirty="0" smtClean="0"/>
              <a:t>Results in goal-directed behaviors </a:t>
            </a:r>
          </a:p>
          <a:p>
            <a:r>
              <a:rPr lang="en-US" dirty="0" smtClean="0"/>
              <a:t>Is influenced by factors that may be internal or external to the individual</a:t>
            </a:r>
          </a:p>
          <a:p>
            <a:pPr lvl="1"/>
            <a:r>
              <a:rPr lang="en-US" dirty="0" smtClean="0"/>
              <a:t>These factors are increasingly </a:t>
            </a:r>
            <a:r>
              <a:rPr lang="en-US" dirty="0"/>
              <a:t>well </a:t>
            </a:r>
            <a:r>
              <a:rPr lang="en-US" dirty="0" smtClean="0"/>
              <a:t>understood</a:t>
            </a:r>
          </a:p>
          <a:p>
            <a:pPr lvl="1"/>
            <a:r>
              <a:rPr lang="en-US" dirty="0" smtClean="0"/>
              <a:t>Yet, they are still complicated </a:t>
            </a:r>
            <a:r>
              <a:rPr lang="en-US" dirty="0"/>
              <a:t>and individualized </a:t>
            </a:r>
            <a:endParaRPr lang="en-US" dirty="0" smtClean="0"/>
          </a:p>
          <a:p>
            <a:pPr lvl="2"/>
            <a:r>
              <a:rPr lang="en-US" dirty="0"/>
              <a:t>N</a:t>
            </a:r>
            <a:r>
              <a:rPr lang="en-US" dirty="0" smtClean="0"/>
              <a:t>eeds</a:t>
            </a:r>
            <a:r>
              <a:rPr lang="en-US" dirty="0"/>
              <a:t>, wants, and desires </a:t>
            </a:r>
            <a:r>
              <a:rPr lang="en-US" dirty="0" smtClean="0"/>
              <a:t>are </a:t>
            </a:r>
            <a:r>
              <a:rPr lang="en-US" dirty="0"/>
              <a:t>shaped, affected, and satisfied in different </a:t>
            </a:r>
            <a:r>
              <a:rPr lang="en-US" dirty="0" smtClean="0"/>
              <a:t>ways</a:t>
            </a:r>
            <a:endParaRPr lang="en-US" dirty="0"/>
          </a:p>
          <a:p>
            <a:r>
              <a:rPr lang="en-US" dirty="0"/>
              <a:t>Understanding motivation </a:t>
            </a:r>
            <a:r>
              <a:rPr lang="en-US" dirty="0" smtClean="0"/>
              <a:t>is essential to effective leadership </a:t>
            </a:r>
            <a:endParaRPr lang="en-US" dirty="0" smtClean="0"/>
          </a:p>
          <a:p>
            <a:pPr lvl="1"/>
            <a:r>
              <a:rPr lang="en-US" dirty="0" smtClean="0"/>
              <a:t>A </a:t>
            </a:r>
            <a:r>
              <a:rPr lang="en-US" dirty="0"/>
              <a:t>great deal of attention is given to determining the mechanisms of human </a:t>
            </a:r>
            <a:r>
              <a:rPr lang="en-US" dirty="0" smtClean="0"/>
              <a:t>motivation</a:t>
            </a:r>
            <a:endParaRPr lang="en-US" dirty="0"/>
          </a:p>
          <a:p>
            <a:pPr marL="45720" indent="0">
              <a:buNone/>
            </a:pPr>
            <a:endParaRPr lang="en-US" dirty="0"/>
          </a:p>
        </p:txBody>
      </p:sp>
      <p:sp>
        <p:nvSpPr>
          <p:cNvPr id="3" name="Slide Number Placeholder 2"/>
          <p:cNvSpPr>
            <a:spLocks noGrp="1"/>
          </p:cNvSpPr>
          <p:nvPr>
            <p:ph type="sldNum" sz="quarter" idx="12"/>
          </p:nvPr>
        </p:nvSpPr>
        <p:spPr/>
        <p:txBody>
          <a:bodyPr/>
          <a:lstStyle/>
          <a:p>
            <a:fld id="{057B859C-5B2B-8749-B99F-4C47515F9E9C}" type="slidenum">
              <a:rPr lang="en-US" smtClean="0"/>
              <a:t>9</a:t>
            </a:fld>
            <a:endParaRPr lang="en-US" dirty="0"/>
          </a:p>
        </p:txBody>
      </p:sp>
      <p:sp>
        <p:nvSpPr>
          <p:cNvPr id="4" name="Title 3"/>
          <p:cNvSpPr>
            <a:spLocks noGrp="1"/>
          </p:cNvSpPr>
          <p:nvPr>
            <p:ph type="title"/>
          </p:nvPr>
        </p:nvSpPr>
        <p:spPr/>
        <p:txBody>
          <a:bodyPr/>
          <a:lstStyle/>
          <a:p>
            <a:r>
              <a:rPr lang="en-US" dirty="0" smtClean="0"/>
              <a:t>Attributes of </a:t>
            </a:r>
            <a:r>
              <a:rPr lang="en-US" dirty="0" smtClean="0"/>
              <a:t>Motivation</a:t>
            </a:r>
            <a:endParaRPr lang="en-US" dirty="0"/>
          </a:p>
        </p:txBody>
      </p:sp>
    </p:spTree>
    <p:extLst>
      <p:ext uri="{BB962C8B-B14F-4D97-AF65-F5344CB8AC3E}">
        <p14:creationId xmlns:p14="http://schemas.microsoft.com/office/powerpoint/2010/main" val="1530181034"/>
      </p:ext>
    </p:extLst>
  </p:cSld>
  <p:clrMapOvr>
    <a:masterClrMapping/>
  </p:clrMapOvr>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ARTICULATE_PROJECT_OPEN" val="0"/>
</p:tagLst>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Grid">
  <a:themeElements>
    <a:clrScheme name="MHSOS FINAL">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2">
      <a:majorFont>
        <a:latin typeface="Calibri"/>
        <a:ea typeface=""/>
        <a:cs typeface=""/>
        <a:font script="Jpan" typeface="ＭＳ 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Cambria"/>
        <a:ea typeface=""/>
        <a:cs typeface=""/>
        <a:font script="Jpan" typeface="ＭＳ Ｐ明朝"/>
        <a:font script="Hang" typeface="맑은 고딕"/>
        <a:font script="Hans" typeface="黑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Grid">
      <a:fillStyleLst>
        <a:solidFill>
          <a:schemeClr val="phClr"/>
        </a:solidFill>
        <a:solidFill>
          <a:schemeClr val="phClr">
            <a:tint val="50000"/>
          </a:schemeClr>
        </a:solidFill>
        <a:gradFill rotWithShape="1">
          <a:gsLst>
            <a:gs pos="0">
              <a:schemeClr val="phClr"/>
            </a:gs>
            <a:gs pos="90000">
              <a:schemeClr val="phClr">
                <a:shade val="100000"/>
              </a:schemeClr>
            </a:gs>
            <a:gs pos="100000">
              <a:schemeClr val="phClr">
                <a:shade val="85000"/>
              </a:schemeClr>
            </a:gs>
          </a:gsLst>
          <a:path path="circle">
            <a:fillToRect l="100000" t="100000" r="100000" b="100000"/>
          </a:path>
        </a:gradFill>
      </a:fillStyleLst>
      <a:lnStyleLst>
        <a:ln w="10000" cap="flat" cmpd="sng" algn="ctr">
          <a:solidFill>
            <a:schemeClr val="phClr"/>
          </a:solidFill>
          <a:prstDash val="solid"/>
        </a:ln>
        <a:ln w="19050" cap="flat" cmpd="sng" algn="ctr">
          <a:solidFill>
            <a:schemeClr val="phClr"/>
          </a:solidFill>
          <a:prstDash val="solid"/>
        </a:ln>
        <a:ln w="47625" cap="flat" cmpd="dbl" algn="ctr">
          <a:solidFill>
            <a:schemeClr val="phClr"/>
          </a:solidFill>
          <a:prstDash val="solid"/>
        </a:ln>
      </a:lnStyleLst>
      <a:effectStyleLst>
        <a:effectStyle>
          <a:effectLst/>
        </a:effectStyle>
        <a:effectStyle>
          <a:effectLst>
            <a:outerShdw blurRad="31750" dist="25400" dir="5400000" rotWithShape="0">
              <a:srgbClr val="000000">
                <a:alpha val="50000"/>
              </a:srgbClr>
            </a:outerShdw>
          </a:effectLst>
        </a:effectStyle>
        <a:effectStyle>
          <a:effectLst>
            <a:outerShdw blurRad="38100" dist="25400" dir="5400000" rotWithShape="0">
              <a:srgbClr val="000000">
                <a:alpha val="45000"/>
              </a:srgbClr>
            </a:outerShdw>
          </a:effectLst>
          <a:scene3d>
            <a:camera prst="orthographicFront">
              <a:rot lat="0" lon="0" rev="0"/>
            </a:camera>
            <a:lightRig rig="brightRoom" dir="t"/>
          </a:scene3d>
          <a:sp3d extrusionH="12700" contourW="25400" prstMaterial="flat">
            <a:bevelT w="63500" h="152400" prst="angle"/>
            <a:contourClr>
              <a:schemeClr val="phClr">
                <a:shade val="30000"/>
              </a:schemeClr>
            </a:contourClr>
          </a:sp3d>
        </a:effectStyle>
      </a:effectStyleLst>
      <a:bgFillStyleLst>
        <a:solidFill>
          <a:schemeClr val="phClr"/>
        </a:solidFill>
        <a:solidFill>
          <a:schemeClr val="phClr">
            <a:tint val="90000"/>
            <a:shade val="93000"/>
            <a:satMod val="150000"/>
          </a:schemeClr>
        </a:solidFill>
        <a:blipFill rotWithShape="1">
          <a:blip xmlns:r="http://schemas.openxmlformats.org/officeDocument/2006/relationships" r:embed="rId1">
            <a:duotone>
              <a:schemeClr val="phClr">
                <a:tint val="95000"/>
              </a:schemeClr>
              <a:schemeClr val="phClr">
                <a:shade val="93000"/>
                <a:satMod val="11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Grid.thmx</Template>
  <TotalTime>1033</TotalTime>
  <Words>1690</Words>
  <Application>Microsoft Office PowerPoint</Application>
  <PresentationFormat>On-screen Show (4:3)</PresentationFormat>
  <Paragraphs>195</Paragraphs>
  <Slides>25</Slides>
  <Notes>1</Notes>
  <HiddenSlides>0</HiddenSlides>
  <MMClips>0</MMClips>
  <ScaleCrop>false</ScaleCrop>
  <HeadingPairs>
    <vt:vector size="4" baseType="variant">
      <vt:variant>
        <vt:lpstr>Theme</vt:lpstr>
      </vt:variant>
      <vt:variant>
        <vt:i4>1</vt:i4>
      </vt:variant>
      <vt:variant>
        <vt:lpstr>Slide Titles</vt:lpstr>
      </vt:variant>
      <vt:variant>
        <vt:i4>25</vt:i4>
      </vt:variant>
    </vt:vector>
  </HeadingPairs>
  <TitlesOfParts>
    <vt:vector size="26" baseType="lpstr">
      <vt:lpstr>Grid</vt:lpstr>
      <vt:lpstr>Leading</vt:lpstr>
      <vt:lpstr>Chapter 13, Learning objectives</vt:lpstr>
      <vt:lpstr>Leading defined</vt:lpstr>
      <vt:lpstr>Ethical responsibilities of leaders</vt:lpstr>
      <vt:lpstr>Burns’ Two types of leading</vt:lpstr>
      <vt:lpstr>Sources of power</vt:lpstr>
      <vt:lpstr>Sources of Power (CONT.)</vt:lpstr>
      <vt:lpstr>Motivation Defined</vt:lpstr>
      <vt:lpstr>Attributes of Motivation</vt:lpstr>
      <vt:lpstr>The content perspective</vt:lpstr>
      <vt:lpstr>Maslow’s hierarchy of needs</vt:lpstr>
      <vt:lpstr>Alderfer’s ERG Theory</vt:lpstr>
      <vt:lpstr>Herzberg’s two-Factor Theory</vt:lpstr>
      <vt:lpstr>McClelland’s Learned Needs Theory</vt:lpstr>
      <vt:lpstr>The process perspective</vt:lpstr>
      <vt:lpstr>Vroom’s expectancy Model</vt:lpstr>
      <vt:lpstr>Vroom’s Model: Key Variables</vt:lpstr>
      <vt:lpstr>Adams’s equity Model</vt:lpstr>
      <vt:lpstr>Locke’s goal-setting theory Or Model</vt:lpstr>
      <vt:lpstr>Three approaches to understanding leadership</vt:lpstr>
      <vt:lpstr>Leader Traits and Skills</vt:lpstr>
      <vt:lpstr>Leader Behaviors and Styles of Leading</vt:lpstr>
      <vt:lpstr>Turning point in studies of leaders’ behaviors and styles</vt:lpstr>
      <vt:lpstr>Situational or contingency models of leading</vt:lpstr>
      <vt:lpstr>Toward an Integrative Approach to Effective Leading</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Erin McDaniel</dc:creator>
  <cp:lastModifiedBy>Kate Hunsicker</cp:lastModifiedBy>
  <cp:revision>169</cp:revision>
  <dcterms:created xsi:type="dcterms:W3CDTF">2013-01-06T21:57:18Z</dcterms:created>
  <dcterms:modified xsi:type="dcterms:W3CDTF">2014-04-29T14:12:06Z</dcterms:modified>
</cp:coreProperties>
</file>

<file path=docProps/thumbnail.jpeg>
</file>