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70" r:id="rId4"/>
    <p:sldId id="258" r:id="rId5"/>
    <p:sldId id="259" r:id="rId6"/>
    <p:sldId id="260" r:id="rId7"/>
    <p:sldId id="261" r:id="rId8"/>
    <p:sldId id="262" r:id="rId9"/>
    <p:sldId id="263" r:id="rId10"/>
    <p:sldId id="273" r:id="rId11"/>
    <p:sldId id="274" r:id="rId12"/>
    <p:sldId id="275" r:id="rId13"/>
    <p:sldId id="276" r:id="rId14"/>
    <p:sldId id="280" r:id="rId15"/>
    <p:sldId id="277" r:id="rId16"/>
    <p:sldId id="279" r:id="rId17"/>
    <p:sldId id="264" r:id="rId18"/>
    <p:sldId id="265" r:id="rId19"/>
    <p:sldId id="266" r:id="rId20"/>
    <p:sldId id="267" r:id="rId21"/>
    <p:sldId id="268" r:id="rId22"/>
    <p:sldId id="269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rin McDaniel" initials="" lastIdx="3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757" autoAdjust="0"/>
  </p:normalViewPr>
  <p:slideViewPr>
    <p:cSldViewPr snapToGrid="0" snapToObjects="1">
      <p:cViewPr varScale="1">
        <p:scale>
          <a:sx n="107" d="100"/>
          <a:sy n="107" d="100"/>
        </p:scale>
        <p:origin x="-8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2A0D76-0A70-A74E-A396-59F65BF67E2E}" type="datetimeFigureOut">
              <a:rPr lang="en-US" smtClean="0"/>
              <a:t>4/29/2014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1003B9-02D1-F046-8716-70A27B2050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7163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C9C578-92E8-D64D-A4A0-0A020B10E37E}" type="datetimeFigureOut">
              <a:rPr lang="en-US" smtClean="0"/>
              <a:t>4/29/2014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A2A19-0EA0-A84E-BB2B-FF7475AA3C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4389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775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82771B9-DAB0-4A8C-A18B-E66C0D41BB85}" type="datetime1">
              <a:rPr lang="en-US" smtClean="0"/>
              <a:t>4/29/2014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fld id="{057B859C-5B2B-8749-B99F-4C47515F9E9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AE77-E863-41D7-BBA8-73A99968266D}" type="datetime1">
              <a:rPr lang="en-US" smtClean="0"/>
              <a:t>4/29/2014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6959" y="6305303"/>
            <a:ext cx="6667286" cy="324097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Darr (Copyright © 2014 by Health Professions Press, Inc.).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9CD72-BCF8-4F08-9AFD-974E9CCBB400}" type="datetime1">
              <a:rPr lang="en-US" smtClean="0"/>
              <a:t>4/29/2014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6959" y="6305303"/>
            <a:ext cx="6667286" cy="324097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Darr (Copyright © 2014 by Health Professions Press, Inc.).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57B859C-5B2B-8749-B99F-4C47515F9E9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F0844-894A-4A65-866D-4D8C3ED7B493}" type="datetime1">
              <a:rPr lang="en-US" smtClean="0"/>
              <a:t>4/29/2014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81001" y="6277605"/>
            <a:ext cx="78536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smtClean="0"/>
              <a:t>Copyright © 2014 by Health Professions Press, Inc. All rights reserved. Based on Managing Health Services Organizations and Systems, Sixth Edition, by Beaufort B. Longest, Jr., and Kurt Darr (Copyright © 2014 by </a:t>
            </a:r>
            <a:r>
              <a:rPr lang="en-US" sz="900" dirty="0" smtClean="0"/>
              <a:t>Beaufort B. Longest, Jr., and Kurt </a:t>
            </a:r>
            <a:r>
              <a:rPr lang="en-US" sz="900" dirty="0" err="1" smtClean="0"/>
              <a:t>Darr</a:t>
            </a:r>
            <a:r>
              <a:rPr lang="en-US" sz="900" dirty="0" smtClean="0"/>
              <a:t>).</a:t>
            </a:r>
            <a:endParaRPr 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B9BE-9955-44C0-855E-6F1E9B63FDC0}" type="datetime1">
              <a:rPr lang="en-US" smtClean="0"/>
              <a:t>4/29/2014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57B859C-5B2B-8749-B99F-4C47515F9E9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235178" y="6209627"/>
            <a:ext cx="6546622" cy="421043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Darr (Copyright © 2014 by Health Professions Press, Inc.).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32BB-A401-4E24-956E-2B9C79894955}" type="datetime1">
              <a:rPr lang="en-US" smtClean="0"/>
              <a:t>4/29/2014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56959" y="6305303"/>
            <a:ext cx="6667286" cy="324097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Darr (Copyright © 2014 by Health Professions Press, Inc.).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7F61E-1E88-4AD9-8D4C-0B2BB112717A}" type="datetime1">
              <a:rPr lang="en-US" smtClean="0"/>
              <a:t>4/29/2014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256959" y="6305303"/>
            <a:ext cx="6667286" cy="324097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Darr (Copyright © 2014 by Health Professions Press, Inc.).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BA60D-6F19-414C-9004-EAB345A86CBA}" type="datetime1">
              <a:rPr lang="en-US" smtClean="0"/>
              <a:t>4/29/2014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256959" y="6305303"/>
            <a:ext cx="6667286" cy="324097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Darr (Copyright © 2014 by Health Professions Press, Inc.).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7AF11-A71B-4879-8538-75381F693438}" type="datetime1">
              <a:rPr lang="en-US" smtClean="0"/>
              <a:t>4/29/2014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256959" y="6305303"/>
            <a:ext cx="6667286" cy="324097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Darr (Copyright © 2014 by Health Professions Press, Inc.).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CF82B-6536-4967-B827-618A6DAE300C}" type="datetime1">
              <a:rPr lang="en-US" smtClean="0"/>
              <a:t>4/29/2014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56959" y="6305303"/>
            <a:ext cx="6667286" cy="324097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Darr (Copyright © 2014 by Health Professions Press, Inc.).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57B859C-5B2B-8749-B99F-4C47515F9E9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BF0E6-CBF9-458A-A22C-14CBBDFCD493}" type="datetime1">
              <a:rPr lang="en-US" smtClean="0"/>
              <a:t>4/29/2014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56959" y="6305303"/>
            <a:ext cx="6667286" cy="324097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Darr (Copyright © 2014 by Health Professions Press, Inc.).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1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1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9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21136D37-0824-4DB5-B53A-71B512EABD9D}" type="datetime1">
              <a:rPr lang="en-US" smtClean="0"/>
              <a:t>4/29/2014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1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57B859C-5B2B-8749-B99F-4C47515F9E9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i="1" dirty="0" smtClean="0"/>
              <a:t>Managing Health Services Organizations &amp; Systems</a:t>
            </a:r>
          </a:p>
          <a:p>
            <a:endParaRPr lang="en-US" i="1" dirty="0"/>
          </a:p>
          <a:p>
            <a:pPr algn="ctr"/>
            <a:r>
              <a:rPr lang="en-US" dirty="0" smtClean="0"/>
              <a:t>Chapter 12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674531" y="366936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125689" y="123925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50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ivision </a:t>
            </a:r>
            <a:r>
              <a:rPr lang="en-US" dirty="0"/>
              <a:t>of work means dividing the work of an organization into specific jobs, each consisting of specified </a:t>
            </a:r>
            <a:r>
              <a:rPr lang="en-US" dirty="0" smtClean="0"/>
              <a:t>activities</a:t>
            </a:r>
          </a:p>
          <a:p>
            <a:r>
              <a:rPr lang="en-US" dirty="0" smtClean="0"/>
              <a:t>Specialization </a:t>
            </a:r>
            <a:r>
              <a:rPr lang="en-US" dirty="0"/>
              <a:t>of workers is a common way to divide </a:t>
            </a:r>
            <a:r>
              <a:rPr lang="en-US" dirty="0" smtClean="0"/>
              <a:t>work, because </a:t>
            </a:r>
            <a:r>
              <a:rPr lang="en-US" dirty="0"/>
              <a:t>licensure and accreditation rules and policies require HSOs/HSs to employ people who have met specific </a:t>
            </a:r>
            <a:r>
              <a:rPr lang="en-US" dirty="0" smtClean="0"/>
              <a:t>licensure </a:t>
            </a:r>
            <a:r>
              <a:rPr lang="en-US" dirty="0"/>
              <a:t>and certification </a:t>
            </a:r>
            <a:r>
              <a:rPr lang="en-US" dirty="0" smtClean="0"/>
              <a:t>requirements</a:t>
            </a:r>
          </a:p>
          <a:p>
            <a:r>
              <a:rPr lang="en-US" dirty="0"/>
              <a:t>Through the division of work, organizations also encourage job or work specialization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Division of Work</a:t>
            </a:r>
          </a:p>
        </p:txBody>
      </p:sp>
    </p:spTree>
    <p:extLst>
      <p:ext uri="{BB962C8B-B14F-4D97-AF65-F5344CB8AC3E}">
        <p14:creationId xmlns:p14="http://schemas.microsoft.com/office/powerpoint/2010/main" val="307049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Authority is the power derived from a person’s position in an </a:t>
            </a:r>
            <a:r>
              <a:rPr lang="en-US" dirty="0" smtClean="0"/>
              <a:t>organization</a:t>
            </a:r>
          </a:p>
          <a:p>
            <a:r>
              <a:rPr lang="en-US" dirty="0"/>
              <a:t>Responsibility is the obligation to perform certain functions or achieve certain objectives and, like authority, is derived from one’s position in the </a:t>
            </a:r>
            <a:r>
              <a:rPr lang="en-US" dirty="0" smtClean="0"/>
              <a:t>organization</a:t>
            </a:r>
          </a:p>
          <a:p>
            <a:r>
              <a:rPr lang="en-US" dirty="0"/>
              <a:t>Power that is derived from position in an organization </a:t>
            </a:r>
            <a:r>
              <a:rPr lang="en-US" dirty="0" smtClean="0"/>
              <a:t>is called </a:t>
            </a:r>
            <a:r>
              <a:rPr lang="en-US" dirty="0"/>
              <a:t>legitimate </a:t>
            </a:r>
            <a:r>
              <a:rPr lang="en-US" dirty="0" smtClean="0"/>
              <a:t>power</a:t>
            </a:r>
          </a:p>
          <a:p>
            <a:pPr lvl="1"/>
            <a:r>
              <a:rPr lang="en-US" dirty="0"/>
              <a:t>This formal authority resides in managers and exists because organizations find it advantageous to assign power to certain people so that they can do their jobs </a:t>
            </a:r>
            <a:r>
              <a:rPr lang="en-US" dirty="0" smtClean="0"/>
              <a:t>effectively</a:t>
            </a:r>
          </a:p>
          <a:p>
            <a:r>
              <a:rPr lang="en-US" dirty="0" smtClean="0"/>
              <a:t>One </a:t>
            </a:r>
            <a:r>
              <a:rPr lang="en-US" dirty="0"/>
              <a:t>of the most important sources of power in health services organizations and systems is expert power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Authority and Responsibility Relationships</a:t>
            </a:r>
          </a:p>
        </p:txBody>
      </p:sp>
    </p:spTree>
    <p:extLst>
      <p:ext uri="{BB962C8B-B14F-4D97-AF65-F5344CB8AC3E}">
        <p14:creationId xmlns:p14="http://schemas.microsoft.com/office/powerpoint/2010/main" val="220751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Departmentalization, the grouping of work and workers into manageable units or departments, still heavily influences the design of modern </a:t>
            </a:r>
            <a:r>
              <a:rPr lang="en-US" dirty="0" smtClean="0"/>
              <a:t>organizations</a:t>
            </a:r>
          </a:p>
          <a:p>
            <a:r>
              <a:rPr lang="en-US" dirty="0"/>
              <a:t>D</a:t>
            </a:r>
            <a:r>
              <a:rPr lang="en-US" dirty="0" smtClean="0"/>
              <a:t>epartmentalized </a:t>
            </a:r>
            <a:r>
              <a:rPr lang="en-US" dirty="0"/>
              <a:t>organizational structures, no matter what the basis for departmentalization, face significant problems of coordination across departments and other divisions of </a:t>
            </a:r>
            <a:r>
              <a:rPr lang="en-US" dirty="0" smtClean="0"/>
              <a:t>workers</a:t>
            </a:r>
          </a:p>
          <a:p>
            <a:r>
              <a:rPr lang="en-US" dirty="0" smtClean="0"/>
              <a:t>Mintzberg’s six bases for grouping workers:</a:t>
            </a:r>
          </a:p>
          <a:p>
            <a:pPr lvl="1"/>
            <a:r>
              <a:rPr lang="en-US" dirty="0" smtClean="0"/>
              <a:t>Knowledge and skills</a:t>
            </a:r>
          </a:p>
          <a:p>
            <a:pPr lvl="1"/>
            <a:r>
              <a:rPr lang="en-US" dirty="0" smtClean="0"/>
              <a:t>Work process and function</a:t>
            </a:r>
          </a:p>
          <a:p>
            <a:pPr lvl="1"/>
            <a:r>
              <a:rPr lang="en-US" dirty="0" smtClean="0"/>
              <a:t>Time</a:t>
            </a:r>
          </a:p>
          <a:p>
            <a:pPr lvl="1"/>
            <a:r>
              <a:rPr lang="en-US" dirty="0" smtClean="0"/>
              <a:t>Output</a:t>
            </a:r>
          </a:p>
          <a:p>
            <a:pPr lvl="1"/>
            <a:r>
              <a:rPr lang="en-US" dirty="0" smtClean="0"/>
              <a:t>Client</a:t>
            </a:r>
          </a:p>
          <a:p>
            <a:pPr lvl="1"/>
            <a:r>
              <a:rPr lang="en-US" dirty="0" smtClean="0"/>
              <a:t>Physical location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Departmentalization</a:t>
            </a:r>
          </a:p>
        </p:txBody>
      </p:sp>
    </p:spTree>
    <p:extLst>
      <p:ext uri="{BB962C8B-B14F-4D97-AF65-F5344CB8AC3E}">
        <p14:creationId xmlns:p14="http://schemas.microsoft.com/office/powerpoint/2010/main" val="194285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Executive span </a:t>
            </a:r>
            <a:r>
              <a:rPr lang="en-US" dirty="0"/>
              <a:t>refers to senior- and middle-level management </a:t>
            </a:r>
            <a:r>
              <a:rPr lang="en-US" dirty="0" smtClean="0"/>
              <a:t>positions</a:t>
            </a:r>
          </a:p>
          <a:p>
            <a:r>
              <a:rPr lang="en-US" b="1" dirty="0"/>
              <a:t>O</a:t>
            </a:r>
            <a:r>
              <a:rPr lang="en-US" b="1" dirty="0" smtClean="0"/>
              <a:t>perative </a:t>
            </a:r>
            <a:r>
              <a:rPr lang="en-US" b="1" dirty="0"/>
              <a:t>span </a:t>
            </a:r>
            <a:r>
              <a:rPr lang="en-US" dirty="0"/>
              <a:t>refers to first-level management </a:t>
            </a:r>
            <a:r>
              <a:rPr lang="en-US" dirty="0" smtClean="0"/>
              <a:t>positions</a:t>
            </a:r>
          </a:p>
          <a:p>
            <a:r>
              <a:rPr lang="en-US" dirty="0"/>
              <a:t>S</a:t>
            </a:r>
            <a:r>
              <a:rPr lang="en-US" dirty="0" smtClean="0"/>
              <a:t>everal </a:t>
            </a:r>
            <a:r>
              <a:rPr lang="en-US" dirty="0"/>
              <a:t>factors </a:t>
            </a:r>
            <a:r>
              <a:rPr lang="en-US" dirty="0" smtClean="0"/>
              <a:t>determine </a:t>
            </a:r>
            <a:r>
              <a:rPr lang="en-US" dirty="0"/>
              <a:t>the appropriate spans of control in an organization or system’s design, </a:t>
            </a:r>
            <a:r>
              <a:rPr lang="en-US" dirty="0" smtClean="0"/>
              <a:t>including:</a:t>
            </a:r>
          </a:p>
          <a:p>
            <a:pPr lvl="1"/>
            <a:r>
              <a:rPr lang="en-US" dirty="0"/>
              <a:t>Level of professionalism and training of </a:t>
            </a:r>
            <a:r>
              <a:rPr lang="en-US" dirty="0" smtClean="0"/>
              <a:t>subordinates</a:t>
            </a:r>
          </a:p>
          <a:p>
            <a:pPr lvl="1"/>
            <a:r>
              <a:rPr lang="en-US" dirty="0"/>
              <a:t>Level of uncertainty in the work being </a:t>
            </a:r>
            <a:r>
              <a:rPr lang="en-US" dirty="0" smtClean="0"/>
              <a:t>done</a:t>
            </a:r>
          </a:p>
          <a:p>
            <a:pPr lvl="1"/>
            <a:r>
              <a:rPr lang="en-US" dirty="0"/>
              <a:t>Degree of standardization of </a:t>
            </a:r>
            <a:r>
              <a:rPr lang="en-US" dirty="0" smtClean="0"/>
              <a:t>work</a:t>
            </a:r>
          </a:p>
          <a:p>
            <a:pPr lvl="1"/>
            <a:r>
              <a:rPr lang="en-US" dirty="0"/>
              <a:t>Degree of interaction needed between managers and </a:t>
            </a:r>
            <a:r>
              <a:rPr lang="en-US" dirty="0" smtClean="0"/>
              <a:t>workers</a:t>
            </a:r>
          </a:p>
          <a:p>
            <a:pPr lvl="1"/>
            <a:r>
              <a:rPr lang="en-US" dirty="0"/>
              <a:t>Degree of task integration required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Span of Control</a:t>
            </a:r>
          </a:p>
        </p:txBody>
      </p:sp>
    </p:spTree>
    <p:extLst>
      <p:ext uri="{BB962C8B-B14F-4D97-AF65-F5344CB8AC3E}">
        <p14:creationId xmlns:p14="http://schemas.microsoft.com/office/powerpoint/2010/main" val="269473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Programming, feedback, and relational coordination</a:t>
            </a:r>
          </a:p>
          <a:p>
            <a:r>
              <a:rPr lang="en-US" dirty="0" smtClean="0"/>
              <a:t>Hierarchy, administrative systems, and voluntary action</a:t>
            </a:r>
          </a:p>
          <a:p>
            <a:r>
              <a:rPr lang="en-US" dirty="0" smtClean="0"/>
              <a:t>Mutual adjustment, direct supervision, standardization of work processes, outputs, and workers’ skills</a:t>
            </a:r>
          </a:p>
          <a:p>
            <a:r>
              <a:rPr lang="en-US" dirty="0" smtClean="0"/>
              <a:t>Customs, committees, and quality improvement teams</a:t>
            </a:r>
          </a:p>
          <a:p>
            <a:r>
              <a:rPr lang="en-US" dirty="0" smtClean="0"/>
              <a:t>Direct patient care mechanisms such as practice guidelines, critical pathways, and outcomes assessments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8680" y="355847"/>
            <a:ext cx="8895426" cy="1054394"/>
          </a:xfrm>
        </p:spPr>
        <p:txBody>
          <a:bodyPr/>
          <a:lstStyle/>
          <a:p>
            <a:r>
              <a:rPr lang="en-US" dirty="0" smtClean="0"/>
              <a:t>Numerous Mechanisms of Coordination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0218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classicists’ perspective on coordination </a:t>
            </a:r>
            <a:r>
              <a:rPr lang="en-US" dirty="0" smtClean="0"/>
              <a:t>views it as consciously assembling and synchronizing different work efforts to function harmoniously in attaining organization objectives; remains valid</a:t>
            </a:r>
            <a:endParaRPr lang="en-US" dirty="0" smtClean="0"/>
          </a:p>
          <a:p>
            <a:r>
              <a:rPr lang="en-US" dirty="0"/>
              <a:t>Increasingly important, with the development of HSs, is the issue of coordination between organizations—an interorganizational </a:t>
            </a:r>
            <a:r>
              <a:rPr lang="en-US" dirty="0" smtClean="0"/>
              <a:t>perspective</a:t>
            </a:r>
          </a:p>
          <a:p>
            <a:r>
              <a:rPr lang="en-US" dirty="0"/>
              <a:t>Coordination remains a critical task for all managers in contemporary HSOs/HSs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Coordination</a:t>
            </a:r>
          </a:p>
        </p:txBody>
      </p:sp>
    </p:spTree>
    <p:extLst>
      <p:ext uri="{BB962C8B-B14F-4D97-AF65-F5344CB8AC3E}">
        <p14:creationId xmlns:p14="http://schemas.microsoft.com/office/powerpoint/2010/main" val="338971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Mutual adjustment</a:t>
            </a:r>
          </a:p>
          <a:p>
            <a:r>
              <a:rPr lang="en-US" dirty="0" smtClean="0"/>
              <a:t>Direct supervision</a:t>
            </a:r>
          </a:p>
          <a:p>
            <a:r>
              <a:rPr lang="en-US" dirty="0" smtClean="0"/>
              <a:t>Standardization of work processes</a:t>
            </a:r>
          </a:p>
          <a:p>
            <a:r>
              <a:rPr lang="en-US" dirty="0" smtClean="0"/>
              <a:t>Standardization of work outputs</a:t>
            </a:r>
          </a:p>
          <a:p>
            <a:r>
              <a:rPr lang="en-US" dirty="0" smtClean="0"/>
              <a:t>Standardization of workers’ skills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Mintzberg’s five coordinating mechanisms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94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top level of organization design is composed of the myriad relationships among HSOs/HSs and other organizations in their external </a:t>
            </a:r>
            <a:r>
              <a:rPr lang="en-US" dirty="0" smtClean="0"/>
              <a:t>environments</a:t>
            </a:r>
            <a:endParaRPr lang="en-US" dirty="0"/>
          </a:p>
          <a:p>
            <a:r>
              <a:rPr lang="en-US" dirty="0"/>
              <a:t>Healthcare entities invariably </a:t>
            </a:r>
            <a:r>
              <a:rPr lang="en-US" dirty="0" smtClean="0"/>
              <a:t>enter relationships </a:t>
            </a:r>
            <a:r>
              <a:rPr lang="en-US" dirty="0"/>
              <a:t>with other entities outside their </a:t>
            </a:r>
            <a:r>
              <a:rPr lang="en-US" dirty="0" smtClean="0"/>
              <a:t>boundaries</a:t>
            </a:r>
            <a:endParaRPr lang="en-US" dirty="0"/>
          </a:p>
          <a:p>
            <a:r>
              <a:rPr lang="en-US" dirty="0" smtClean="0"/>
              <a:t>HSOs/HSs are interdependent </a:t>
            </a:r>
            <a:r>
              <a:rPr lang="en-US" dirty="0"/>
              <a:t>with many other </a:t>
            </a:r>
            <a:r>
              <a:rPr lang="en-US" dirty="0" smtClean="0"/>
              <a:t>entities</a:t>
            </a:r>
          </a:p>
          <a:p>
            <a:pPr lvl="1"/>
            <a:r>
              <a:rPr lang="en-US" dirty="0" smtClean="0"/>
              <a:t>Other entities can affect them or be affected by them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17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 interorganizational relationships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98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Market transactions </a:t>
            </a:r>
            <a:r>
              <a:rPr lang="en-US" dirty="0" smtClean="0"/>
              <a:t>between HSOs/HSs and other entities</a:t>
            </a:r>
          </a:p>
          <a:p>
            <a:pPr lvl="1"/>
            <a:r>
              <a:rPr lang="en-US" dirty="0" smtClean="0"/>
              <a:t>Both use market transactions to secure needed resources from suppliers and to ensure markets for their outputs (e.g., medical supplies)</a:t>
            </a:r>
          </a:p>
          <a:p>
            <a:r>
              <a:rPr lang="en-US" dirty="0" smtClean="0"/>
              <a:t>Linkages with organizations with which </a:t>
            </a:r>
            <a:r>
              <a:rPr lang="en-US" dirty="0" smtClean="0"/>
              <a:t>HSOs/HSs are required to participate:</a:t>
            </a:r>
            <a:endParaRPr lang="en-US" dirty="0" smtClean="0"/>
          </a:p>
          <a:p>
            <a:pPr lvl="1"/>
            <a:r>
              <a:rPr lang="en-US" dirty="0" smtClean="0"/>
              <a:t>Federal or state regulatory agencies</a:t>
            </a:r>
          </a:p>
          <a:p>
            <a:pPr lvl="1"/>
            <a:r>
              <a:rPr lang="en-US" dirty="0" smtClean="0"/>
              <a:t>Fiscal intermediaries</a:t>
            </a:r>
          </a:p>
          <a:p>
            <a:pPr lvl="1"/>
            <a:r>
              <a:rPr lang="en-US" dirty="0" smtClean="0"/>
              <a:t>Bond rating services</a:t>
            </a:r>
          </a:p>
          <a:p>
            <a:pPr lvl="1"/>
            <a:r>
              <a:rPr lang="en-US" dirty="0" smtClean="0"/>
              <a:t>Utilization management companies</a:t>
            </a:r>
          </a:p>
          <a:p>
            <a:pPr lvl="1"/>
            <a:r>
              <a:rPr lang="en-US" dirty="0" smtClean="0"/>
              <a:t>Unions</a:t>
            </a:r>
          </a:p>
          <a:p>
            <a:r>
              <a:rPr lang="en-US" dirty="0" smtClean="0"/>
              <a:t>Voluntary IORs</a:t>
            </a:r>
          </a:p>
          <a:p>
            <a:pPr lvl="1"/>
            <a:r>
              <a:rPr lang="en-US" dirty="0" smtClean="0"/>
              <a:t>Occur when HSOs/HSs voluntarily enter into a variety of linkages and relationships with other entities that are different from their market </a:t>
            </a:r>
            <a:r>
              <a:rPr lang="en-US" dirty="0" smtClean="0"/>
              <a:t>transactions but which provide mutual benefit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interorganizational relationships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54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Strategic alliances</a:t>
            </a:r>
          </a:p>
          <a:p>
            <a:pPr lvl="1"/>
            <a:r>
              <a:rPr lang="en-US" dirty="0"/>
              <a:t>Alliances provide flexibility and responsiveness while retaining the basic fabric of participating organizations</a:t>
            </a:r>
            <a:endParaRPr lang="en-US" dirty="0" smtClean="0"/>
          </a:p>
          <a:p>
            <a:r>
              <a:rPr lang="en-US" dirty="0" smtClean="0"/>
              <a:t>SAs categorized by participants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 </a:t>
            </a:r>
            <a:r>
              <a:rPr lang="en-US" dirty="0"/>
              <a:t>matter who participates in them, all SAs are established for strategic reasons, and they are entered into voluntarily</a:t>
            </a:r>
            <a:endParaRPr lang="en-US" dirty="0" smtClean="0"/>
          </a:p>
          <a:p>
            <a:r>
              <a:rPr lang="en-US" dirty="0" smtClean="0"/>
              <a:t>SAs categorized by purpose</a:t>
            </a:r>
          </a:p>
          <a:p>
            <a:pPr lvl="1"/>
            <a:r>
              <a:rPr lang="en-US" dirty="0"/>
              <a:t>Two common purposes for alliance activity are cost reduction and revenue enhancement</a:t>
            </a:r>
            <a:endParaRPr lang="en-US" dirty="0" smtClean="0"/>
          </a:p>
          <a:p>
            <a:r>
              <a:rPr lang="en-US" dirty="0" smtClean="0"/>
              <a:t>SAs categorized by form</a:t>
            </a:r>
          </a:p>
          <a:p>
            <a:pPr lvl="1"/>
            <a:r>
              <a:rPr lang="en-US" dirty="0"/>
              <a:t>SAs also can be formed as ways for participants to stabilize themselves in uncertain environments or to maintain and improve their competitive positions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19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Strategic Alliances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26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228600" algn="l"/>
              </a:tabLst>
            </a:pPr>
            <a:r>
              <a:rPr lang="en-US" dirty="0">
                <a:latin typeface="Times New Roman"/>
                <a:ea typeface="Times New Roman"/>
                <a:cs typeface="Times New Roman"/>
              </a:rPr>
              <a:t>Understand the ubiquity of designing</a:t>
            </a:r>
            <a:endParaRPr lang="en-US" dirty="0">
              <a:latin typeface="Times"/>
              <a:ea typeface="Times New Roman"/>
              <a:cs typeface="Times New Roman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228600" algn="l"/>
              </a:tabLst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Distinguish </a:t>
            </a:r>
            <a:r>
              <a:rPr lang="en-US" dirty="0">
                <a:latin typeface="Times New Roman"/>
                <a:ea typeface="Times New Roman"/>
                <a:cs typeface="Times New Roman"/>
              </a:rPr>
              <a:t>between formal and informal aspects of organization designs</a:t>
            </a:r>
            <a:endParaRPr lang="en-US" dirty="0">
              <a:latin typeface="Times"/>
              <a:ea typeface="Times New Roman"/>
              <a:cs typeface="Times New Roman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228600" algn="l"/>
              </a:tabLst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Understand </a:t>
            </a:r>
            <a:r>
              <a:rPr lang="en-US" dirty="0">
                <a:latin typeface="Times New Roman"/>
                <a:ea typeface="Times New Roman"/>
                <a:cs typeface="Times New Roman"/>
              </a:rPr>
              <a:t>the key organization design concepts, including the following:</a:t>
            </a:r>
            <a:endParaRPr lang="en-US" dirty="0">
              <a:latin typeface="Times"/>
              <a:ea typeface="Times New Roman"/>
              <a:cs typeface="Times New Roman"/>
            </a:endParaRPr>
          </a:p>
          <a:p>
            <a:pPr marL="617220" lvl="1" indent="-342900" algn="just">
              <a:lnSpc>
                <a:spcPct val="150000"/>
              </a:lnSpc>
              <a:spcBef>
                <a:spcPts val="0"/>
              </a:spcBef>
              <a:buFont typeface="Wingdings"/>
              <a:buChar char=""/>
            </a:pPr>
            <a:r>
              <a:rPr lang="en-US" dirty="0">
                <a:latin typeface="Times New Roman"/>
                <a:ea typeface="Times New Roman"/>
                <a:cs typeface="Times New Roman"/>
              </a:rPr>
              <a:t>Division of work and specialization of workers </a:t>
            </a:r>
            <a:endParaRPr lang="en-US" dirty="0">
              <a:latin typeface="Times"/>
              <a:ea typeface="Times New Roman"/>
              <a:cs typeface="Times New Roman"/>
            </a:endParaRPr>
          </a:p>
          <a:p>
            <a:pPr marL="617220" lvl="1" indent="-342900" algn="just">
              <a:lnSpc>
                <a:spcPct val="150000"/>
              </a:lnSpc>
              <a:spcBef>
                <a:spcPts val="0"/>
              </a:spcBef>
              <a:buFont typeface="Wingdings"/>
              <a:buChar char=""/>
            </a:pPr>
            <a:r>
              <a:rPr lang="en-US" dirty="0">
                <a:latin typeface="Times New Roman"/>
                <a:ea typeface="Times New Roman"/>
                <a:cs typeface="Times New Roman"/>
              </a:rPr>
              <a:t>Authority and responsibility relationships </a:t>
            </a:r>
            <a:endParaRPr lang="en-US" dirty="0">
              <a:latin typeface="Times"/>
              <a:ea typeface="Times New Roman"/>
              <a:cs typeface="Times New Roman"/>
            </a:endParaRPr>
          </a:p>
          <a:p>
            <a:pPr marL="617220" lvl="1" indent="-342900" algn="just">
              <a:lnSpc>
                <a:spcPct val="150000"/>
              </a:lnSpc>
              <a:spcBef>
                <a:spcPts val="0"/>
              </a:spcBef>
              <a:buFont typeface="Wingdings"/>
              <a:buChar char=""/>
            </a:pPr>
            <a:r>
              <a:rPr lang="en-US" dirty="0">
                <a:latin typeface="Times New Roman"/>
                <a:ea typeface="Times New Roman"/>
                <a:cs typeface="Times New Roman"/>
              </a:rPr>
              <a:t>Departmentalization</a:t>
            </a:r>
            <a:endParaRPr lang="en-US" dirty="0">
              <a:latin typeface="Times"/>
              <a:ea typeface="Times New Roman"/>
              <a:cs typeface="Times New Roman"/>
            </a:endParaRPr>
          </a:p>
          <a:p>
            <a:pPr marL="617220" lvl="1" indent="-342900" algn="just">
              <a:lnSpc>
                <a:spcPct val="150000"/>
              </a:lnSpc>
              <a:spcBef>
                <a:spcPts val="0"/>
              </a:spcBef>
              <a:buFont typeface="Wingdings"/>
              <a:buChar char=""/>
            </a:pPr>
            <a:r>
              <a:rPr lang="en-US" dirty="0">
                <a:latin typeface="Times New Roman"/>
                <a:ea typeface="Times New Roman"/>
                <a:cs typeface="Times New Roman"/>
              </a:rPr>
              <a:t>Span of control </a:t>
            </a:r>
            <a:endParaRPr lang="en-US" dirty="0">
              <a:latin typeface="Times"/>
              <a:ea typeface="Times New Roman"/>
              <a:cs typeface="Times New Roman"/>
            </a:endParaRPr>
          </a:p>
          <a:p>
            <a:pPr marL="617220" lvl="1" indent="-342900" algn="just">
              <a:lnSpc>
                <a:spcPct val="150000"/>
              </a:lnSpc>
              <a:spcBef>
                <a:spcPts val="0"/>
              </a:spcBef>
              <a:buFont typeface="Wingdings"/>
              <a:buChar char=""/>
            </a:pPr>
            <a:r>
              <a:rPr lang="en-US" dirty="0">
                <a:latin typeface="Times New Roman"/>
                <a:ea typeface="Times New Roman"/>
                <a:cs typeface="Times New Roman"/>
              </a:rPr>
              <a:t>Coordination, including important mechanisms of coordination</a:t>
            </a:r>
            <a:endParaRPr lang="en-US" dirty="0">
              <a:latin typeface="Times"/>
              <a:ea typeface="Times New Roman"/>
              <a:cs typeface="Times New Roman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228600" algn="l"/>
              </a:tabLst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Understand </a:t>
            </a:r>
            <a:r>
              <a:rPr lang="en-US" dirty="0">
                <a:latin typeface="Times New Roman"/>
                <a:ea typeface="Times New Roman"/>
                <a:cs typeface="Times New Roman"/>
              </a:rPr>
              <a:t>the designing of </a:t>
            </a:r>
            <a:r>
              <a:rPr lang="en-US" dirty="0" err="1">
                <a:latin typeface="Times New Roman"/>
                <a:ea typeface="Times New Roman"/>
                <a:cs typeface="Times New Roman"/>
              </a:rPr>
              <a:t>interorganizational</a:t>
            </a:r>
            <a:r>
              <a:rPr lang="en-US" dirty="0">
                <a:latin typeface="Times New Roman"/>
                <a:ea typeface="Times New Roman"/>
                <a:cs typeface="Times New Roman"/>
              </a:rPr>
              <a:t> relationships (IORs)</a:t>
            </a:r>
            <a:endParaRPr lang="en-US" dirty="0">
              <a:latin typeface="Times"/>
              <a:ea typeface="Times New Roman"/>
              <a:cs typeface="Times New Roman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228600" algn="l"/>
              </a:tabLst>
            </a:pPr>
            <a:r>
              <a:rPr lang="en-US" dirty="0" smtClean="0">
                <a:latin typeface="Times New Roman"/>
                <a:ea typeface="Times New Roman"/>
                <a:cs typeface="Times New Roman"/>
              </a:rPr>
              <a:t>Understand </a:t>
            </a:r>
            <a:r>
              <a:rPr lang="en-US" dirty="0" err="1">
                <a:latin typeface="Times New Roman"/>
                <a:ea typeface="Times New Roman"/>
                <a:cs typeface="Times New Roman"/>
              </a:rPr>
              <a:t>Mintzberg’s</a:t>
            </a:r>
            <a:r>
              <a:rPr lang="en-US" dirty="0">
                <a:latin typeface="Times New Roman"/>
                <a:ea typeface="Times New Roman"/>
                <a:cs typeface="Times New Roman"/>
              </a:rPr>
              <a:t> five interrelated parts of organizations </a:t>
            </a:r>
            <a:endParaRPr lang="en-US" dirty="0">
              <a:latin typeface="Times"/>
              <a:ea typeface="Times New Roman"/>
              <a:cs typeface="Times New Roman"/>
            </a:endParaRPr>
          </a:p>
          <a:p>
            <a:pPr marL="4572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12, Learning objectives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95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The strategic apex </a:t>
            </a:r>
            <a:endParaRPr lang="en-US" b="1" dirty="0" smtClean="0"/>
          </a:p>
          <a:p>
            <a:pPr lvl="1"/>
            <a:r>
              <a:rPr lang="en-US" dirty="0"/>
              <a:t>C</a:t>
            </a:r>
            <a:r>
              <a:rPr lang="en-US" dirty="0" smtClean="0"/>
              <a:t>onsists </a:t>
            </a:r>
            <a:r>
              <a:rPr lang="en-US" dirty="0"/>
              <a:t>of those who set the strategic direction of an organization </a:t>
            </a:r>
            <a:r>
              <a:rPr lang="en-US" dirty="0" smtClean="0"/>
              <a:t>(e.g., </a:t>
            </a:r>
            <a:r>
              <a:rPr lang="en-US" dirty="0"/>
              <a:t>GB, president, vice president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b="1" dirty="0"/>
              <a:t>The operating </a:t>
            </a:r>
            <a:r>
              <a:rPr lang="en-US" b="1" dirty="0" smtClean="0"/>
              <a:t>core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omposed </a:t>
            </a:r>
            <a:r>
              <a:rPr lang="en-US" dirty="0"/>
              <a:t>of those who do the basic work of the organization or system (e.g</a:t>
            </a:r>
            <a:r>
              <a:rPr lang="en-US" dirty="0" smtClean="0"/>
              <a:t>., </a:t>
            </a:r>
            <a:r>
              <a:rPr lang="en-US" dirty="0"/>
              <a:t>physicians, nurses, </a:t>
            </a:r>
            <a:r>
              <a:rPr lang="en-US" dirty="0" smtClean="0"/>
              <a:t>technologists, therapists)</a:t>
            </a:r>
            <a:endParaRPr lang="en-US" dirty="0"/>
          </a:p>
          <a:p>
            <a:r>
              <a:rPr lang="en-US" b="1" dirty="0"/>
              <a:t>The middle </a:t>
            </a:r>
            <a:r>
              <a:rPr lang="en-US" b="1" dirty="0" smtClean="0"/>
              <a:t>line</a:t>
            </a:r>
          </a:p>
          <a:p>
            <a:pPr lvl="1"/>
            <a:r>
              <a:rPr lang="en-US" dirty="0" smtClean="0"/>
              <a:t>Made up of </a:t>
            </a:r>
            <a:r>
              <a:rPr lang="en-US" dirty="0"/>
              <a:t>middle and first-level managers who are located between the senior-level managers in the strategic apex and the people in the operating core.</a:t>
            </a:r>
          </a:p>
          <a:p>
            <a:r>
              <a:rPr lang="en-US" b="1" dirty="0"/>
              <a:t>The technostructure </a:t>
            </a:r>
            <a:endParaRPr lang="en-US" b="1" dirty="0" smtClean="0"/>
          </a:p>
          <a:p>
            <a:pPr lvl="1"/>
            <a:r>
              <a:rPr lang="en-US" dirty="0"/>
              <a:t>C</a:t>
            </a:r>
            <a:r>
              <a:rPr lang="en-US" dirty="0" smtClean="0"/>
              <a:t>onsists </a:t>
            </a:r>
            <a:r>
              <a:rPr lang="en-US" dirty="0"/>
              <a:t>of workers who help plan and control the basic work of the organization or </a:t>
            </a:r>
            <a:r>
              <a:rPr lang="en-US" dirty="0" smtClean="0"/>
              <a:t>system</a:t>
            </a:r>
            <a:endParaRPr lang="en-US" dirty="0"/>
          </a:p>
          <a:p>
            <a:r>
              <a:rPr lang="en-US" b="1" dirty="0"/>
              <a:t>Support </a:t>
            </a:r>
            <a:r>
              <a:rPr lang="en-US" b="1" dirty="0" smtClean="0"/>
              <a:t>staff</a:t>
            </a:r>
          </a:p>
          <a:p>
            <a:pPr lvl="1"/>
            <a:r>
              <a:rPr lang="en-US" dirty="0" smtClean="0"/>
              <a:t>Provide indirect services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20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integrated perspective on organization </a:t>
            </a:r>
            <a:r>
              <a:rPr lang="en-US" dirty="0" smtClean="0"/>
              <a:t>design (</a:t>
            </a:r>
            <a:r>
              <a:rPr lang="en-US" dirty="0" err="1" smtClean="0"/>
              <a:t>Mintzberg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97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structures of almost all organizations or systems can be included in one of five basic </a:t>
            </a:r>
            <a:r>
              <a:rPr lang="en-US" dirty="0" smtClean="0"/>
              <a:t>designs:</a:t>
            </a:r>
          </a:p>
          <a:p>
            <a:pPr marL="1051560" lvl="2" indent="-457200">
              <a:buFont typeface="+mj-lt"/>
              <a:buAutoNum type="arabicPeriod"/>
            </a:pPr>
            <a:r>
              <a:rPr lang="en-US" sz="2000" dirty="0"/>
              <a:t>Simple structure</a:t>
            </a:r>
          </a:p>
          <a:p>
            <a:pPr marL="1051560" lvl="2" indent="-457200">
              <a:buFont typeface="+mj-lt"/>
              <a:buAutoNum type="arabicPeriod"/>
            </a:pPr>
            <a:r>
              <a:rPr lang="en-US" sz="2000" dirty="0"/>
              <a:t>Machine bureaucracy</a:t>
            </a:r>
          </a:p>
          <a:p>
            <a:pPr marL="1051560" lvl="2" indent="-457200">
              <a:buFont typeface="+mj-lt"/>
              <a:buAutoNum type="arabicPeriod"/>
            </a:pPr>
            <a:r>
              <a:rPr lang="en-US" sz="2000" dirty="0"/>
              <a:t>Professional bureaucracy</a:t>
            </a:r>
          </a:p>
          <a:p>
            <a:pPr marL="1051560" lvl="2" indent="-457200">
              <a:buFont typeface="+mj-lt"/>
              <a:buAutoNum type="arabicPeriod"/>
            </a:pPr>
            <a:r>
              <a:rPr lang="en-US" sz="2000" dirty="0"/>
              <a:t>Divisionalized form</a:t>
            </a:r>
          </a:p>
          <a:p>
            <a:pPr marL="1051560" lvl="2" indent="-457200">
              <a:buFont typeface="+mj-lt"/>
              <a:buAutoNum type="arabicPeriod"/>
            </a:pPr>
            <a:r>
              <a:rPr lang="en-US" sz="2000" dirty="0" smtClean="0"/>
              <a:t>Adhocracy</a:t>
            </a:r>
          </a:p>
          <a:p>
            <a:r>
              <a:rPr lang="en-US" dirty="0" smtClean="0"/>
              <a:t>Designs are based </a:t>
            </a:r>
            <a:r>
              <a:rPr lang="en-US" dirty="0"/>
              <a:t>on various configurations of the strategic apex, operating core, middle-line, technostructure, and </a:t>
            </a:r>
            <a:r>
              <a:rPr lang="en-US" dirty="0" smtClean="0"/>
              <a:t>support</a:t>
            </a:r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21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Mintzberg’s 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47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Peter </a:t>
            </a:r>
            <a:r>
              <a:rPr lang="en-US" dirty="0"/>
              <a:t>D</a:t>
            </a:r>
            <a:r>
              <a:rPr lang="en-US" dirty="0" smtClean="0"/>
              <a:t>rucker suggested that managers selecting an organization design evaluate their options against the following criteria:</a:t>
            </a:r>
          </a:p>
          <a:p>
            <a:pPr lvl="1"/>
            <a:r>
              <a:rPr lang="en-US" dirty="0" smtClean="0"/>
              <a:t>Clarity</a:t>
            </a:r>
          </a:p>
          <a:p>
            <a:pPr lvl="1"/>
            <a:r>
              <a:rPr lang="en-US" dirty="0" smtClean="0"/>
              <a:t>Economy of effort to maintain control and minimize friction</a:t>
            </a:r>
          </a:p>
          <a:p>
            <a:pPr lvl="1"/>
            <a:r>
              <a:rPr lang="en-US" dirty="0" smtClean="0"/>
              <a:t>Direction of vision toward the product rather than the process</a:t>
            </a:r>
          </a:p>
          <a:p>
            <a:pPr lvl="1"/>
            <a:r>
              <a:rPr lang="en-US" dirty="0"/>
              <a:t>Understanding by each individual of his or her own </a:t>
            </a:r>
            <a:r>
              <a:rPr lang="en-US" dirty="0" smtClean="0"/>
              <a:t>task</a:t>
            </a:r>
          </a:p>
          <a:p>
            <a:pPr lvl="1"/>
            <a:r>
              <a:rPr lang="en-US" dirty="0"/>
              <a:t>Decision making that focuses on the right issues, is action </a:t>
            </a:r>
            <a:r>
              <a:rPr lang="en-US" dirty="0" smtClean="0"/>
              <a:t>oriented, and carried out at the lowest possible level of management</a:t>
            </a:r>
            <a:endParaRPr lang="en-US" dirty="0" smtClean="0"/>
          </a:p>
          <a:p>
            <a:pPr lvl="1"/>
            <a:r>
              <a:rPr lang="en-US" dirty="0"/>
              <a:t>Stability </a:t>
            </a:r>
            <a:r>
              <a:rPr lang="en-US" dirty="0" smtClean="0"/>
              <a:t>and adaptability</a:t>
            </a:r>
            <a:endParaRPr lang="en-US" dirty="0"/>
          </a:p>
          <a:p>
            <a:pPr lvl="1"/>
            <a:r>
              <a:rPr lang="en-US" smtClean="0"/>
              <a:t>Perpetuity </a:t>
            </a:r>
            <a:r>
              <a:rPr lang="en-US" dirty="0" smtClean="0"/>
              <a:t>and capacity for self-renewal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22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an Organizational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59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Levels of organization design:</a:t>
            </a:r>
          </a:p>
          <a:p>
            <a:pPr lvl="1"/>
            <a:r>
              <a:rPr lang="en-US" dirty="0" smtClean="0"/>
              <a:t>Individual positions</a:t>
            </a:r>
          </a:p>
          <a:p>
            <a:pPr lvl="1"/>
            <a:r>
              <a:rPr lang="en-US" dirty="0" smtClean="0"/>
              <a:t>Workgroups (an HSO’s departments, teams)</a:t>
            </a:r>
          </a:p>
          <a:p>
            <a:pPr lvl="1"/>
            <a:r>
              <a:rPr lang="en-US" dirty="0" smtClean="0"/>
              <a:t>Clusters of workgroups (an HSO’s nursing staff)</a:t>
            </a:r>
          </a:p>
          <a:p>
            <a:pPr lvl="1"/>
            <a:r>
              <a:rPr lang="en-US" dirty="0" smtClean="0"/>
              <a:t>HSOs</a:t>
            </a:r>
          </a:p>
          <a:p>
            <a:pPr lvl="1"/>
            <a:r>
              <a:rPr lang="en-US" dirty="0" smtClean="0"/>
              <a:t>HSs composed of HSOs</a:t>
            </a:r>
          </a:p>
          <a:p>
            <a:pPr lvl="1"/>
            <a:r>
              <a:rPr lang="en-US" sz="1800" dirty="0" smtClean="0"/>
              <a:t>Interorganizational relationships (</a:t>
            </a:r>
            <a:r>
              <a:rPr lang="en-US" sz="1800" dirty="0"/>
              <a:t>Relationships among HSOs/HSs and other </a:t>
            </a:r>
            <a:r>
              <a:rPr lang="en-US" sz="1800" dirty="0" smtClean="0"/>
              <a:t>organizations in </a:t>
            </a:r>
            <a:r>
              <a:rPr lang="en-US" sz="1800" dirty="0"/>
              <a:t>their external </a:t>
            </a:r>
            <a:r>
              <a:rPr lang="en-US" sz="1800" dirty="0" smtClean="0"/>
              <a:t>environments)</a:t>
            </a:r>
          </a:p>
          <a:p>
            <a:r>
              <a:rPr lang="en-US" dirty="0"/>
              <a:t>Effective design requires attention to all levels of organization design</a:t>
            </a:r>
          </a:p>
          <a:p>
            <a:pPr marL="45720" indent="0">
              <a:buNone/>
            </a:pP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Levels of organization design in </a:t>
            </a:r>
            <a:r>
              <a:rPr lang="en-US" cap="none" dirty="0" smtClean="0"/>
              <a:t>HSOs/HSs</a:t>
            </a:r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val="116589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Managers at all levels of HSOs/HSs </a:t>
            </a:r>
            <a:r>
              <a:rPr lang="en-US" dirty="0" smtClean="0"/>
              <a:t>are </a:t>
            </a:r>
            <a:r>
              <a:rPr lang="en-US" dirty="0"/>
              <a:t>involved in organization </a:t>
            </a:r>
            <a:r>
              <a:rPr lang="en-US" dirty="0" smtClean="0"/>
              <a:t>design</a:t>
            </a:r>
          </a:p>
          <a:p>
            <a:r>
              <a:rPr lang="en-US" dirty="0" smtClean="0"/>
              <a:t>Senior</a:t>
            </a:r>
            <a:r>
              <a:rPr lang="en-US" dirty="0"/>
              <a:t>-level managers are concerned more with broad aspects of organizing, such as </a:t>
            </a:r>
            <a:r>
              <a:rPr lang="en-US" dirty="0" smtClean="0"/>
              <a:t>how organizations are structured</a:t>
            </a:r>
            <a:endParaRPr lang="en-US" dirty="0" smtClean="0"/>
          </a:p>
          <a:p>
            <a:r>
              <a:rPr lang="en-US" dirty="0" smtClean="0"/>
              <a:t>Middle</a:t>
            </a:r>
            <a:r>
              <a:rPr lang="en-US" dirty="0"/>
              <a:t>-level managers are more concerned with organizing clusters of workgroups into divisions or other </a:t>
            </a:r>
            <a:r>
              <a:rPr lang="en-US" dirty="0" smtClean="0"/>
              <a:t>groupings like </a:t>
            </a:r>
            <a:r>
              <a:rPr lang="en-US" dirty="0"/>
              <a:t>nursing </a:t>
            </a:r>
            <a:r>
              <a:rPr lang="en-US" dirty="0" smtClean="0"/>
              <a:t>services</a:t>
            </a:r>
            <a:endParaRPr lang="en-US" dirty="0"/>
          </a:p>
          <a:p>
            <a:r>
              <a:rPr lang="en-US" dirty="0"/>
              <a:t>First-level managers are more directly concerned with organizing individual positions into workgroups such as departments and teams; their organizing tasks include job design, work process flow, and work methods and procedures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ubiquity of designing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66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planned interrelationships of people, things, and activities</a:t>
            </a:r>
          </a:p>
          <a:p>
            <a:r>
              <a:rPr lang="en-US" dirty="0" smtClean="0"/>
              <a:t>Managers </a:t>
            </a:r>
            <a:r>
              <a:rPr lang="en-US" dirty="0"/>
              <a:t>build the formal </a:t>
            </a:r>
            <a:r>
              <a:rPr lang="en-US" dirty="0" smtClean="0"/>
              <a:t>organization</a:t>
            </a:r>
          </a:p>
          <a:p>
            <a:r>
              <a:rPr lang="en-US" dirty="0" smtClean="0"/>
              <a:t>Senior-level managers and the GB conceptualize and sanction the structure</a:t>
            </a:r>
          </a:p>
          <a:p>
            <a:r>
              <a:rPr lang="en-US" dirty="0" smtClean="0"/>
              <a:t>The </a:t>
            </a:r>
            <a:r>
              <a:rPr lang="en-US" dirty="0"/>
              <a:t>formal organization is a planned and prescribed effort to establish relationships, and a great deal of management time and effort is spent establishing and maintaining </a:t>
            </a:r>
            <a:r>
              <a:rPr lang="en-US" dirty="0" smtClean="0"/>
              <a:t>it</a:t>
            </a:r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Formal aspects of organization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88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Interactions and relationships that arise spontaneously from activities of members, but that are not set forth in the formal structure, make up the informal aspects of an organization</a:t>
            </a:r>
            <a:endParaRPr lang="en-US" dirty="0" smtClean="0"/>
          </a:p>
          <a:p>
            <a:r>
              <a:rPr lang="en-US" dirty="0" smtClean="0"/>
              <a:t>Characterized </a:t>
            </a:r>
            <a:r>
              <a:rPr lang="en-US" dirty="0"/>
              <a:t>by dynamic behavior and activity patterns that occur within the formal organization structure as a result of the activity of people working with other </a:t>
            </a:r>
            <a:r>
              <a:rPr lang="en-US" dirty="0" smtClean="0"/>
              <a:t>people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Informal aspects of organization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94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Because of their natural affinity for </a:t>
            </a:r>
            <a:r>
              <a:rPr lang="en-US" dirty="0" smtClean="0"/>
              <a:t>contemporary </a:t>
            </a:r>
            <a:r>
              <a:rPr lang="en-US" dirty="0"/>
              <a:t>ideas, it is difficult for some to recognize the importance of </a:t>
            </a:r>
            <a:r>
              <a:rPr lang="en-US" dirty="0" smtClean="0"/>
              <a:t>older </a:t>
            </a:r>
            <a:r>
              <a:rPr lang="en-US" dirty="0"/>
              <a:t>ideas and </a:t>
            </a:r>
            <a:r>
              <a:rPr lang="en-US" dirty="0" smtClean="0"/>
              <a:t>concepts</a:t>
            </a:r>
            <a:endParaRPr lang="en-US" dirty="0"/>
          </a:p>
          <a:p>
            <a:r>
              <a:rPr lang="en-US" dirty="0"/>
              <a:t>It would be a serious </a:t>
            </a:r>
            <a:r>
              <a:rPr lang="en-US" dirty="0" smtClean="0"/>
              <a:t>oversight, </a:t>
            </a:r>
            <a:r>
              <a:rPr lang="en-US" dirty="0"/>
              <a:t>however, to overlook the historical roots of </a:t>
            </a:r>
            <a:r>
              <a:rPr lang="en-US" dirty="0" smtClean="0"/>
              <a:t>organization design</a:t>
            </a:r>
            <a:endParaRPr lang="en-US" dirty="0"/>
          </a:p>
          <a:p>
            <a:r>
              <a:rPr lang="en-US" dirty="0" smtClean="0"/>
              <a:t>Influential classical theorists</a:t>
            </a:r>
          </a:p>
          <a:p>
            <a:pPr lvl="1"/>
            <a:r>
              <a:rPr lang="en-US" dirty="0" smtClean="0"/>
              <a:t>Max Weber, German sociologist</a:t>
            </a:r>
          </a:p>
          <a:p>
            <a:pPr lvl="1"/>
            <a:r>
              <a:rPr lang="en-US" dirty="0" smtClean="0"/>
              <a:t>Henri Fayoi, French industrialist 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Classical design concepts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96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Key features of an ideal bureaucracy:</a:t>
            </a:r>
          </a:p>
          <a:p>
            <a:pPr lvl="1"/>
            <a:r>
              <a:rPr lang="en-US" b="1" dirty="0" smtClean="0"/>
              <a:t>A clear division of labor</a:t>
            </a:r>
          </a:p>
          <a:p>
            <a:pPr lvl="2"/>
            <a:r>
              <a:rPr lang="en-US" dirty="0" smtClean="0"/>
              <a:t>Ensures that each task performed is systematically established and legitimized by formal recognitions as an official duty</a:t>
            </a:r>
          </a:p>
          <a:p>
            <a:pPr lvl="1"/>
            <a:r>
              <a:rPr lang="en-US" b="1" dirty="0" smtClean="0"/>
              <a:t>A hierarchy of positions</a:t>
            </a:r>
          </a:p>
          <a:p>
            <a:pPr lvl="2"/>
            <a:r>
              <a:rPr lang="en-US" dirty="0" smtClean="0"/>
              <a:t>Each lower position is controlled and supervised by a higher position</a:t>
            </a:r>
          </a:p>
          <a:p>
            <a:pPr lvl="1"/>
            <a:r>
              <a:rPr lang="en-US" b="1" dirty="0" smtClean="0"/>
              <a:t>Formal rules and regulations</a:t>
            </a:r>
          </a:p>
          <a:p>
            <a:pPr lvl="2"/>
            <a:r>
              <a:rPr lang="en-US" dirty="0" smtClean="0"/>
              <a:t>Uniformly guide the actions of employees</a:t>
            </a:r>
          </a:p>
          <a:p>
            <a:pPr lvl="1"/>
            <a:r>
              <a:rPr lang="en-US" b="1" dirty="0" smtClean="0"/>
              <a:t>Impersonal relationships</a:t>
            </a:r>
          </a:p>
          <a:p>
            <a:pPr lvl="2"/>
            <a:r>
              <a:rPr lang="en-US" dirty="0" smtClean="0"/>
              <a:t>Managers should avoid involvement with employees’ personalities and personal preferences</a:t>
            </a:r>
          </a:p>
          <a:p>
            <a:pPr lvl="1"/>
            <a:r>
              <a:rPr lang="en-US" b="1" dirty="0" smtClean="0"/>
              <a:t>Employment based on technical competence</a:t>
            </a:r>
          </a:p>
          <a:p>
            <a:pPr lvl="2"/>
            <a:r>
              <a:rPr lang="en-US" dirty="0" smtClean="0"/>
              <a:t>Employees are protected against arbitrary dismissal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 Weber and bureaucracy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88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key classical concepts that remain relevant and important to managers as they design and redesign their HSOs/HSs are:</a:t>
            </a:r>
          </a:p>
          <a:p>
            <a:pPr lvl="1"/>
            <a:r>
              <a:rPr lang="en-US" dirty="0" smtClean="0"/>
              <a:t>Division of work</a:t>
            </a:r>
          </a:p>
          <a:p>
            <a:pPr lvl="1"/>
            <a:r>
              <a:rPr lang="en-US" dirty="0" smtClean="0"/>
              <a:t>The relationship between authority and responsibility</a:t>
            </a:r>
          </a:p>
          <a:p>
            <a:pPr lvl="1"/>
            <a:r>
              <a:rPr lang="en-US" dirty="0" smtClean="0"/>
              <a:t>Departmentalization</a:t>
            </a:r>
            <a:endParaRPr lang="en-US" dirty="0" smtClean="0"/>
          </a:p>
          <a:p>
            <a:pPr lvl="1"/>
            <a:r>
              <a:rPr lang="en-US" dirty="0" smtClean="0"/>
              <a:t>Span of control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oordination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Relevant classical concepts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69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MHSOS FINA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Grid.thmx</Template>
  <TotalTime>1023</TotalTime>
  <Words>1437</Words>
  <Application>Microsoft Office PowerPoint</Application>
  <PresentationFormat>On-screen Show (4:3)</PresentationFormat>
  <Paragraphs>183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Grid</vt:lpstr>
      <vt:lpstr>Designing</vt:lpstr>
      <vt:lpstr>Chapter 12, Learning objectives</vt:lpstr>
      <vt:lpstr>Levels of organization design in HSOs/HSs</vt:lpstr>
      <vt:lpstr>The ubiquity of designing</vt:lpstr>
      <vt:lpstr>Formal aspects of organization</vt:lpstr>
      <vt:lpstr>Informal aspects of organization</vt:lpstr>
      <vt:lpstr>Classical design concepts</vt:lpstr>
      <vt:lpstr>Max Weber and bureaucracy</vt:lpstr>
      <vt:lpstr>Relevant classical concepts</vt:lpstr>
      <vt:lpstr>Division of Work</vt:lpstr>
      <vt:lpstr>Authority and Responsibility Relationships</vt:lpstr>
      <vt:lpstr>Departmentalization</vt:lpstr>
      <vt:lpstr>Span of Control</vt:lpstr>
      <vt:lpstr>Numerous Mechanisms of Coordination</vt:lpstr>
      <vt:lpstr>Coordination</vt:lpstr>
      <vt:lpstr>Mintzberg’s five coordinating mechanisms</vt:lpstr>
      <vt:lpstr>Designing interorganizational relationships</vt:lpstr>
      <vt:lpstr>Types of interorganizational relationships</vt:lpstr>
      <vt:lpstr>Strategic Alliances</vt:lpstr>
      <vt:lpstr>An integrated perspective on organization design (Mintzberg)</vt:lpstr>
      <vt:lpstr>Mintzberg’s view</vt:lpstr>
      <vt:lpstr>Choosing an Organizational Design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Erin McDaniel</dc:creator>
  <cp:lastModifiedBy>Kate Hunsicker</cp:lastModifiedBy>
  <cp:revision>154</cp:revision>
  <dcterms:created xsi:type="dcterms:W3CDTF">2013-01-06T21:57:18Z</dcterms:created>
  <dcterms:modified xsi:type="dcterms:W3CDTF">2014-04-29T13:46:15Z</dcterms:modified>
</cp:coreProperties>
</file>