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8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1" r:id="rId17"/>
    <p:sldId id="282" r:id="rId18"/>
    <p:sldId id="283" r:id="rId19"/>
    <p:sldId id="284" r:id="rId20"/>
    <p:sldId id="271" r:id="rId21"/>
    <p:sldId id="272" r:id="rId22"/>
    <p:sldId id="274" r:id="rId23"/>
    <p:sldId id="285" r:id="rId24"/>
    <p:sldId id="286" r:id="rId25"/>
    <p:sldId id="275" r:id="rId26"/>
    <p:sldId id="276" r:id="rId27"/>
    <p:sldId id="287" r:id="rId28"/>
    <p:sldId id="28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n McDaniel" initials="" lastIdx="32" clrIdx="0"/>
  <p:cmAuthor id="1" name="owner" initials="o" lastIdx="1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5" autoAdjust="0"/>
    <p:restoredTop sz="99757" autoAdjust="0"/>
  </p:normalViewPr>
  <p:slideViewPr>
    <p:cSldViewPr snapToGrid="0" snapToObjects="1">
      <p:cViewPr varScale="1">
        <p:scale>
          <a:sx n="85" d="100"/>
          <a:sy n="85" d="100"/>
        </p:scale>
        <p:origin x="-13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A0D76-0A70-A74E-A396-59F65BF67E2E}" type="datetimeFigureOut">
              <a:rPr lang="en-US" smtClean="0"/>
              <a:t>4/30/14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003B9-02D1-F046-8716-70A27B2050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16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9C578-92E8-D64D-A4A0-0A020B10E37E}" type="datetimeFigureOut">
              <a:rPr lang="en-US" smtClean="0"/>
              <a:t>4/30/14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A2A19-0EA0-A84E-BB2B-FF7475AA3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3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75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117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C11F7B9-E3EE-D448-8D91-CF73B945EF86}" type="datetime1">
              <a:rPr lang="en-US" smtClean="0"/>
              <a:t>4/30/14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BC9E-C18A-5E49-90C1-FECAC7D2F518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BD27-E42A-5843-AC09-0BEF46B7DE97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A7D0-4DEE-2849-9B76-55979FA16806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81001" y="6277605"/>
            <a:ext cx="7853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sz="900" dirty="0" err="1" smtClean="0"/>
              <a:t>Darr</a:t>
            </a:r>
            <a:r>
              <a:rPr lang="en-US" sz="900" dirty="0" smtClean="0"/>
              <a:t> (Copyright © 2014 by Beaufort B. Longest, Jr., and Kurt </a:t>
            </a:r>
            <a:r>
              <a:rPr lang="en-US" sz="900" dirty="0" err="1" smtClean="0"/>
              <a:t>Darr</a:t>
            </a:r>
            <a:r>
              <a:rPr lang="en-US" sz="900" dirty="0" smtClean="0"/>
              <a:t>).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F64D6-B1C3-C14F-BC31-BB5CDBAD3021}" type="datetime1">
              <a:rPr lang="en-US" smtClean="0"/>
              <a:t>4/30/14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235178" y="6209627"/>
            <a:ext cx="6546622" cy="421043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Copyright © 2013 by Health Professions Press, Inc. Prepared by Pierrette Cazeau, based on</a:t>
            </a:r>
            <a:r>
              <a:rPr lang="en-US" i="1" smtClean="0"/>
              <a:t> Managing Health Services Organizations and Systems, Fifth Edition, </a:t>
            </a:r>
            <a:r>
              <a:rPr lang="en-US" smtClean="0"/>
              <a:t>by Beaufort B. Longest &amp; Kurt Darr (2008, Health Professions Press, Inc.).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B3B2B-C89F-D144-A14C-CC960D95B13C}" type="datetime1">
              <a:rPr lang="en-US" smtClean="0"/>
              <a:t>4/30/14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8BF5-1C9A-124C-B493-1AEBFFB2204B}" type="datetime1">
              <a:rPr lang="en-US" smtClean="0"/>
              <a:t>4/30/14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5E92-E9F9-B843-A81E-AF24A0533C04}" type="datetime1">
              <a:rPr lang="en-US" smtClean="0"/>
              <a:t>4/30/14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CF0A-BA47-4741-B178-4737F8FF8217}" type="datetime1">
              <a:rPr lang="en-US" smtClean="0"/>
              <a:t>4/30/14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1E5D4-8B2D-4147-8DC1-B24AA50A79FD}" type="datetime1">
              <a:rPr lang="en-US" smtClean="0"/>
              <a:t>4/30/14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7AC-14B4-4242-8EBA-E6316BF3DE5C}" type="datetime1">
              <a:rPr lang="en-US" smtClean="0"/>
              <a:t>4/30/14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1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1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9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8075325-8193-6F4F-A611-9357C9D4B6E4}" type="datetime1">
              <a:rPr lang="en-US" smtClean="0"/>
              <a:t>4/30/14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1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i="1" dirty="0" smtClean="0"/>
              <a:t>Managing Health Services Organizations &amp; Systems</a:t>
            </a:r>
          </a:p>
          <a:p>
            <a:endParaRPr lang="en-US" i="1" dirty="0"/>
          </a:p>
          <a:p>
            <a:pPr algn="ctr"/>
            <a:r>
              <a:rPr lang="en-US" dirty="0" smtClean="0"/>
              <a:t>Chapter 11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and allocating resources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74531" y="366936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25689" y="12392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50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Information </a:t>
            </a:r>
            <a:r>
              <a:rPr lang="en-US" dirty="0" smtClean="0"/>
              <a:t>Systems </a:t>
            </a:r>
            <a:r>
              <a:rPr lang="en-US" dirty="0"/>
              <a:t>(IS) </a:t>
            </a:r>
            <a:endParaRPr lang="en-US" dirty="0" smtClean="0"/>
          </a:p>
          <a:p>
            <a:pPr lvl="1"/>
            <a:r>
              <a:rPr lang="en-US" dirty="0"/>
              <a:t>I</a:t>
            </a:r>
            <a:r>
              <a:rPr lang="en-US" dirty="0" smtClean="0"/>
              <a:t>mprove </a:t>
            </a:r>
            <a:r>
              <a:rPr lang="en-US" dirty="0"/>
              <a:t>access to </a:t>
            </a:r>
            <a:r>
              <a:rPr lang="en-US" dirty="0" smtClean="0"/>
              <a:t>information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acilitate </a:t>
            </a:r>
            <a:r>
              <a:rPr lang="en-US" dirty="0"/>
              <a:t>communication among providers and team </a:t>
            </a:r>
            <a:r>
              <a:rPr lang="en-US" dirty="0" smtClean="0"/>
              <a:t>members</a:t>
            </a:r>
            <a:endParaRPr lang="en-US" dirty="0"/>
          </a:p>
          <a:p>
            <a:pPr lvl="1"/>
            <a:r>
              <a:rPr lang="en-US" dirty="0"/>
              <a:t>C</a:t>
            </a:r>
            <a:r>
              <a:rPr lang="en-US" dirty="0" smtClean="0"/>
              <a:t>ontribute </a:t>
            </a:r>
            <a:r>
              <a:rPr lang="en-US" dirty="0"/>
              <a:t>to reduced </a:t>
            </a:r>
            <a:r>
              <a:rPr lang="en-US" dirty="0" smtClean="0"/>
              <a:t>costs</a:t>
            </a:r>
            <a:endParaRPr lang="en-US" dirty="0"/>
          </a:p>
          <a:p>
            <a:pPr lvl="1"/>
            <a:r>
              <a:rPr lang="en-US" dirty="0"/>
              <a:t>E</a:t>
            </a:r>
            <a:r>
              <a:rPr lang="en-US" dirty="0" smtClean="0"/>
              <a:t>nhance </a:t>
            </a:r>
            <a:r>
              <a:rPr lang="en-US" dirty="0"/>
              <a:t>competitive </a:t>
            </a:r>
            <a:r>
              <a:rPr lang="en-US" dirty="0" smtClean="0"/>
              <a:t>position</a:t>
            </a:r>
            <a:endParaRPr lang="en-US" dirty="0"/>
          </a:p>
          <a:p>
            <a:r>
              <a:rPr lang="en-US" dirty="0"/>
              <a:t>Management </a:t>
            </a:r>
            <a:r>
              <a:rPr lang="en-US" dirty="0" smtClean="0"/>
              <a:t>IS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generic concept that refers to computer systems that gather, format, process, store and report data </a:t>
            </a:r>
            <a:endParaRPr lang="en-US" dirty="0" smtClean="0"/>
          </a:p>
          <a:p>
            <a:pPr lvl="1"/>
            <a:r>
              <a:rPr lang="en-US" dirty="0" smtClean="0"/>
              <a:t>Data are converted </a:t>
            </a:r>
            <a:r>
              <a:rPr lang="en-US" dirty="0"/>
              <a:t>to </a:t>
            </a:r>
            <a:r>
              <a:rPr lang="en-US" dirty="0" smtClean="0"/>
              <a:t>information </a:t>
            </a:r>
          </a:p>
          <a:p>
            <a:pPr lvl="1"/>
            <a:r>
              <a:rPr lang="en-US" dirty="0" smtClean="0"/>
              <a:t>That information is retrievable </a:t>
            </a:r>
            <a:r>
              <a:rPr lang="en-US" dirty="0"/>
              <a:t>by managers for use in planning, executing, and controlling organizational </a:t>
            </a:r>
            <a:r>
              <a:rPr lang="en-US" dirty="0" smtClean="0"/>
              <a:t>activities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systems and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50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in HSOs/HSs generally falls into two broad </a:t>
            </a:r>
            <a:r>
              <a:rPr lang="en-US" dirty="0" smtClean="0"/>
              <a:t>categories</a:t>
            </a:r>
            <a:endParaRPr lang="en-US" dirty="0"/>
          </a:p>
          <a:p>
            <a:pPr lvl="1"/>
            <a:r>
              <a:rPr lang="en-US" dirty="0" smtClean="0"/>
              <a:t>Administrative and financial systems</a:t>
            </a:r>
          </a:p>
          <a:p>
            <a:pPr lvl="2"/>
            <a:r>
              <a:rPr lang="en-US" dirty="0" smtClean="0"/>
              <a:t>Provide information that supports administrative operations and managerial planning </a:t>
            </a:r>
          </a:p>
          <a:p>
            <a:pPr lvl="2"/>
            <a:r>
              <a:rPr lang="en-US" dirty="0" smtClean="0"/>
              <a:t>Provide information that supports resource allocation </a:t>
            </a:r>
            <a:r>
              <a:rPr lang="en-US" dirty="0"/>
              <a:t>and control </a:t>
            </a:r>
            <a:r>
              <a:rPr lang="en-US" dirty="0" smtClean="0"/>
              <a:t>activities</a:t>
            </a:r>
          </a:p>
          <a:p>
            <a:pPr lvl="1"/>
            <a:r>
              <a:rPr lang="en-US" dirty="0" smtClean="0"/>
              <a:t>Clinical </a:t>
            </a:r>
            <a:r>
              <a:rPr lang="en-US" dirty="0"/>
              <a:t>and medical systems </a:t>
            </a:r>
            <a:endParaRPr lang="en-US" dirty="0" smtClean="0"/>
          </a:p>
          <a:p>
            <a:pPr lvl="2"/>
            <a:r>
              <a:rPr lang="en-US" dirty="0"/>
              <a:t>P</a:t>
            </a:r>
            <a:r>
              <a:rPr lang="en-US" dirty="0" smtClean="0"/>
              <a:t>rovide </a:t>
            </a:r>
            <a:r>
              <a:rPr lang="en-US" dirty="0"/>
              <a:t>information to support patient care </a:t>
            </a:r>
            <a:r>
              <a:rPr lang="en-US" dirty="0" smtClean="0"/>
              <a:t>activities</a:t>
            </a:r>
          </a:p>
          <a:p>
            <a:pPr lvl="2"/>
            <a:r>
              <a:rPr lang="en-US" dirty="0" smtClean="0"/>
              <a:t>Include </a:t>
            </a:r>
            <a:r>
              <a:rPr lang="en-US" dirty="0"/>
              <a:t>cost accounting, resource utilization and productivity analysis, and market </a:t>
            </a:r>
            <a:r>
              <a:rPr lang="en-US" dirty="0" smtClean="0"/>
              <a:t>intelligence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</a:t>
            </a:r>
            <a:r>
              <a:rPr lang="en-US" dirty="0"/>
              <a:t>systems and </a:t>
            </a:r>
            <a:r>
              <a:rPr lang="en-US" dirty="0" smtClean="0"/>
              <a:t>control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38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Technically competent</a:t>
            </a:r>
          </a:p>
          <a:p>
            <a:pPr lvl="1"/>
            <a:r>
              <a:rPr lang="en-US" dirty="0" smtClean="0"/>
              <a:t>Can manage internal systems</a:t>
            </a:r>
          </a:p>
          <a:p>
            <a:pPr lvl="1"/>
            <a:r>
              <a:rPr lang="en-US" dirty="0" smtClean="0"/>
              <a:t>Is aware </a:t>
            </a:r>
            <a:r>
              <a:rPr lang="en-US" dirty="0"/>
              <a:t>of technology used by competitors </a:t>
            </a:r>
            <a:r>
              <a:rPr lang="en-US" dirty="0" smtClean="0"/>
              <a:t>and the developments </a:t>
            </a:r>
            <a:r>
              <a:rPr lang="en-US" dirty="0"/>
              <a:t>in </a:t>
            </a:r>
            <a:r>
              <a:rPr lang="en-US" dirty="0" smtClean="0"/>
              <a:t>IS</a:t>
            </a:r>
            <a:endParaRPr lang="en-US" dirty="0"/>
          </a:p>
          <a:p>
            <a:r>
              <a:rPr lang="en-US" dirty="0" smtClean="0"/>
              <a:t>Business savvy</a:t>
            </a:r>
            <a:endParaRPr lang="en-US" dirty="0"/>
          </a:p>
          <a:p>
            <a:pPr lvl="1"/>
            <a:r>
              <a:rPr lang="en-US" dirty="0" smtClean="0"/>
              <a:t>Understands the importance of information in </a:t>
            </a:r>
            <a:r>
              <a:rPr lang="en-US" dirty="0"/>
              <a:t>a competitive market </a:t>
            </a:r>
            <a:endParaRPr lang="en-US" dirty="0" smtClean="0"/>
          </a:p>
          <a:p>
            <a:pPr lvl="1"/>
            <a:r>
              <a:rPr lang="en-US" dirty="0" smtClean="0"/>
              <a:t>Understands the high cost of technology</a:t>
            </a:r>
            <a:endParaRPr lang="en-US" dirty="0"/>
          </a:p>
          <a:p>
            <a:r>
              <a:rPr lang="en-US" dirty="0" smtClean="0"/>
              <a:t>Leadership qualities</a:t>
            </a:r>
          </a:p>
          <a:p>
            <a:pPr lvl="1"/>
            <a:r>
              <a:rPr lang="en-US" dirty="0" smtClean="0"/>
              <a:t>Is a </a:t>
            </a:r>
            <a:r>
              <a:rPr lang="en-US" dirty="0"/>
              <a:t>change </a:t>
            </a:r>
            <a:r>
              <a:rPr lang="en-US" dirty="0" smtClean="0"/>
              <a:t>agent</a:t>
            </a:r>
          </a:p>
          <a:p>
            <a:pPr lvl="1"/>
            <a:r>
              <a:rPr lang="en-US" dirty="0" smtClean="0"/>
              <a:t>Is a </a:t>
            </a:r>
            <a:r>
              <a:rPr lang="en-US" dirty="0"/>
              <a:t>team </a:t>
            </a:r>
            <a:r>
              <a:rPr lang="en-US" dirty="0" smtClean="0"/>
              <a:t>builder</a:t>
            </a:r>
            <a:endParaRPr lang="en-US" dirty="0"/>
          </a:p>
          <a:p>
            <a:pPr lvl="1"/>
            <a:r>
              <a:rPr lang="en-US" dirty="0" smtClean="0"/>
              <a:t>Is a communicator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Senior-level manager qualities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33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LANs and WANs</a:t>
            </a:r>
          </a:p>
          <a:p>
            <a:r>
              <a:rPr lang="en-US" dirty="0" smtClean="0"/>
              <a:t>Management and clinical IS</a:t>
            </a:r>
          </a:p>
          <a:p>
            <a:pPr lvl="1"/>
            <a:r>
              <a:rPr lang="en-US" dirty="0" smtClean="0"/>
              <a:t>MDSS</a:t>
            </a:r>
          </a:p>
          <a:p>
            <a:pPr lvl="2"/>
            <a:r>
              <a:rPr lang="en-US" dirty="0" smtClean="0"/>
              <a:t>Model-based</a:t>
            </a:r>
          </a:p>
          <a:p>
            <a:pPr lvl="2"/>
            <a:r>
              <a:rPr lang="en-US" dirty="0" smtClean="0"/>
              <a:t>Can perform statistical analyses and simulations</a:t>
            </a:r>
          </a:p>
          <a:p>
            <a:pPr lvl="1"/>
            <a:r>
              <a:rPr lang="en-US" dirty="0" smtClean="0"/>
              <a:t>CSS</a:t>
            </a:r>
          </a:p>
          <a:p>
            <a:pPr lvl="2"/>
            <a:r>
              <a:rPr lang="en-US" dirty="0" smtClean="0"/>
              <a:t>Patient care applications of IS</a:t>
            </a:r>
          </a:p>
          <a:p>
            <a:pPr lvl="2"/>
            <a:r>
              <a:rPr lang="en-US" dirty="0" smtClean="0"/>
              <a:t>Widely used in HSOs (clinical support system)</a:t>
            </a:r>
          </a:p>
          <a:p>
            <a:r>
              <a:rPr lang="en-US" dirty="0" smtClean="0"/>
              <a:t>Electronic health records</a:t>
            </a:r>
          </a:p>
          <a:p>
            <a:r>
              <a:rPr lang="en-US" dirty="0" smtClean="0"/>
              <a:t>IS issues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868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HR ensures that </a:t>
            </a:r>
            <a:r>
              <a:rPr lang="en-US" dirty="0"/>
              <a:t>the hospital determines the qualifications and competencies of staff positions based on its mission, populations and </a:t>
            </a:r>
            <a:r>
              <a:rPr lang="en-US" dirty="0" smtClean="0"/>
              <a:t>care needs, </a:t>
            </a:r>
            <a:r>
              <a:rPr lang="en-US" dirty="0"/>
              <a:t>treatment, and </a:t>
            </a:r>
            <a:r>
              <a:rPr lang="en-US" dirty="0" smtClean="0"/>
              <a:t>services</a:t>
            </a:r>
          </a:p>
          <a:p>
            <a:r>
              <a:rPr lang="en-US" dirty="0" smtClean="0"/>
              <a:t>Hospitals </a:t>
            </a:r>
            <a:r>
              <a:rPr lang="en-US" dirty="0"/>
              <a:t>must also provide </a:t>
            </a:r>
            <a:r>
              <a:rPr lang="en-US" dirty="0" smtClean="0"/>
              <a:t>enough competent staff members to </a:t>
            </a:r>
            <a:r>
              <a:rPr lang="en-US" dirty="0"/>
              <a:t>meet </a:t>
            </a:r>
            <a:r>
              <a:rPr lang="en-US" dirty="0" smtClean="0"/>
              <a:t>patients’ needs</a:t>
            </a:r>
          </a:p>
          <a:p>
            <a:r>
              <a:rPr lang="en-US" dirty="0" smtClean="0"/>
              <a:t>HR meets the goals of HSOs/HSs by:</a:t>
            </a:r>
          </a:p>
          <a:p>
            <a:pPr lvl="1"/>
            <a:r>
              <a:rPr lang="en-US" dirty="0" smtClean="0"/>
              <a:t>Planning</a:t>
            </a:r>
          </a:p>
          <a:p>
            <a:pPr lvl="1"/>
            <a:r>
              <a:rPr lang="en-US" dirty="0" smtClean="0"/>
              <a:t>Providing competent staff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rienting, training, and educating staff</a:t>
            </a:r>
          </a:p>
          <a:p>
            <a:pPr lvl="1"/>
            <a:r>
              <a:rPr lang="en-US" dirty="0" smtClean="0"/>
              <a:t>Assessing, maintaining, and improving staff confidence</a:t>
            </a:r>
          </a:p>
          <a:p>
            <a:pPr lvl="1"/>
            <a:r>
              <a:rPr lang="en-US" dirty="0" smtClean="0"/>
              <a:t>Promoting self-development and learning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and Human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378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Staffing activities can be viewed as a series of distinct phases:</a:t>
            </a:r>
          </a:p>
          <a:p>
            <a:pPr lvl="1"/>
            <a:r>
              <a:rPr lang="en-US" b="1" dirty="0" smtClean="0"/>
              <a:t>Acquisition</a:t>
            </a:r>
          </a:p>
          <a:p>
            <a:pPr lvl="2"/>
            <a:r>
              <a:rPr lang="en-US" dirty="0" smtClean="0"/>
              <a:t>HR planning</a:t>
            </a:r>
          </a:p>
          <a:p>
            <a:pPr lvl="2"/>
            <a:r>
              <a:rPr lang="en-US" dirty="0" smtClean="0"/>
              <a:t>Recruitment</a:t>
            </a:r>
          </a:p>
          <a:p>
            <a:pPr lvl="2"/>
            <a:r>
              <a:rPr lang="en-US" dirty="0" smtClean="0"/>
              <a:t>Selection</a:t>
            </a:r>
          </a:p>
          <a:p>
            <a:pPr lvl="2"/>
            <a:r>
              <a:rPr lang="en-US" dirty="0"/>
              <a:t>O</a:t>
            </a:r>
            <a:r>
              <a:rPr lang="en-US" dirty="0" smtClean="0"/>
              <a:t>rientation after selection by the relevant manager</a:t>
            </a:r>
          </a:p>
          <a:p>
            <a:pPr lvl="1"/>
            <a:r>
              <a:rPr lang="en-US" b="1" dirty="0" smtClean="0"/>
              <a:t>Retention and maintenance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erformance appraisal</a:t>
            </a:r>
          </a:p>
          <a:p>
            <a:pPr lvl="2"/>
            <a:r>
              <a:rPr lang="en-US" dirty="0" smtClean="0"/>
              <a:t>Placement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raining </a:t>
            </a:r>
            <a:r>
              <a:rPr lang="en-US" dirty="0"/>
              <a:t>and </a:t>
            </a:r>
            <a:r>
              <a:rPr lang="en-US" dirty="0" smtClean="0"/>
              <a:t>development</a:t>
            </a:r>
            <a:endParaRPr lang="en-US" dirty="0"/>
          </a:p>
          <a:p>
            <a:pPr lvl="2"/>
            <a:r>
              <a:rPr lang="en-US" dirty="0" smtClean="0"/>
              <a:t>Discipline </a:t>
            </a:r>
            <a:r>
              <a:rPr lang="en-US" dirty="0"/>
              <a:t>and corrective </a:t>
            </a:r>
            <a:r>
              <a:rPr lang="en-US" dirty="0" smtClean="0"/>
              <a:t>counseling</a:t>
            </a:r>
            <a:endParaRPr lang="en-US" dirty="0"/>
          </a:p>
          <a:p>
            <a:pPr lvl="2"/>
            <a:r>
              <a:rPr lang="en-US" dirty="0" smtClean="0"/>
              <a:t>Compensation </a:t>
            </a:r>
            <a:r>
              <a:rPr lang="en-US" dirty="0"/>
              <a:t>and benefits </a:t>
            </a:r>
            <a:r>
              <a:rPr lang="en-US" dirty="0" smtClean="0"/>
              <a:t>administration</a:t>
            </a:r>
          </a:p>
          <a:p>
            <a:pPr lvl="2"/>
            <a:r>
              <a:rPr lang="en-US" dirty="0"/>
              <a:t>E</a:t>
            </a:r>
            <a:r>
              <a:rPr lang="en-US" dirty="0" smtClean="0"/>
              <a:t>mployee assistance</a:t>
            </a:r>
            <a:endParaRPr lang="en-US" dirty="0"/>
          </a:p>
          <a:p>
            <a:pPr lvl="2"/>
            <a:r>
              <a:rPr lang="en-US" dirty="0"/>
              <a:t>C</a:t>
            </a:r>
            <a:r>
              <a:rPr lang="en-US" dirty="0" smtClean="0"/>
              <a:t>areer counseling</a:t>
            </a:r>
            <a:endParaRPr lang="en-US" dirty="0"/>
          </a:p>
          <a:p>
            <a:pPr lvl="2"/>
            <a:r>
              <a:rPr lang="en-US" dirty="0" smtClean="0"/>
              <a:t>Safety </a:t>
            </a:r>
            <a:r>
              <a:rPr lang="en-US" dirty="0"/>
              <a:t>and </a:t>
            </a:r>
            <a:r>
              <a:rPr lang="en-US" dirty="0" smtClean="0"/>
              <a:t>health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Staffing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797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appraisals can be used for:</a:t>
            </a:r>
          </a:p>
          <a:p>
            <a:pPr lvl="1"/>
            <a:r>
              <a:rPr lang="en-US" dirty="0"/>
              <a:t>Determining if individual work results are consistent with </a:t>
            </a:r>
            <a:r>
              <a:rPr lang="en-US" dirty="0" smtClean="0"/>
              <a:t>expectations</a:t>
            </a:r>
          </a:p>
          <a:p>
            <a:pPr lvl="1"/>
            <a:r>
              <a:rPr lang="en-US" dirty="0"/>
              <a:t>Providing feedback to employee and </a:t>
            </a:r>
            <a:r>
              <a:rPr lang="en-US" dirty="0" smtClean="0"/>
              <a:t>supervisor</a:t>
            </a:r>
          </a:p>
          <a:p>
            <a:pPr lvl="1"/>
            <a:r>
              <a:rPr lang="en-US" dirty="0"/>
              <a:t>Identifying high, marginal, and unsatisfactory </a:t>
            </a:r>
            <a:r>
              <a:rPr lang="en-US" dirty="0" smtClean="0"/>
              <a:t>performers</a:t>
            </a:r>
            <a:endParaRPr lang="en-US" dirty="0"/>
          </a:p>
          <a:p>
            <a:pPr lvl="1"/>
            <a:r>
              <a:rPr lang="en-US" dirty="0"/>
              <a:t>Identifying potential and desirable employee movement within the </a:t>
            </a:r>
            <a:r>
              <a:rPr lang="en-US" dirty="0" smtClean="0"/>
              <a:t>organization</a:t>
            </a:r>
          </a:p>
          <a:p>
            <a:pPr lvl="1"/>
            <a:r>
              <a:rPr lang="en-US" dirty="0"/>
              <a:t>Providing information for </a:t>
            </a:r>
            <a:r>
              <a:rPr lang="en-US" dirty="0" smtClean="0"/>
              <a:t>compensation</a:t>
            </a:r>
          </a:p>
          <a:p>
            <a:pPr lvl="1"/>
            <a:r>
              <a:rPr lang="en-US" dirty="0"/>
              <a:t>Providing information for employee assistance and </a:t>
            </a:r>
            <a:r>
              <a:rPr lang="en-US" dirty="0" smtClean="0"/>
              <a:t>counseling</a:t>
            </a:r>
            <a:endParaRPr lang="en-US" dirty="0"/>
          </a:p>
          <a:p>
            <a:r>
              <a:rPr lang="en-US" dirty="0"/>
              <a:t>G</a:t>
            </a:r>
            <a:r>
              <a:rPr lang="en-US" dirty="0" smtClean="0"/>
              <a:t>ood </a:t>
            </a:r>
            <a:r>
              <a:rPr lang="en-US" dirty="0"/>
              <a:t>management practice and maintenance of high productivity require more frequent, </a:t>
            </a:r>
            <a:r>
              <a:rPr lang="en-US" dirty="0" smtClean="0"/>
              <a:t>informal feedback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</a:t>
            </a:r>
            <a:r>
              <a:rPr lang="en-US" dirty="0"/>
              <a:t>Resources </a:t>
            </a:r>
            <a:r>
              <a:rPr lang="en-US" dirty="0" smtClean="0"/>
              <a:t>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115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HSOs </a:t>
            </a:r>
            <a:r>
              <a:rPr lang="en-US" dirty="0"/>
              <a:t>have training departments to educate staff about CQI, develop managerial skills, </a:t>
            </a:r>
            <a:r>
              <a:rPr lang="en-US" dirty="0" smtClean="0"/>
              <a:t>and facilitate </a:t>
            </a:r>
            <a:r>
              <a:rPr lang="en-US" dirty="0"/>
              <a:t>departmental (line) </a:t>
            </a:r>
            <a:r>
              <a:rPr lang="en-US" dirty="0" smtClean="0"/>
              <a:t>training</a:t>
            </a:r>
          </a:p>
          <a:p>
            <a:r>
              <a:rPr lang="en-US" dirty="0"/>
              <a:t>Developing and enhancing the skills of staff as well as cross-training them to do more </a:t>
            </a:r>
            <a:r>
              <a:rPr lang="en-US" dirty="0" smtClean="0"/>
              <a:t>than one </a:t>
            </a:r>
            <a:r>
              <a:rPr lang="en-US" dirty="0"/>
              <a:t>job are investments in the </a:t>
            </a:r>
            <a:r>
              <a:rPr lang="en-US" dirty="0" smtClean="0"/>
              <a:t>HSO/HS</a:t>
            </a:r>
          </a:p>
          <a:p>
            <a:r>
              <a:rPr lang="en-US" dirty="0"/>
              <a:t>Disciplinary actions should be </a:t>
            </a:r>
            <a:r>
              <a:rPr lang="en-US" dirty="0" smtClean="0"/>
              <a:t>rare</a:t>
            </a:r>
          </a:p>
          <a:p>
            <a:r>
              <a:rPr lang="en-US" dirty="0"/>
              <a:t>If corrective counseling is to be positive, policies and practices must </a:t>
            </a:r>
            <a:r>
              <a:rPr lang="en-US" dirty="0" smtClean="0"/>
              <a:t>be reasonable</a:t>
            </a:r>
            <a:r>
              <a:rPr lang="en-US" dirty="0"/>
              <a:t>, and employees must understand what is expected of them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Resources Management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522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Compensation</a:t>
            </a:r>
            <a:r>
              <a:rPr lang="en-US" i="1" dirty="0"/>
              <a:t> </a:t>
            </a:r>
            <a:r>
              <a:rPr lang="en-US" dirty="0"/>
              <a:t>is a generic term for wages, salaries, and fringe benefits and </a:t>
            </a:r>
            <a:r>
              <a:rPr lang="en-US" dirty="0" smtClean="0"/>
              <a:t>directly affects </a:t>
            </a:r>
            <a:r>
              <a:rPr lang="en-US" dirty="0"/>
              <a:t>an organization’s ability to attract and retain qualified </a:t>
            </a:r>
            <a:r>
              <a:rPr lang="en-US" dirty="0" smtClean="0"/>
              <a:t>employees</a:t>
            </a:r>
          </a:p>
          <a:p>
            <a:r>
              <a:rPr lang="en-US" dirty="0" smtClean="0"/>
              <a:t>Equity is key in the compensation process:</a:t>
            </a:r>
          </a:p>
          <a:p>
            <a:pPr lvl="1"/>
            <a:r>
              <a:rPr lang="en-US" dirty="0" smtClean="0"/>
              <a:t>Internal equity</a:t>
            </a:r>
          </a:p>
          <a:p>
            <a:pPr lvl="1"/>
            <a:r>
              <a:rPr lang="en-US" dirty="0" smtClean="0"/>
              <a:t>External equity</a:t>
            </a:r>
          </a:p>
          <a:p>
            <a:pPr lvl="1"/>
            <a:r>
              <a:rPr lang="en-US" dirty="0" smtClean="0"/>
              <a:t>Philosophy</a:t>
            </a:r>
          </a:p>
          <a:p>
            <a:r>
              <a:rPr lang="en-US" dirty="0" smtClean="0"/>
              <a:t>Compensation may also come in the form of incentive compensation programs and fringe benefits</a:t>
            </a:r>
          </a:p>
          <a:p>
            <a:pPr marL="45720" indent="0"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Management (CONT.)</a:t>
            </a:r>
          </a:p>
        </p:txBody>
      </p:sp>
    </p:spTree>
    <p:extLst>
      <p:ext uri="{BB962C8B-B14F-4D97-AF65-F5344CB8AC3E}">
        <p14:creationId xmlns:p14="http://schemas.microsoft.com/office/powerpoint/2010/main" val="1859816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Employee Assistance Programs (EAPs) </a:t>
            </a:r>
            <a:r>
              <a:rPr lang="en-US" dirty="0"/>
              <a:t>have </a:t>
            </a:r>
            <a:r>
              <a:rPr lang="en-US" dirty="0" smtClean="0"/>
              <a:t>broadened their </a:t>
            </a:r>
            <a:r>
              <a:rPr lang="en-US" dirty="0"/>
              <a:t>mission to help employees solve problems that negatively affect their work, including </a:t>
            </a:r>
            <a:r>
              <a:rPr lang="en-US" dirty="0" smtClean="0"/>
              <a:t>substance abuse </a:t>
            </a:r>
            <a:r>
              <a:rPr lang="en-US" dirty="0"/>
              <a:t>and legal, financial, and emotional problems, and to assist with general health </a:t>
            </a:r>
            <a:r>
              <a:rPr lang="en-US" dirty="0" smtClean="0"/>
              <a:t>issues and </a:t>
            </a:r>
            <a:r>
              <a:rPr lang="en-US" dirty="0"/>
              <a:t>in personal </a:t>
            </a:r>
            <a:r>
              <a:rPr lang="en-US" dirty="0" smtClean="0"/>
              <a:t>development</a:t>
            </a:r>
          </a:p>
          <a:p>
            <a:r>
              <a:rPr lang="en-US" dirty="0" smtClean="0"/>
              <a:t>HR departments assist and monitor separation:</a:t>
            </a:r>
          </a:p>
          <a:p>
            <a:pPr lvl="1"/>
            <a:r>
              <a:rPr lang="en-US" dirty="0" smtClean="0"/>
              <a:t>Preretirement planning</a:t>
            </a:r>
          </a:p>
          <a:p>
            <a:pPr lvl="1"/>
            <a:r>
              <a:rPr lang="en-US" dirty="0" smtClean="0"/>
              <a:t>Outplacement</a:t>
            </a:r>
          </a:p>
          <a:p>
            <a:pPr lvl="1"/>
            <a:r>
              <a:rPr lang="en-US" dirty="0" smtClean="0"/>
              <a:t>Exit Interviews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Management (CONT.)</a:t>
            </a:r>
          </a:p>
        </p:txBody>
      </p:sp>
    </p:spTree>
    <p:extLst>
      <p:ext uri="{BB962C8B-B14F-4D97-AF65-F5344CB8AC3E}">
        <p14:creationId xmlns:p14="http://schemas.microsoft.com/office/powerpoint/2010/main" val="3903381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Understand the importance of control in HSOs and HSs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Explain a control model and show its application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Comprehend the basics of human resources management and its role in control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Appreciate risk management and its importance in control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Learn how HSOs prepare and organize for various  types of emergencies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Understand and apply various control methods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Comprehend how project management is organized in HSOs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Learn the methods and tools used to support project management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11, Learning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95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Involves preventing risk and minimizing the effects of </a:t>
            </a:r>
            <a:r>
              <a:rPr lang="en-US" dirty="0" smtClean="0">
                <a:solidFill>
                  <a:srgbClr val="1F497D"/>
                </a:solidFill>
              </a:rPr>
              <a:t>untoward </a:t>
            </a:r>
            <a:r>
              <a:rPr lang="en-US" dirty="0" smtClean="0"/>
              <a:t>events</a:t>
            </a:r>
          </a:p>
          <a:p>
            <a:r>
              <a:rPr lang="en-US" dirty="0" smtClean="0"/>
              <a:t>Functions encompass activities in HSOs/HSs that are intended to conserve financial resources</a:t>
            </a:r>
          </a:p>
          <a:p>
            <a:r>
              <a:rPr lang="en-US" dirty="0" smtClean="0"/>
              <a:t>Functions include a broad range of administrative activities intended to reduce losses associated with:</a:t>
            </a:r>
          </a:p>
          <a:p>
            <a:pPr lvl="1"/>
            <a:r>
              <a:rPr lang="en-US" dirty="0" smtClean="0"/>
              <a:t>Patient, employee, or visitor injuries</a:t>
            </a:r>
          </a:p>
          <a:p>
            <a:pPr lvl="1"/>
            <a:r>
              <a:rPr lang="en-US" dirty="0" smtClean="0"/>
              <a:t>Property loss or damages</a:t>
            </a:r>
          </a:p>
          <a:p>
            <a:pPr lvl="1"/>
            <a:r>
              <a:rPr lang="en-US" dirty="0" smtClean="0"/>
              <a:t>Other sources of potential organizational liability</a:t>
            </a:r>
          </a:p>
          <a:p>
            <a:r>
              <a:rPr lang="en-US" dirty="0" smtClean="0"/>
              <a:t>A comprehensive RM program includes identifying, controlling, and financing risks of all types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583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Internally</a:t>
            </a:r>
            <a:r>
              <a:rPr lang="en-US" dirty="0"/>
              <a:t>, HSO/HS managers </a:t>
            </a:r>
            <a:r>
              <a:rPr lang="en-US" dirty="0" smtClean="0"/>
              <a:t>recognized </a:t>
            </a:r>
            <a:r>
              <a:rPr lang="en-US" dirty="0"/>
              <a:t>their ethical duty to provide a safe environment for patients, staff, and visitors and to deliver high-quality clinical </a:t>
            </a:r>
            <a:r>
              <a:rPr lang="en-US" dirty="0" smtClean="0"/>
              <a:t>services</a:t>
            </a:r>
            <a:endParaRPr lang="en-US" dirty="0"/>
          </a:p>
          <a:p>
            <a:r>
              <a:rPr lang="en-US" dirty="0"/>
              <a:t>External </a:t>
            </a:r>
            <a:r>
              <a:rPr lang="en-US" dirty="0" smtClean="0"/>
              <a:t>stimuli:</a:t>
            </a:r>
          </a:p>
          <a:p>
            <a:pPr lvl="1"/>
            <a:r>
              <a:rPr lang="en-US" dirty="0" smtClean="0"/>
              <a:t>An </a:t>
            </a:r>
            <a:r>
              <a:rPr lang="en-US" dirty="0"/>
              <a:t>increasingly litigious </a:t>
            </a:r>
            <a:r>
              <a:rPr lang="en-US" dirty="0" smtClean="0"/>
              <a:t>society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ourt </a:t>
            </a:r>
            <a:r>
              <a:rPr lang="en-US" dirty="0"/>
              <a:t>decisions that put greater legal liability on HSOs/</a:t>
            </a:r>
            <a:r>
              <a:rPr lang="en-US" dirty="0" smtClean="0"/>
              <a:t>HSs</a:t>
            </a:r>
            <a:endParaRPr lang="en-US" dirty="0"/>
          </a:p>
          <a:p>
            <a:pPr lvl="1"/>
            <a:r>
              <a:rPr lang="en-US" dirty="0"/>
              <a:t>State laws mandating RM programs, as indicated </a:t>
            </a:r>
            <a:r>
              <a:rPr lang="en-US" dirty="0" smtClean="0"/>
              <a:t>above</a:t>
            </a:r>
          </a:p>
          <a:p>
            <a:pPr lvl="1"/>
            <a:r>
              <a:rPr lang="en-US" dirty="0"/>
              <a:t>Federal laws </a:t>
            </a:r>
            <a:r>
              <a:rPr lang="en-US" dirty="0" smtClean="0"/>
              <a:t>that mandated </a:t>
            </a:r>
            <a:r>
              <a:rPr lang="en-US" dirty="0"/>
              <a:t>the study of hazards in acute care hospitals so that national standards could be </a:t>
            </a:r>
            <a:r>
              <a:rPr lang="en-US" dirty="0" smtClean="0"/>
              <a:t>set</a:t>
            </a:r>
          </a:p>
          <a:p>
            <a:pPr lvl="2"/>
            <a:r>
              <a:rPr lang="en-US" dirty="0" smtClean="0"/>
              <a:t>OSHA (1970)</a:t>
            </a:r>
          </a:p>
          <a:p>
            <a:pPr lvl="2"/>
            <a:r>
              <a:rPr lang="en-US" dirty="0" smtClean="0"/>
              <a:t>Requirements </a:t>
            </a:r>
            <a:r>
              <a:rPr lang="en-US" dirty="0"/>
              <a:t>of private </a:t>
            </a:r>
            <a:r>
              <a:rPr lang="en-US" dirty="0" smtClean="0"/>
              <a:t>organizations, public bodies, and their </a:t>
            </a:r>
            <a:r>
              <a:rPr lang="en-US" dirty="0"/>
              <a:t>state counterparts, which increasingly emphasized the quality of services and managing risk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management and Quality improvement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100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Link to senior management</a:t>
            </a:r>
          </a:p>
          <a:p>
            <a:r>
              <a:rPr lang="en-US" dirty="0" smtClean="0"/>
              <a:t>The risk manager</a:t>
            </a:r>
          </a:p>
          <a:p>
            <a:r>
              <a:rPr lang="en-US" dirty="0" smtClean="0"/>
              <a:t>Principles of managing risk</a:t>
            </a:r>
          </a:p>
          <a:p>
            <a:r>
              <a:rPr lang="en-US" dirty="0" smtClean="0"/>
              <a:t>Financing risk</a:t>
            </a:r>
          </a:p>
          <a:p>
            <a:r>
              <a:rPr lang="en-US" dirty="0" smtClean="0"/>
              <a:t>Process of RM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632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Media reports and a review of the data support the conclusion </a:t>
            </a:r>
            <a:r>
              <a:rPr lang="en-US" dirty="0" smtClean="0"/>
              <a:t>that “disasters</a:t>
            </a:r>
            <a:r>
              <a:rPr lang="en-US" dirty="0"/>
              <a:t>” are occurring more </a:t>
            </a:r>
            <a:r>
              <a:rPr lang="en-US" dirty="0" smtClean="0"/>
              <a:t>often</a:t>
            </a:r>
          </a:p>
          <a:p>
            <a:r>
              <a:rPr lang="en-US" dirty="0" smtClean="0"/>
              <a:t>Recent natural disasters have </a:t>
            </a:r>
            <a:r>
              <a:rPr lang="en-US" dirty="0"/>
              <a:t>shown </a:t>
            </a:r>
            <a:r>
              <a:rPr lang="en-US" dirty="0" smtClean="0"/>
              <a:t>the importance </a:t>
            </a:r>
            <a:r>
              <a:rPr lang="en-US" dirty="0"/>
              <a:t>of hospital and public </a:t>
            </a:r>
            <a:r>
              <a:rPr lang="en-US" dirty="0" smtClean="0"/>
              <a:t>health </a:t>
            </a:r>
            <a:r>
              <a:rPr lang="en-US" dirty="0"/>
              <a:t>emergency preparedness and their shared </a:t>
            </a:r>
            <a:r>
              <a:rPr lang="en-US" dirty="0" smtClean="0"/>
              <a:t>mission to </a:t>
            </a:r>
            <a:r>
              <a:rPr lang="en-US" dirty="0"/>
              <a:t>support the community and preserve health and </a:t>
            </a:r>
            <a:r>
              <a:rPr lang="en-US" dirty="0" smtClean="0"/>
              <a:t>well-being</a:t>
            </a:r>
          </a:p>
          <a:p>
            <a:r>
              <a:rPr lang="en-US" dirty="0"/>
              <a:t>The first step in any HSO’s preparedness planning should be development of a </a:t>
            </a:r>
            <a:r>
              <a:rPr lang="en-US" dirty="0" smtClean="0"/>
              <a:t>comprehensive hazard </a:t>
            </a:r>
            <a:r>
              <a:rPr lang="en-US" dirty="0"/>
              <a:t>vulnerability analysis (</a:t>
            </a:r>
            <a:r>
              <a:rPr lang="en-US" dirty="0" smtClean="0"/>
              <a:t>HVA). The </a:t>
            </a:r>
            <a:r>
              <a:rPr lang="en-US" dirty="0"/>
              <a:t>most effective </a:t>
            </a:r>
            <a:r>
              <a:rPr lang="en-US" dirty="0" smtClean="0"/>
              <a:t>HVA models present a </a:t>
            </a:r>
            <a:r>
              <a:rPr lang="en-US" dirty="0"/>
              <a:t>realistic summary of possible events and their associated </a:t>
            </a:r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Healthcare and Public Health Emergency Preparedness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070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Emergency Operations Plans</a:t>
            </a:r>
          </a:p>
          <a:p>
            <a:pPr lvl="1"/>
            <a:r>
              <a:rPr lang="en-US" dirty="0"/>
              <a:t>EOPs are typically developed in several sections utilizing an “All Hazards” </a:t>
            </a:r>
            <a:r>
              <a:rPr lang="en-US" dirty="0" smtClean="0"/>
              <a:t>approach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emaining </a:t>
            </a:r>
            <a:r>
              <a:rPr lang="en-US" dirty="0"/>
              <a:t>sections of the EOP are divided into “external” and “internal” </a:t>
            </a:r>
            <a:r>
              <a:rPr lang="en-US" dirty="0" smtClean="0"/>
              <a:t>disaster response plans</a:t>
            </a:r>
          </a:p>
          <a:p>
            <a:pPr lvl="1"/>
            <a:r>
              <a:rPr lang="en-US" dirty="0" smtClean="0"/>
              <a:t>External disasters: mass </a:t>
            </a:r>
            <a:r>
              <a:rPr lang="en-US" dirty="0"/>
              <a:t>casualty accidents, </a:t>
            </a:r>
            <a:r>
              <a:rPr lang="en-US" dirty="0" smtClean="0"/>
              <a:t>earthquakes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nternal disasters: fire</a:t>
            </a:r>
            <a:r>
              <a:rPr lang="en-US" dirty="0"/>
              <a:t>, loss of utilities, criminal activity, bomb threats, chemical </a:t>
            </a:r>
            <a:r>
              <a:rPr lang="en-US" dirty="0" smtClean="0"/>
              <a:t>spills</a:t>
            </a:r>
          </a:p>
          <a:p>
            <a:r>
              <a:rPr lang="en-US" dirty="0"/>
              <a:t>All emergency plans should be based on the four phases of emergency </a:t>
            </a:r>
            <a:r>
              <a:rPr lang="en-US" dirty="0" smtClean="0"/>
              <a:t>response:</a:t>
            </a:r>
            <a:endParaRPr lang="en-US" dirty="0"/>
          </a:p>
          <a:p>
            <a:pPr lvl="1"/>
            <a:r>
              <a:rPr lang="en-US" dirty="0" smtClean="0"/>
              <a:t>Planning/mitigation</a:t>
            </a:r>
            <a:endParaRPr lang="en-US" dirty="0"/>
          </a:p>
          <a:p>
            <a:pPr lvl="1"/>
            <a:r>
              <a:rPr lang="en-US" dirty="0" smtClean="0"/>
              <a:t>Preparedness</a:t>
            </a:r>
            <a:endParaRPr lang="en-US" dirty="0"/>
          </a:p>
          <a:p>
            <a:pPr lvl="1"/>
            <a:r>
              <a:rPr lang="en-US" dirty="0" smtClean="0"/>
              <a:t>Response</a:t>
            </a:r>
            <a:endParaRPr lang="en-US" dirty="0"/>
          </a:p>
          <a:p>
            <a:pPr lvl="1"/>
            <a:r>
              <a:rPr lang="en-US" dirty="0" smtClean="0"/>
              <a:t>Recovery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Healthcare and Public Health Emergency </a:t>
            </a:r>
            <a:r>
              <a:rPr lang="en-US" dirty="0" smtClean="0"/>
              <a:t>Preparedness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03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RM </a:t>
            </a:r>
            <a:r>
              <a:rPr lang="en-US" dirty="0"/>
              <a:t>and performance improvement are examples of structured, programmatic control </a:t>
            </a:r>
            <a:r>
              <a:rPr lang="en-US" dirty="0" smtClean="0"/>
              <a:t>methods</a:t>
            </a:r>
          </a:p>
          <a:p>
            <a:r>
              <a:rPr lang="en-US" b="1" dirty="0" smtClean="0"/>
              <a:t>Budgeting</a:t>
            </a:r>
            <a:r>
              <a:rPr lang="en-US" dirty="0" smtClean="0"/>
              <a:t> — budgets are numerical </a:t>
            </a:r>
            <a:r>
              <a:rPr lang="en-US" dirty="0"/>
              <a:t>expressions of plans</a:t>
            </a:r>
            <a:endParaRPr lang="en-US" dirty="0" smtClean="0"/>
          </a:p>
          <a:p>
            <a:r>
              <a:rPr lang="en-US" b="1" dirty="0" smtClean="0"/>
              <a:t>Activity-based costing </a:t>
            </a:r>
            <a:r>
              <a:rPr lang="en-US" dirty="0" smtClean="0"/>
              <a:t>— a process that is not used for developing budgets, but as a tool by management to identify steps and expenses related to producing a good or service</a:t>
            </a:r>
          </a:p>
          <a:p>
            <a:r>
              <a:rPr lang="en-US" b="1" dirty="0" smtClean="0"/>
              <a:t>Financial </a:t>
            </a:r>
            <a:r>
              <a:rPr lang="en-US" b="1" dirty="0"/>
              <a:t>statements </a:t>
            </a:r>
            <a:r>
              <a:rPr lang="en-US" dirty="0" smtClean="0"/>
              <a:t>— the </a:t>
            </a:r>
            <a:r>
              <a:rPr lang="en-US" dirty="0"/>
              <a:t>two most </a:t>
            </a:r>
            <a:r>
              <a:rPr lang="en-US" dirty="0" smtClean="0"/>
              <a:t>important financial statements are </a:t>
            </a:r>
            <a:r>
              <a:rPr lang="en-US" dirty="0"/>
              <a:t>the income statement and the balance </a:t>
            </a:r>
            <a:r>
              <a:rPr lang="en-US" dirty="0" smtClean="0"/>
              <a:t>sheet; both </a:t>
            </a:r>
            <a:r>
              <a:rPr lang="en-US" dirty="0"/>
              <a:t>are indispensable for </a:t>
            </a:r>
            <a:r>
              <a:rPr lang="en-US" dirty="0" smtClean="0"/>
              <a:t>management control</a:t>
            </a:r>
          </a:p>
          <a:p>
            <a:r>
              <a:rPr lang="en-US" b="1" dirty="0"/>
              <a:t>Ratio analysis </a:t>
            </a:r>
            <a:r>
              <a:rPr lang="en-US" dirty="0"/>
              <a:t>—</a:t>
            </a:r>
            <a:r>
              <a:rPr lang="en-US" dirty="0" smtClean="0"/>
              <a:t> </a:t>
            </a:r>
            <a:r>
              <a:rPr lang="en-US" dirty="0"/>
              <a:t>involves evaluating a relationship </a:t>
            </a:r>
            <a:r>
              <a:rPr lang="en-US" dirty="0" smtClean="0"/>
              <a:t>expressed as </a:t>
            </a:r>
            <a:r>
              <a:rPr lang="en-US" dirty="0"/>
              <a:t>an index or percentage</a:t>
            </a:r>
          </a:p>
          <a:p>
            <a:r>
              <a:rPr lang="en-US" b="1" dirty="0" smtClean="0"/>
              <a:t>Financial ratio </a:t>
            </a:r>
            <a:r>
              <a:rPr lang="en-US" b="1" dirty="0"/>
              <a:t>analysis </a:t>
            </a:r>
            <a:r>
              <a:rPr lang="en-US" dirty="0" smtClean="0"/>
              <a:t>— </a:t>
            </a:r>
            <a:r>
              <a:rPr lang="en-US" dirty="0"/>
              <a:t>calculates and evaluates various indices that measure HSO/HS risk exposure, </a:t>
            </a:r>
            <a:r>
              <a:rPr lang="en-US" dirty="0" smtClean="0"/>
              <a:t>activity, and </a:t>
            </a:r>
            <a:r>
              <a:rPr lang="en-US" dirty="0"/>
              <a:t>profitability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949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Converting inputs to outputs requires allocating and using resources</a:t>
            </a:r>
          </a:p>
          <a:p>
            <a:r>
              <a:rPr lang="en-US" dirty="0" smtClean="0"/>
              <a:t>One dimension of control involves determining if the allocation and use are appropriate and meet expectations</a:t>
            </a:r>
          </a:p>
          <a:p>
            <a:r>
              <a:rPr lang="en-US" dirty="0"/>
              <a:t>Managers must understand the range of analytical techniques available as they make decisions about allocating resources, using </a:t>
            </a:r>
            <a:r>
              <a:rPr lang="en-US" dirty="0" smtClean="0"/>
              <a:t>resources, </a:t>
            </a:r>
            <a:r>
              <a:rPr lang="en-US" dirty="0"/>
              <a:t>and improving </a:t>
            </a:r>
            <a:r>
              <a:rPr lang="en-US" dirty="0" smtClean="0"/>
              <a:t>processes</a:t>
            </a:r>
            <a:endParaRPr lang="en-US" dirty="0"/>
          </a:p>
          <a:p>
            <a:r>
              <a:rPr lang="en-US" dirty="0" smtClean="0"/>
              <a:t>List of analytical techniques</a:t>
            </a:r>
          </a:p>
          <a:p>
            <a:pPr lvl="1"/>
            <a:r>
              <a:rPr lang="en-US" dirty="0"/>
              <a:t>Volume </a:t>
            </a:r>
            <a:r>
              <a:rPr lang="en-US" dirty="0" smtClean="0"/>
              <a:t>analysis </a:t>
            </a:r>
            <a:r>
              <a:rPr lang="en-US" dirty="0"/>
              <a:t>with </a:t>
            </a:r>
            <a:r>
              <a:rPr lang="en-US" dirty="0" smtClean="0"/>
              <a:t>revenue</a:t>
            </a:r>
            <a:endParaRPr lang="en-US" dirty="0"/>
          </a:p>
          <a:p>
            <a:pPr lvl="1"/>
            <a:r>
              <a:rPr lang="en-US" dirty="0"/>
              <a:t>Volume </a:t>
            </a:r>
            <a:r>
              <a:rPr lang="en-US" dirty="0" smtClean="0"/>
              <a:t>analysis </a:t>
            </a:r>
            <a:r>
              <a:rPr lang="en-US" dirty="0"/>
              <a:t>without </a:t>
            </a:r>
            <a:r>
              <a:rPr lang="en-US" dirty="0" smtClean="0"/>
              <a:t>revenue</a:t>
            </a:r>
            <a:endParaRPr lang="en-US" dirty="0"/>
          </a:p>
          <a:p>
            <a:pPr lvl="1"/>
            <a:r>
              <a:rPr lang="en-US" dirty="0"/>
              <a:t>Capital </a:t>
            </a:r>
            <a:r>
              <a:rPr lang="en-US" dirty="0" smtClean="0"/>
              <a:t>budgeting</a:t>
            </a:r>
            <a:endParaRPr lang="en-US" dirty="0"/>
          </a:p>
          <a:p>
            <a:pPr lvl="1"/>
            <a:r>
              <a:rPr lang="en-US" dirty="0"/>
              <a:t>Cost</a:t>
            </a:r>
            <a:r>
              <a:rPr lang="en-US" dirty="0" smtClean="0"/>
              <a:t>-benefit analysis</a:t>
            </a:r>
            <a:endParaRPr lang="en-US" dirty="0"/>
          </a:p>
          <a:p>
            <a:pPr lvl="1"/>
            <a:r>
              <a:rPr lang="en-US" dirty="0"/>
              <a:t>Simulation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Analytical techniques in resource allocation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627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management — </a:t>
            </a:r>
            <a:r>
              <a:rPr lang="en-US" dirty="0"/>
              <a:t>one-time, ad hoc </a:t>
            </a:r>
            <a:r>
              <a:rPr lang="en-US" dirty="0" smtClean="0"/>
              <a:t>work performed </a:t>
            </a:r>
            <a:r>
              <a:rPr lang="en-US" dirty="0"/>
              <a:t>by a team to achieve a unique product, process, or </a:t>
            </a:r>
            <a:r>
              <a:rPr lang="en-US" dirty="0" smtClean="0"/>
              <a:t>outcome</a:t>
            </a:r>
          </a:p>
          <a:p>
            <a:r>
              <a:rPr lang="en-US" dirty="0"/>
              <a:t>H</a:t>
            </a:r>
            <a:r>
              <a:rPr lang="en-US" dirty="0" smtClean="0"/>
              <a:t>ealth </a:t>
            </a:r>
            <a:r>
              <a:rPr lang="en-US" dirty="0"/>
              <a:t>services executives have found that project management </a:t>
            </a:r>
            <a:r>
              <a:rPr lang="en-US" dirty="0" smtClean="0"/>
              <a:t>is an </a:t>
            </a:r>
            <a:r>
              <a:rPr lang="en-US" dirty="0"/>
              <a:t>effective way to take advantage of training investment and engage staff to implement </a:t>
            </a:r>
            <a:r>
              <a:rPr lang="en-US" dirty="0" smtClean="0"/>
              <a:t>major organizational change</a:t>
            </a:r>
          </a:p>
          <a:p>
            <a:r>
              <a:rPr lang="en-US" dirty="0" smtClean="0"/>
              <a:t>Project initiation</a:t>
            </a:r>
          </a:p>
          <a:p>
            <a:pPr lvl="1"/>
            <a:r>
              <a:rPr lang="en-US" dirty="0" smtClean="0"/>
              <a:t>Includes </a:t>
            </a:r>
            <a:r>
              <a:rPr lang="en-US" dirty="0"/>
              <a:t>preparation of documents that describe a potential project’s scope </a:t>
            </a:r>
            <a:endParaRPr lang="en-US" dirty="0" smtClean="0"/>
          </a:p>
          <a:p>
            <a:pPr lvl="1"/>
            <a:r>
              <a:rPr lang="en-US" dirty="0" smtClean="0"/>
              <a:t>Includes a </a:t>
            </a:r>
            <a:r>
              <a:rPr lang="en-US" dirty="0"/>
              <a:t>preliminary </a:t>
            </a:r>
            <a:r>
              <a:rPr lang="en-US" dirty="0" smtClean="0"/>
              <a:t>work plan </a:t>
            </a:r>
            <a:r>
              <a:rPr lang="en-US" dirty="0"/>
              <a:t>along with their review and approval by senior </a:t>
            </a:r>
            <a:r>
              <a:rPr lang="en-US" dirty="0" smtClean="0"/>
              <a:t>leadership</a:t>
            </a:r>
          </a:p>
          <a:p>
            <a:r>
              <a:rPr lang="en-US" dirty="0" smtClean="0"/>
              <a:t>The </a:t>
            </a:r>
            <a:r>
              <a:rPr lang="en-US" dirty="0"/>
              <a:t>review and approval role is often assigned to an ongoing, core oversight/steering </a:t>
            </a:r>
            <a:r>
              <a:rPr lang="en-US" dirty="0" smtClean="0"/>
              <a:t>group made </a:t>
            </a:r>
            <a:r>
              <a:rPr lang="en-US" dirty="0"/>
              <a:t>up of senior managers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537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project decision-making process relies on two </a:t>
            </a:r>
            <a:r>
              <a:rPr lang="en-US" dirty="0" smtClean="0"/>
              <a:t>documents: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project scope that </a:t>
            </a:r>
            <a:r>
              <a:rPr lang="en-US" dirty="0" smtClean="0"/>
              <a:t>provides a </a:t>
            </a:r>
            <a:r>
              <a:rPr lang="en-US" dirty="0"/>
              <a:t>detailed definition of the desired product, process, or </a:t>
            </a:r>
            <a:r>
              <a:rPr lang="en-US" dirty="0" smtClean="0"/>
              <a:t>outcome</a:t>
            </a:r>
          </a:p>
          <a:p>
            <a:pPr lvl="1"/>
            <a:r>
              <a:rPr lang="en-US" dirty="0" smtClean="0"/>
              <a:t>The preliminary work statement </a:t>
            </a:r>
            <a:r>
              <a:rPr lang="en-US" dirty="0"/>
              <a:t>that addresses how the project scope will be </a:t>
            </a:r>
            <a:r>
              <a:rPr lang="en-US" dirty="0" smtClean="0"/>
              <a:t>achieved</a:t>
            </a:r>
          </a:p>
          <a:p>
            <a:r>
              <a:rPr lang="en-US" dirty="0"/>
              <a:t>A</a:t>
            </a:r>
            <a:r>
              <a:rPr lang="en-US" dirty="0" smtClean="0"/>
              <a:t>ttributes </a:t>
            </a:r>
            <a:r>
              <a:rPr lang="en-US" dirty="0"/>
              <a:t>for a successful project </a:t>
            </a:r>
            <a:r>
              <a:rPr lang="en-US" dirty="0" smtClean="0"/>
              <a:t>manager:</a:t>
            </a:r>
          </a:p>
          <a:p>
            <a:pPr lvl="1"/>
            <a:r>
              <a:rPr lang="en-US" dirty="0" smtClean="0"/>
              <a:t>Organizational tenure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stablished evidence of </a:t>
            </a:r>
            <a:r>
              <a:rPr lang="en-US" dirty="0"/>
              <a:t>leadership </a:t>
            </a:r>
            <a:r>
              <a:rPr lang="en-US" dirty="0" smtClean="0"/>
              <a:t>skills </a:t>
            </a:r>
          </a:p>
          <a:p>
            <a:pPr lvl="1"/>
            <a:r>
              <a:rPr lang="en-US" dirty="0" smtClean="0"/>
              <a:t>The recognition and respect of members at all levels in the organization</a:t>
            </a:r>
          </a:p>
          <a:p>
            <a:r>
              <a:rPr lang="en-US" dirty="0"/>
              <a:t>Success in executing the project rests largely on the work of a multidisciplinary team </a:t>
            </a:r>
            <a:r>
              <a:rPr lang="en-US" dirty="0" smtClean="0"/>
              <a:t>whose members </a:t>
            </a:r>
            <a:r>
              <a:rPr lang="en-US" dirty="0"/>
              <a:t>have the requisite knowledge, interest, and commitment to the </a:t>
            </a:r>
            <a:r>
              <a:rPr lang="en-US" dirty="0" smtClean="0"/>
              <a:t>project</a:t>
            </a:r>
          </a:p>
          <a:p>
            <a:r>
              <a:rPr lang="en-US" dirty="0"/>
              <a:t>Project work is an increasingly important mechanism for examining operational and </a:t>
            </a:r>
            <a:r>
              <a:rPr lang="en-US" dirty="0" smtClean="0"/>
              <a:t>performance issues </a:t>
            </a:r>
            <a:r>
              <a:rPr lang="en-US" dirty="0"/>
              <a:t>and for introducing group-directed change into contemporary HSOs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Management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418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Managers control resources to ensure that expected results occur after a structure or task is integrated with technology or people</a:t>
            </a:r>
          </a:p>
          <a:p>
            <a:r>
              <a:rPr lang="en-US" dirty="0"/>
              <a:t>Control depends on information conveyed to managers who continuously monitor </a:t>
            </a:r>
            <a:r>
              <a:rPr lang="en-US" dirty="0">
                <a:solidFill>
                  <a:srgbClr val="1F497D"/>
                </a:solidFill>
              </a:rPr>
              <a:t>sensors </a:t>
            </a:r>
            <a:r>
              <a:rPr lang="en-US" dirty="0"/>
              <a:t>to </a:t>
            </a:r>
            <a:r>
              <a:rPr lang="en-US" dirty="0" smtClean="0"/>
              <a:t>ensure the following: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hat </a:t>
            </a:r>
            <a:r>
              <a:rPr lang="en-US" dirty="0"/>
              <a:t>individual work results are effective and desirable </a:t>
            </a:r>
            <a:endParaRPr lang="en-US" dirty="0" smtClean="0"/>
          </a:p>
          <a:p>
            <a:pPr lvl="1"/>
            <a:r>
              <a:rPr lang="en-US" dirty="0"/>
              <a:t>T</a:t>
            </a:r>
            <a:r>
              <a:rPr lang="en-US" dirty="0" smtClean="0"/>
              <a:t>hat </a:t>
            </a:r>
            <a:r>
              <a:rPr lang="en-US" dirty="0"/>
              <a:t>organization objectives are accomplished within </a:t>
            </a:r>
            <a:r>
              <a:rPr lang="en-US" dirty="0" smtClean="0"/>
              <a:t>resource constraints</a:t>
            </a:r>
          </a:p>
          <a:p>
            <a:r>
              <a:rPr lang="en-US" dirty="0"/>
              <a:t>Control allows managers to know if an HSO’s or HS’s services are high quality </a:t>
            </a:r>
            <a:endParaRPr lang="en-US" dirty="0" smtClean="0"/>
          </a:p>
          <a:p>
            <a:r>
              <a:rPr lang="en-US" dirty="0" smtClean="0"/>
              <a:t>Control enables </a:t>
            </a:r>
            <a:r>
              <a:rPr lang="en-US" dirty="0"/>
              <a:t>managers to determine the effectiveness of </a:t>
            </a:r>
            <a:r>
              <a:rPr lang="en-US" dirty="0" smtClean="0"/>
              <a:t>processes</a:t>
            </a:r>
          </a:p>
          <a:p>
            <a:r>
              <a:rPr lang="en-US" dirty="0" smtClean="0"/>
              <a:t>Control measures the quality and allocation of input resources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and Allocating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102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Quality </a:t>
            </a:r>
            <a:r>
              <a:rPr lang="en-US" dirty="0" smtClean="0"/>
              <a:t>control</a:t>
            </a:r>
            <a:endParaRPr lang="en-US" dirty="0"/>
          </a:p>
          <a:p>
            <a:r>
              <a:rPr lang="en-US" dirty="0" smtClean="0"/>
              <a:t>Infection control</a:t>
            </a:r>
            <a:endParaRPr lang="en-US" dirty="0"/>
          </a:p>
          <a:p>
            <a:r>
              <a:rPr lang="en-US" dirty="0" smtClean="0"/>
              <a:t>Performance improvement</a:t>
            </a:r>
            <a:endParaRPr lang="en-US" dirty="0"/>
          </a:p>
          <a:p>
            <a:r>
              <a:rPr lang="en-US" dirty="0" smtClean="0"/>
              <a:t>Risk management</a:t>
            </a:r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ost control</a:t>
            </a:r>
            <a:endParaRPr lang="en-US" dirty="0"/>
          </a:p>
          <a:p>
            <a:r>
              <a:rPr lang="en-US" dirty="0" smtClean="0"/>
              <a:t>Utilization review</a:t>
            </a:r>
            <a:endParaRPr lang="en-US" dirty="0"/>
          </a:p>
          <a:p>
            <a:r>
              <a:rPr lang="en-US" dirty="0" smtClean="0"/>
              <a:t>Narcotics control</a:t>
            </a:r>
          </a:p>
          <a:p>
            <a:r>
              <a:rPr lang="en-US" dirty="0"/>
              <a:t>B</a:t>
            </a:r>
            <a:r>
              <a:rPr lang="en-US" dirty="0" smtClean="0"/>
              <a:t>udgeting control</a:t>
            </a:r>
            <a:endParaRPr lang="en-US" dirty="0"/>
          </a:p>
          <a:p>
            <a:r>
              <a:rPr lang="en-US" dirty="0" smtClean="0"/>
              <a:t>Position </a:t>
            </a:r>
            <a:r>
              <a:rPr lang="en-US" dirty="0"/>
              <a:t>control for staffing </a:t>
            </a:r>
            <a:r>
              <a:rPr lang="en-US" dirty="0" smtClean="0"/>
              <a:t>levels</a:t>
            </a:r>
            <a:endParaRPr lang="en-US" dirty="0"/>
          </a:p>
          <a:p>
            <a:r>
              <a:rPr lang="en-US" dirty="0" smtClean="0"/>
              <a:t>Credentials review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Control-Like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066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Control </a:t>
            </a:r>
            <a:r>
              <a:rPr lang="en-US" dirty="0" smtClean="0"/>
              <a:t>is a process </a:t>
            </a:r>
            <a:r>
              <a:rPr lang="en-US" dirty="0"/>
              <a:t>to collect information about results and performance at </a:t>
            </a:r>
            <a:r>
              <a:rPr lang="en-US" dirty="0" smtClean="0"/>
              <a:t>specific monitoring points</a:t>
            </a:r>
          </a:p>
          <a:p>
            <a:pPr lvl="1"/>
            <a:r>
              <a:rPr lang="en-US" dirty="0" smtClean="0"/>
              <a:t>Input</a:t>
            </a:r>
          </a:p>
          <a:p>
            <a:pPr lvl="1"/>
            <a:r>
              <a:rPr lang="en-US" dirty="0" smtClean="0"/>
              <a:t>Process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utput</a:t>
            </a:r>
            <a:endParaRPr lang="en-US" dirty="0"/>
          </a:p>
          <a:p>
            <a:r>
              <a:rPr lang="en-US" dirty="0" smtClean="0"/>
              <a:t>Remaining components of control</a:t>
            </a:r>
          </a:p>
          <a:p>
            <a:pPr lvl="1"/>
            <a:r>
              <a:rPr lang="en-US" dirty="0" smtClean="0"/>
              <a:t>Comparing </a:t>
            </a:r>
            <a:r>
              <a:rPr lang="en-US" dirty="0"/>
              <a:t>actual results with standards and </a:t>
            </a:r>
            <a:r>
              <a:rPr lang="en-US" dirty="0" smtClean="0"/>
              <a:t>expectations</a:t>
            </a:r>
            <a:endParaRPr lang="en-US" dirty="0"/>
          </a:p>
          <a:p>
            <a:pPr lvl="1"/>
            <a:r>
              <a:rPr lang="en-US" dirty="0" smtClean="0"/>
              <a:t>Appraising comparisons</a:t>
            </a:r>
            <a:endParaRPr lang="en-US" dirty="0"/>
          </a:p>
          <a:p>
            <a:pPr lvl="1"/>
            <a:r>
              <a:rPr lang="en-US" dirty="0" smtClean="0"/>
              <a:t>Making </a:t>
            </a:r>
            <a:r>
              <a:rPr lang="en-US" dirty="0"/>
              <a:t>changes at </a:t>
            </a:r>
            <a:r>
              <a:rPr lang="en-US" dirty="0" smtClean="0"/>
              <a:t>the input, the process points, </a:t>
            </a:r>
            <a:r>
              <a:rPr lang="en-US" dirty="0"/>
              <a:t>or </a:t>
            </a:r>
            <a:r>
              <a:rPr lang="en-US" dirty="0" smtClean="0"/>
              <a:t>both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(Control</a:t>
            </a:r>
            <a:r>
              <a:rPr lang="en-US" dirty="0"/>
              <a:t>) and Intervention Points</a:t>
            </a:r>
          </a:p>
        </p:txBody>
      </p:sp>
    </p:spTree>
    <p:extLst>
      <p:ext uri="{BB962C8B-B14F-4D97-AF65-F5344CB8AC3E}">
        <p14:creationId xmlns:p14="http://schemas.microsoft.com/office/powerpoint/2010/main" val="1103637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 control loop </a:t>
            </a:r>
            <a:r>
              <a:rPr lang="en-US" dirty="0" smtClean="0"/>
              <a:t>— </a:t>
            </a:r>
            <a:r>
              <a:rPr lang="en-US" dirty="0"/>
              <a:t>s</a:t>
            </a:r>
            <a:r>
              <a:rPr lang="en-US" dirty="0" smtClean="0"/>
              <a:t>tandards </a:t>
            </a:r>
            <a:r>
              <a:rPr lang="en-US" dirty="0"/>
              <a:t>and </a:t>
            </a:r>
            <a:r>
              <a:rPr lang="en-US" dirty="0" smtClean="0"/>
              <a:t>expectations are </a:t>
            </a:r>
            <a:r>
              <a:rPr lang="en-US" dirty="0"/>
              <a:t>being met</a:t>
            </a:r>
            <a:endParaRPr lang="en-US" dirty="0" smtClean="0"/>
          </a:p>
          <a:p>
            <a:r>
              <a:rPr lang="en-US" b="1" dirty="0" smtClean="0"/>
              <a:t>Acceptance control </a:t>
            </a:r>
            <a:r>
              <a:rPr lang="en-US" b="1" dirty="0"/>
              <a:t>loop </a:t>
            </a:r>
            <a:r>
              <a:rPr lang="en-US" dirty="0" smtClean="0"/>
              <a:t>— </a:t>
            </a:r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deviation is desirable </a:t>
            </a:r>
            <a:r>
              <a:rPr lang="en-US" dirty="0" smtClean="0"/>
              <a:t>or acceptable</a:t>
            </a:r>
            <a:r>
              <a:rPr lang="en-US" dirty="0"/>
              <a:t>, or its </a:t>
            </a:r>
            <a:r>
              <a:rPr lang="en-US" dirty="0" smtClean="0"/>
              <a:t>cause is </a:t>
            </a:r>
            <a:r>
              <a:rPr lang="en-US" dirty="0"/>
              <a:t>uncontrollable, there is no intervention</a:t>
            </a:r>
          </a:p>
          <a:p>
            <a:r>
              <a:rPr lang="en-US" b="1" dirty="0" smtClean="0"/>
              <a:t>Required change control </a:t>
            </a:r>
            <a:r>
              <a:rPr lang="en-US" b="1" dirty="0"/>
              <a:t>loop </a:t>
            </a:r>
            <a:r>
              <a:rPr lang="en-US" dirty="0" smtClean="0"/>
              <a:t>— </a:t>
            </a:r>
            <a:r>
              <a:rPr lang="en-US" dirty="0"/>
              <a:t>i</a:t>
            </a:r>
            <a:r>
              <a:rPr lang="en-US" dirty="0" smtClean="0"/>
              <a:t>ntervention </a:t>
            </a:r>
            <a:r>
              <a:rPr lang="en-US" dirty="0"/>
              <a:t>should occur when information indicates that deviation is unacceptable and </a:t>
            </a:r>
            <a:r>
              <a:rPr lang="en-US" dirty="0" smtClean="0"/>
              <a:t>the cause </a:t>
            </a:r>
            <a:r>
              <a:rPr lang="en-US" dirty="0"/>
              <a:t>is controllable</a:t>
            </a:r>
          </a:p>
          <a:p>
            <a:r>
              <a:rPr lang="en-US" b="1" dirty="0" smtClean="0"/>
              <a:t>Positive control </a:t>
            </a:r>
            <a:r>
              <a:rPr lang="en-US" b="1" dirty="0"/>
              <a:t>loop </a:t>
            </a:r>
            <a:r>
              <a:rPr lang="en-US" smtClean="0"/>
              <a:t>— the </a:t>
            </a:r>
            <a:r>
              <a:rPr lang="en-US" dirty="0"/>
              <a:t>cause of performance that exceeds </a:t>
            </a:r>
            <a:r>
              <a:rPr lang="en-US" dirty="0" smtClean="0"/>
              <a:t>standards should </a:t>
            </a:r>
            <a:r>
              <a:rPr lang="en-US" dirty="0"/>
              <a:t>be identified, reinforced, integrated into the process, and replicated </a:t>
            </a:r>
            <a:r>
              <a:rPr lang="en-US" dirty="0" smtClean="0"/>
              <a:t>elsewhere whenever </a:t>
            </a:r>
            <a:r>
              <a:rPr lang="en-US" dirty="0"/>
              <a:t>possible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341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three basic levels of control:</a:t>
            </a:r>
          </a:p>
          <a:p>
            <a:pPr lvl="1"/>
            <a:r>
              <a:rPr lang="en-US" sz="2000" b="1" dirty="0"/>
              <a:t>Strategic </a:t>
            </a:r>
            <a:r>
              <a:rPr lang="en-US" sz="2000" b="1" dirty="0" smtClean="0"/>
              <a:t>control </a:t>
            </a:r>
            <a:r>
              <a:rPr lang="en-US" sz="2000" dirty="0" smtClean="0"/>
              <a:t>focuses </a:t>
            </a:r>
            <a:r>
              <a:rPr lang="en-US" sz="2000" dirty="0"/>
              <a:t>on attaining overall HSO/HS objectives, including financial </a:t>
            </a:r>
            <a:r>
              <a:rPr lang="en-US" sz="2000" dirty="0" smtClean="0"/>
              <a:t>performance</a:t>
            </a:r>
          </a:p>
          <a:p>
            <a:pPr lvl="1"/>
            <a:r>
              <a:rPr lang="en-US" sz="2000" b="1" dirty="0"/>
              <a:t>Operational control </a:t>
            </a:r>
            <a:r>
              <a:rPr lang="en-US" sz="2000" dirty="0"/>
              <a:t>monitors operational plans </a:t>
            </a:r>
            <a:r>
              <a:rPr lang="en-US" sz="2000" dirty="0" smtClean="0"/>
              <a:t>and day-to-day </a:t>
            </a:r>
            <a:r>
              <a:rPr lang="en-US" sz="2000" dirty="0"/>
              <a:t>unit or department </a:t>
            </a:r>
            <a:r>
              <a:rPr lang="en-US" sz="2000" dirty="0" smtClean="0"/>
              <a:t>activities</a:t>
            </a:r>
          </a:p>
          <a:p>
            <a:pPr lvl="1"/>
            <a:r>
              <a:rPr lang="en-US" sz="2000" b="1" dirty="0"/>
              <a:t>Functional control </a:t>
            </a:r>
            <a:r>
              <a:rPr lang="en-US" sz="2000" dirty="0"/>
              <a:t>focuses on logically grouped </a:t>
            </a:r>
            <a:r>
              <a:rPr lang="en-US" sz="2000" dirty="0" smtClean="0"/>
              <a:t>functional areas </a:t>
            </a:r>
            <a:r>
              <a:rPr lang="en-US" sz="2000" dirty="0"/>
              <a:t>such as clinical services, finance, information systems, and </a:t>
            </a:r>
            <a:r>
              <a:rPr lang="en-US" sz="2000" dirty="0" smtClean="0"/>
              <a:t>marketing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Model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767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Managerial considerations:</a:t>
            </a:r>
          </a:p>
          <a:p>
            <a:pPr lvl="1"/>
            <a:r>
              <a:rPr lang="en-US" dirty="0" smtClean="0"/>
              <a:t>Where </a:t>
            </a:r>
            <a:r>
              <a:rPr lang="en-US" dirty="0"/>
              <a:t>is control focused?</a:t>
            </a:r>
          </a:p>
          <a:p>
            <a:pPr lvl="1"/>
            <a:r>
              <a:rPr lang="en-US" dirty="0"/>
              <a:t>What types of measures are used for standards </a:t>
            </a:r>
            <a:r>
              <a:rPr lang="en-US" dirty="0" smtClean="0"/>
              <a:t>and </a:t>
            </a:r>
            <a:r>
              <a:rPr lang="en-US" dirty="0"/>
              <a:t>monitoring results?</a:t>
            </a:r>
          </a:p>
          <a:p>
            <a:pPr lvl="1"/>
            <a:r>
              <a:rPr lang="en-US" dirty="0"/>
              <a:t>Who has the authority to establish standards?</a:t>
            </a:r>
          </a:p>
          <a:p>
            <a:pPr lvl="1"/>
            <a:r>
              <a:rPr lang="en-US" dirty="0"/>
              <a:t>How flexible should standards be?</a:t>
            </a:r>
          </a:p>
          <a:p>
            <a:pPr lvl="1"/>
            <a:r>
              <a:rPr lang="en-US" dirty="0"/>
              <a:t>Who has access to control system information?</a:t>
            </a:r>
          </a:p>
          <a:p>
            <a:pPr lvl="1"/>
            <a:r>
              <a:rPr lang="en-US" dirty="0"/>
              <a:t>Who is responsible for intervention?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considerations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898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1F497D"/>
                </a:solidFill>
              </a:rPr>
              <a:t>Design </a:t>
            </a:r>
            <a:r>
              <a:rPr lang="en-US" dirty="0" smtClean="0">
                <a:solidFill>
                  <a:srgbClr val="1F497D"/>
                </a:solidFill>
              </a:rPr>
              <a:t>considerations in control systems: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ause </a:t>
            </a:r>
            <a:r>
              <a:rPr lang="en-US" dirty="0"/>
              <a:t>unintended or undesirable </a:t>
            </a:r>
            <a:r>
              <a:rPr lang="en-US" dirty="0" smtClean="0"/>
              <a:t>consequences</a:t>
            </a:r>
            <a:endParaRPr lang="en-US" dirty="0"/>
          </a:p>
          <a:p>
            <a:pPr lvl="1"/>
            <a:r>
              <a:rPr lang="en-US" dirty="0" smtClean="0"/>
              <a:t>Cost </a:t>
            </a:r>
            <a:r>
              <a:rPr lang="en-US" dirty="0"/>
              <a:t>more than they </a:t>
            </a:r>
            <a:r>
              <a:rPr lang="en-US" dirty="0" smtClean="0"/>
              <a:t>save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easure </a:t>
            </a:r>
            <a:r>
              <a:rPr lang="en-US" dirty="0"/>
              <a:t>the wrong things </a:t>
            </a:r>
            <a:r>
              <a:rPr lang="en-US" dirty="0" smtClean="0"/>
              <a:t>correctly</a:t>
            </a:r>
            <a:endParaRPr lang="en-US" dirty="0"/>
          </a:p>
          <a:p>
            <a:pPr lvl="1"/>
            <a:r>
              <a:rPr lang="en-US" dirty="0" smtClean="0"/>
              <a:t>Measure the </a:t>
            </a:r>
            <a:r>
              <a:rPr lang="en-US" dirty="0"/>
              <a:t>right things </a:t>
            </a:r>
            <a:r>
              <a:rPr lang="en-US" dirty="0" smtClean="0"/>
              <a:t>incorrectly</a:t>
            </a:r>
          </a:p>
          <a:p>
            <a:r>
              <a:rPr lang="en-US" dirty="0" smtClean="0"/>
              <a:t>In order to decrease the likelihood of dysfunctional outcomes, control systems </a:t>
            </a:r>
            <a:r>
              <a:rPr lang="en-US" dirty="0"/>
              <a:t>should </a:t>
            </a:r>
            <a:r>
              <a:rPr lang="en-US" dirty="0" smtClean="0"/>
              <a:t>follow the following guidelines:</a:t>
            </a:r>
          </a:p>
          <a:p>
            <a:pPr lvl="1"/>
            <a:r>
              <a:rPr lang="en-US" dirty="0" smtClean="0"/>
              <a:t>Control should </a:t>
            </a:r>
            <a:r>
              <a:rPr lang="en-US" dirty="0"/>
              <a:t>be </a:t>
            </a:r>
            <a:r>
              <a:rPr lang="en-US" dirty="0" smtClean="0"/>
              <a:t>prospective</a:t>
            </a:r>
            <a:endParaRPr lang="en-US" dirty="0"/>
          </a:p>
          <a:p>
            <a:pPr lvl="1"/>
            <a:r>
              <a:rPr lang="en-US" dirty="0"/>
              <a:t>Control should be organizationally realistic </a:t>
            </a:r>
            <a:r>
              <a:rPr lang="en-US" dirty="0" smtClean="0"/>
              <a:t>and </a:t>
            </a:r>
            <a:r>
              <a:rPr lang="en-US" dirty="0"/>
              <a:t>understandable to </a:t>
            </a:r>
            <a:r>
              <a:rPr lang="en-US" dirty="0" smtClean="0"/>
              <a:t>users</a:t>
            </a:r>
            <a:endParaRPr lang="en-US" dirty="0"/>
          </a:p>
          <a:p>
            <a:pPr lvl="1"/>
            <a:r>
              <a:rPr lang="en-US" dirty="0"/>
              <a:t>Control should be accurate, </a:t>
            </a:r>
            <a:r>
              <a:rPr lang="en-US" dirty="0" smtClean="0"/>
              <a:t>timely, and reliable</a:t>
            </a:r>
          </a:p>
          <a:p>
            <a:pPr lvl="1"/>
            <a:r>
              <a:rPr lang="en-US" dirty="0"/>
              <a:t>Control should be significant, have economic </a:t>
            </a:r>
            <a:r>
              <a:rPr lang="en-US" dirty="0" smtClean="0"/>
              <a:t>benefits, </a:t>
            </a:r>
            <a:r>
              <a:rPr lang="en-US" dirty="0"/>
              <a:t>or </a:t>
            </a:r>
            <a:r>
              <a:rPr lang="en-US" dirty="0" smtClean="0"/>
              <a:t>both</a:t>
            </a:r>
            <a:endParaRPr lang="en-US" dirty="0"/>
          </a:p>
          <a:p>
            <a:pPr lvl="1"/>
            <a:r>
              <a:rPr lang="en-US" dirty="0"/>
              <a:t>Control should be information </a:t>
            </a:r>
            <a:r>
              <a:rPr lang="en-US" dirty="0" smtClean="0"/>
              <a:t>appropriate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considerations (cont.)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720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MHSOS FINA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3365</TotalTime>
  <Words>1984</Words>
  <Application>Microsoft Macintosh PowerPoint</Application>
  <PresentationFormat>On-screen Show (4:3)</PresentationFormat>
  <Paragraphs>270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Grid</vt:lpstr>
      <vt:lpstr>Controlling and allocating resources</vt:lpstr>
      <vt:lpstr>Chapter 11, Learning objectives</vt:lpstr>
      <vt:lpstr>Controlling and Allocating resources</vt:lpstr>
      <vt:lpstr>Control-Like Activities</vt:lpstr>
      <vt:lpstr>Monitoring (Control) and Intervention Points</vt:lpstr>
      <vt:lpstr>Control model</vt:lpstr>
      <vt:lpstr>Control Model (Cont.)</vt:lpstr>
      <vt:lpstr>Control considerations</vt:lpstr>
      <vt:lpstr>Control considerations (cont.)</vt:lpstr>
      <vt:lpstr>Information systems and control</vt:lpstr>
      <vt:lpstr>Information systems and control (CONT.)</vt:lpstr>
      <vt:lpstr>IS Senior-level manager qualities</vt:lpstr>
      <vt:lpstr>Information systems</vt:lpstr>
      <vt:lpstr>Control and Human resources</vt:lpstr>
      <vt:lpstr>Staffing activities</vt:lpstr>
      <vt:lpstr>Human Resources Management</vt:lpstr>
      <vt:lpstr>Human Resources Management (CONT.)</vt:lpstr>
      <vt:lpstr>Human Resources Management (CONT.)</vt:lpstr>
      <vt:lpstr>Human Resources Management (CONT.)</vt:lpstr>
      <vt:lpstr>Risk management</vt:lpstr>
      <vt:lpstr>Risk management and Quality improvement</vt:lpstr>
      <vt:lpstr>Risk management</vt:lpstr>
      <vt:lpstr>Healthcare and Public Health Emergency Preparedness</vt:lpstr>
      <vt:lpstr>Healthcare and Public Health Emergency Preparedness (CONT.)</vt:lpstr>
      <vt:lpstr>Control methods</vt:lpstr>
      <vt:lpstr>Analytical techniques in resource allocation</vt:lpstr>
      <vt:lpstr>Project Management</vt:lpstr>
      <vt:lpstr>Project Management (CONT.)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McDaniel</dc:creator>
  <cp:lastModifiedBy>Cecilia Gonzalez</cp:lastModifiedBy>
  <cp:revision>157</cp:revision>
  <dcterms:created xsi:type="dcterms:W3CDTF">2013-01-06T21:57:18Z</dcterms:created>
  <dcterms:modified xsi:type="dcterms:W3CDTF">2014-04-30T18:13:53Z</dcterms:modified>
</cp:coreProperties>
</file>