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3"/>
  </p:notesMasterIdLst>
  <p:handoutMasterIdLst>
    <p:handoutMasterId r:id="rId24"/>
  </p:handoutMasterIdLst>
  <p:sldIdLst>
    <p:sldId id="256" r:id="rId2"/>
    <p:sldId id="257" r:id="rId3"/>
    <p:sldId id="258" r:id="rId4"/>
    <p:sldId id="259" r:id="rId5"/>
    <p:sldId id="260" r:id="rId6"/>
    <p:sldId id="261" r:id="rId7"/>
    <p:sldId id="270" r:id="rId8"/>
    <p:sldId id="262" r:id="rId9"/>
    <p:sldId id="277" r:id="rId10"/>
    <p:sldId id="263" r:id="rId11"/>
    <p:sldId id="278" r:id="rId12"/>
    <p:sldId id="265" r:id="rId13"/>
    <p:sldId id="267" r:id="rId14"/>
    <p:sldId id="268" r:id="rId15"/>
    <p:sldId id="269" r:id="rId16"/>
    <p:sldId id="272" r:id="rId17"/>
    <p:sldId id="279" r:id="rId18"/>
    <p:sldId id="273" r:id="rId19"/>
    <p:sldId id="274" r:id="rId20"/>
    <p:sldId id="275" r:id="rId21"/>
    <p:sldId id="276" r:id="rId22"/>
  </p:sldIdLst>
  <p:sldSz cx="9144000" cy="6858000" type="screen4x3"/>
  <p:notesSz cx="6858000" cy="91440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n McDaniel" initials="" lastIdx="25"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68" autoAdjust="0"/>
    <p:restoredTop sz="99757" autoAdjust="0"/>
  </p:normalViewPr>
  <p:slideViewPr>
    <p:cSldViewPr snapToGrid="0" snapToObjects="1">
      <p:cViewPr varScale="1">
        <p:scale>
          <a:sx n="107" d="100"/>
          <a:sy n="107" d="100"/>
        </p:scale>
        <p:origin x="-90" y="-156"/>
      </p:cViewPr>
      <p:guideLst>
        <p:guide orient="horz" pos="2160"/>
        <p:guide pos="2880"/>
      </p:guideLst>
    </p:cSldViewPr>
  </p:slideViewPr>
  <p:outlineViewPr>
    <p:cViewPr>
      <p:scale>
        <a:sx n="33" d="100"/>
        <a:sy n="33" d="100"/>
      </p:scale>
      <p:origin x="48" y="9456"/>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E2A0D76-0A70-A74E-A396-59F65BF67E2E}" type="datetimeFigureOut">
              <a:rPr lang="en-US" smtClean="0"/>
              <a:t>4/29/2014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F1003B9-02D1-F046-8716-70A27B205052}" type="slidenum">
              <a:rPr lang="en-US" smtClean="0"/>
              <a:t>‹#›</a:t>
            </a:fld>
            <a:endParaRPr lang="en-US"/>
          </a:p>
        </p:txBody>
      </p:sp>
    </p:spTree>
    <p:extLst>
      <p:ext uri="{BB962C8B-B14F-4D97-AF65-F5344CB8AC3E}">
        <p14:creationId xmlns:p14="http://schemas.microsoft.com/office/powerpoint/2010/main" val="1531716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9C578-92E8-D64D-A4A0-0A020B10E37E}" type="datetimeFigureOut">
              <a:rPr lang="en-US" smtClean="0"/>
              <a:t>4/29/2014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1A2A19-0EA0-A84E-BB2B-FF7475AA3C3F}" type="slidenum">
              <a:rPr lang="en-US" smtClean="0"/>
              <a:t>‹#›</a:t>
            </a:fld>
            <a:endParaRPr lang="en-US"/>
          </a:p>
        </p:txBody>
      </p:sp>
    </p:spTree>
    <p:extLst>
      <p:ext uri="{BB962C8B-B14F-4D97-AF65-F5344CB8AC3E}">
        <p14:creationId xmlns:p14="http://schemas.microsoft.com/office/powerpoint/2010/main" val="27624389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1A2A19-0EA0-A84E-BB2B-FF7475AA3C3F}" type="slidenum">
              <a:rPr lang="en-US" smtClean="0"/>
              <a:t>1</a:t>
            </a:fld>
            <a:endParaRPr lang="en-US"/>
          </a:p>
        </p:txBody>
      </p:sp>
    </p:spTree>
    <p:extLst>
      <p:ext uri="{BB962C8B-B14F-4D97-AF65-F5344CB8AC3E}">
        <p14:creationId xmlns:p14="http://schemas.microsoft.com/office/powerpoint/2010/main" val="4827751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12</a:t>
            </a:fld>
            <a:endParaRPr lang="en-US"/>
          </a:p>
        </p:txBody>
      </p:sp>
    </p:spTree>
    <p:extLst>
      <p:ext uri="{BB962C8B-B14F-4D97-AF65-F5344CB8AC3E}">
        <p14:creationId xmlns:p14="http://schemas.microsoft.com/office/powerpoint/2010/main" val="2793845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13</a:t>
            </a:fld>
            <a:endParaRPr lang="en-US"/>
          </a:p>
        </p:txBody>
      </p:sp>
    </p:spTree>
    <p:extLst>
      <p:ext uri="{BB962C8B-B14F-4D97-AF65-F5344CB8AC3E}">
        <p14:creationId xmlns:p14="http://schemas.microsoft.com/office/powerpoint/2010/main" val="34561303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14</a:t>
            </a:fld>
            <a:endParaRPr lang="en-US"/>
          </a:p>
        </p:txBody>
      </p:sp>
    </p:spTree>
    <p:extLst>
      <p:ext uri="{BB962C8B-B14F-4D97-AF65-F5344CB8AC3E}">
        <p14:creationId xmlns:p14="http://schemas.microsoft.com/office/powerpoint/2010/main" val="3422968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15</a:t>
            </a:fld>
            <a:endParaRPr lang="en-US"/>
          </a:p>
        </p:txBody>
      </p:sp>
    </p:spTree>
    <p:extLst>
      <p:ext uri="{BB962C8B-B14F-4D97-AF65-F5344CB8AC3E}">
        <p14:creationId xmlns:p14="http://schemas.microsoft.com/office/powerpoint/2010/main" val="491150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16</a:t>
            </a:fld>
            <a:endParaRPr lang="en-US"/>
          </a:p>
        </p:txBody>
      </p:sp>
    </p:spTree>
    <p:extLst>
      <p:ext uri="{BB962C8B-B14F-4D97-AF65-F5344CB8AC3E}">
        <p14:creationId xmlns:p14="http://schemas.microsoft.com/office/powerpoint/2010/main" val="133595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17</a:t>
            </a:fld>
            <a:endParaRPr lang="en-US"/>
          </a:p>
        </p:txBody>
      </p:sp>
    </p:spTree>
    <p:extLst>
      <p:ext uri="{BB962C8B-B14F-4D97-AF65-F5344CB8AC3E}">
        <p14:creationId xmlns:p14="http://schemas.microsoft.com/office/powerpoint/2010/main" val="1335957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18</a:t>
            </a:fld>
            <a:endParaRPr lang="en-US"/>
          </a:p>
        </p:txBody>
      </p:sp>
    </p:spTree>
    <p:extLst>
      <p:ext uri="{BB962C8B-B14F-4D97-AF65-F5344CB8AC3E}">
        <p14:creationId xmlns:p14="http://schemas.microsoft.com/office/powerpoint/2010/main" val="2204446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19</a:t>
            </a:fld>
            <a:endParaRPr lang="en-US"/>
          </a:p>
        </p:txBody>
      </p:sp>
    </p:spTree>
    <p:extLst>
      <p:ext uri="{BB962C8B-B14F-4D97-AF65-F5344CB8AC3E}">
        <p14:creationId xmlns:p14="http://schemas.microsoft.com/office/powerpoint/2010/main" val="42439684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20</a:t>
            </a:fld>
            <a:endParaRPr lang="en-US"/>
          </a:p>
        </p:txBody>
      </p:sp>
    </p:spTree>
    <p:extLst>
      <p:ext uri="{BB962C8B-B14F-4D97-AF65-F5344CB8AC3E}">
        <p14:creationId xmlns:p14="http://schemas.microsoft.com/office/powerpoint/2010/main" val="774767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21</a:t>
            </a:fld>
            <a:endParaRPr lang="en-US"/>
          </a:p>
        </p:txBody>
      </p:sp>
    </p:spTree>
    <p:extLst>
      <p:ext uri="{BB962C8B-B14F-4D97-AF65-F5344CB8AC3E}">
        <p14:creationId xmlns:p14="http://schemas.microsoft.com/office/powerpoint/2010/main" val="2559056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2</a:t>
            </a:fld>
            <a:endParaRPr lang="en-US"/>
          </a:p>
        </p:txBody>
      </p:sp>
    </p:spTree>
    <p:extLst>
      <p:ext uri="{BB962C8B-B14F-4D97-AF65-F5344CB8AC3E}">
        <p14:creationId xmlns:p14="http://schemas.microsoft.com/office/powerpoint/2010/main" val="12521622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3</a:t>
            </a:fld>
            <a:endParaRPr lang="en-US"/>
          </a:p>
        </p:txBody>
      </p:sp>
    </p:spTree>
    <p:extLst>
      <p:ext uri="{BB962C8B-B14F-4D97-AF65-F5344CB8AC3E}">
        <p14:creationId xmlns:p14="http://schemas.microsoft.com/office/powerpoint/2010/main" val="3459179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4</a:t>
            </a:fld>
            <a:endParaRPr lang="en-US"/>
          </a:p>
        </p:txBody>
      </p:sp>
    </p:spTree>
    <p:extLst>
      <p:ext uri="{BB962C8B-B14F-4D97-AF65-F5344CB8AC3E}">
        <p14:creationId xmlns:p14="http://schemas.microsoft.com/office/powerpoint/2010/main" val="1452963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5</a:t>
            </a:fld>
            <a:endParaRPr lang="en-US"/>
          </a:p>
        </p:txBody>
      </p:sp>
    </p:spTree>
    <p:extLst>
      <p:ext uri="{BB962C8B-B14F-4D97-AF65-F5344CB8AC3E}">
        <p14:creationId xmlns:p14="http://schemas.microsoft.com/office/powerpoint/2010/main" val="35833186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6</a:t>
            </a:fld>
            <a:endParaRPr lang="en-US"/>
          </a:p>
        </p:txBody>
      </p:sp>
    </p:spTree>
    <p:extLst>
      <p:ext uri="{BB962C8B-B14F-4D97-AF65-F5344CB8AC3E}">
        <p14:creationId xmlns:p14="http://schemas.microsoft.com/office/powerpoint/2010/main" val="1165527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7</a:t>
            </a:fld>
            <a:endParaRPr lang="en-US"/>
          </a:p>
        </p:txBody>
      </p:sp>
    </p:spTree>
    <p:extLst>
      <p:ext uri="{BB962C8B-B14F-4D97-AF65-F5344CB8AC3E}">
        <p14:creationId xmlns:p14="http://schemas.microsoft.com/office/powerpoint/2010/main" val="14504154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8</a:t>
            </a:fld>
            <a:endParaRPr lang="en-US"/>
          </a:p>
        </p:txBody>
      </p:sp>
    </p:spTree>
    <p:extLst>
      <p:ext uri="{BB962C8B-B14F-4D97-AF65-F5344CB8AC3E}">
        <p14:creationId xmlns:p14="http://schemas.microsoft.com/office/powerpoint/2010/main" val="652853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1A2A19-0EA0-A84E-BB2B-FF7475AA3C3F}" type="slidenum">
              <a:rPr lang="en-US" smtClean="0"/>
              <a:t>10</a:t>
            </a:fld>
            <a:endParaRPr lang="en-US"/>
          </a:p>
        </p:txBody>
      </p:sp>
    </p:spTree>
    <p:extLst>
      <p:ext uri="{BB962C8B-B14F-4D97-AF65-F5344CB8AC3E}">
        <p14:creationId xmlns:p14="http://schemas.microsoft.com/office/powerpoint/2010/main" val="682807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AE1D444D-E333-45A4-8BDD-C4E52AEF674F}" type="datetime1">
              <a:rPr lang="en-US" smtClean="0"/>
              <a:t>4/29/2014</a:t>
            </a:fld>
            <a:endParaRPr lang="en-US"/>
          </a:p>
        </p:txBody>
      </p:sp>
      <p:sp>
        <p:nvSpPr>
          <p:cNvPr id="11" name="Slide Number Placeholder 10"/>
          <p:cNvSpPr>
            <a:spLocks noGrp="1"/>
          </p:cNvSpPr>
          <p:nvPr>
            <p:ph type="sldNum" sz="quarter" idx="11"/>
          </p:nvPr>
        </p:nvSpPr>
        <p:spPr/>
        <p:txBody>
          <a:bodyPr/>
          <a:lstStyle>
            <a:lvl1pPr>
              <a:defRPr sz="1000">
                <a:solidFill>
                  <a:srgbClr val="FFFFFF"/>
                </a:solidFill>
              </a:defRPr>
            </a:lvl1pPr>
          </a:lstStyle>
          <a:p>
            <a:fld id="{057B859C-5B2B-8749-B99F-4C47515F9E9C}" type="slidenum">
              <a:rPr lang="en-US" smtClean="0"/>
              <a:pPr/>
              <a:t>‹#›</a:t>
            </a:fld>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505392-DF73-4A8B-9669-52001056B371}" type="datetime1">
              <a:rPr lang="en-US" smtClean="0"/>
              <a:t>4/29/2014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F0DA8A4-DFC4-40B9-8AC5-FF06A93D2187}" type="datetime1">
              <a:rPr lang="en-US" smtClean="0"/>
              <a:t>4/29/2014</a:t>
            </a:fld>
            <a:endParaRPr lang="en-US"/>
          </a:p>
        </p:txBody>
      </p:sp>
      <p:sp>
        <p:nvSpPr>
          <p:cNvPr id="5" name="Footer Placeholder 4"/>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057B859C-5B2B-8749-B99F-4C47515F9E9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F2CA7E-0B91-4E1A-83E0-C67B583FE117}" type="datetime1">
              <a:rPr lang="en-US" smtClean="0"/>
              <a:t>4/29/2014</a:t>
            </a:fld>
            <a:endParaRPr lang="en-US"/>
          </a:p>
        </p:txBody>
      </p:sp>
      <p:sp>
        <p:nvSpPr>
          <p:cNvPr id="6" name="Slide Number Placeholder 5"/>
          <p:cNvSpPr>
            <a:spLocks noGrp="1"/>
          </p:cNvSpPr>
          <p:nvPr>
            <p:ph type="sldNum" sz="quarter" idx="12"/>
          </p:nvPr>
        </p:nvSpPr>
        <p:spPr/>
        <p:txBody>
          <a:bodyPr/>
          <a:lstStyle/>
          <a:p>
            <a:fld id="{057B859C-5B2B-8749-B99F-4C47515F9E9C}" type="slidenum">
              <a:rPr lang="en-US" smtClean="0"/>
              <a:t>‹#›</a:t>
            </a:fld>
            <a:endParaRPr lang="en-US"/>
          </a:p>
        </p:txBody>
      </p:sp>
      <p:sp>
        <p:nvSpPr>
          <p:cNvPr id="7" name="Title 6"/>
          <p:cNvSpPr>
            <a:spLocks noGrp="1"/>
          </p:cNvSpPr>
          <p:nvPr>
            <p:ph type="title"/>
          </p:nvPr>
        </p:nvSpPr>
        <p:spPr/>
        <p:txBody>
          <a:bodyPr/>
          <a:lstStyle>
            <a:lvl1pPr algn="l">
              <a:defRPr/>
            </a:lvl1pPr>
          </a:lstStyle>
          <a:p>
            <a:r>
              <a:rPr lang="en-US" dirty="0" smtClean="0"/>
              <a:t>Click to edit Master title style</a:t>
            </a:r>
            <a:endParaRPr lang="en-US" dirty="0"/>
          </a:p>
        </p:txBody>
      </p:sp>
      <p:sp>
        <p:nvSpPr>
          <p:cNvPr id="8" name="Rectangle 7"/>
          <p:cNvSpPr/>
          <p:nvPr userDrawn="1"/>
        </p:nvSpPr>
        <p:spPr>
          <a:xfrm>
            <a:off x="381001" y="6277605"/>
            <a:ext cx="7853680" cy="369332"/>
          </a:xfrm>
          <a:prstGeom prst="rect">
            <a:avLst/>
          </a:prstGeom>
        </p:spPr>
        <p:txBody>
          <a:bodyPr wrap="square">
            <a:spAutoFit/>
          </a:bodyPr>
          <a:lstStyle/>
          <a:p>
            <a:pPr algn="ctr"/>
            <a:r>
              <a:rPr lang="en-US" sz="900" dirty="0" smtClean="0"/>
              <a:t>Copyright © 2014 by Health Professions Press, Inc. All rights reserved. Based on Managing Health Services Organizations and Systems, Sixth Edition, by Beaufort B. Longest, Jr., and Kurt </a:t>
            </a:r>
            <a:r>
              <a:rPr lang="en-US" sz="900" dirty="0" err="1" smtClean="0"/>
              <a:t>Darr</a:t>
            </a:r>
            <a:r>
              <a:rPr lang="en-US" sz="900" dirty="0" smtClean="0"/>
              <a:t> (Copyright © 2014 by </a:t>
            </a:r>
            <a:r>
              <a:rPr lang="en-US" sz="900" dirty="0" smtClean="0"/>
              <a:t>Beaufort B. Longest, Jr., and Kurt </a:t>
            </a:r>
            <a:r>
              <a:rPr lang="en-US" sz="900" dirty="0" err="1" smtClean="0"/>
              <a:t>Darr</a:t>
            </a:r>
            <a:r>
              <a:rPr lang="en-US" sz="900" dirty="0" smtClean="0"/>
              <a:t>.).</a:t>
            </a:r>
            <a:endParaRPr lang="en-US" sz="900"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2" name="Date Placeholder 1"/>
          <p:cNvSpPr>
            <a:spLocks noGrp="1"/>
          </p:cNvSpPr>
          <p:nvPr>
            <p:ph type="dt" sz="half" idx="10"/>
          </p:nvPr>
        </p:nvSpPr>
        <p:spPr/>
        <p:txBody>
          <a:bodyPr/>
          <a:lstStyle/>
          <a:p>
            <a:fld id="{A6FEA483-C799-4FAE-81D8-0AE992DE7D6C}" type="datetime1">
              <a:rPr lang="en-US" smtClean="0"/>
              <a:t>4/29/2014</a:t>
            </a:fld>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057B859C-5B2B-8749-B99F-4C47515F9E9C}" type="slidenum">
              <a:rPr lang="en-US" smtClean="0"/>
              <a:pPr/>
              <a:t>‹#›</a:t>
            </a:fld>
            <a:endParaRPr lang="en-US" dirty="0"/>
          </a:p>
        </p:txBody>
      </p:sp>
      <p:sp>
        <p:nvSpPr>
          <p:cNvPr id="15" name="Footer Placeholder 11"/>
          <p:cNvSpPr>
            <a:spLocks noGrp="1"/>
          </p:cNvSpPr>
          <p:nvPr>
            <p:ph type="ftr" sz="quarter" idx="13"/>
          </p:nvPr>
        </p:nvSpPr>
        <p:spPr>
          <a:xfrm>
            <a:off x="235178" y="6209627"/>
            <a:ext cx="6546622" cy="421043"/>
          </a:xfrm>
          <a:prstGeom prst="rect">
            <a:avLst/>
          </a:prstGeom>
        </p:spPr>
        <p:txBody>
          <a:bodyPr/>
          <a:lstStyle>
            <a:lvl1pPr algn="r">
              <a:defRPr sz="1000">
                <a:solidFill>
                  <a:schemeClr val="bg2"/>
                </a:solidFill>
              </a:defRPr>
            </a:lvl1p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3104B7-B809-43D5-A1AE-56B81CD7FF01}" type="datetime1">
              <a:rPr lang="en-US" smtClean="0"/>
              <a:t>4/29/2014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8" name="Title 7"/>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9CAC75D-25C0-4FD0-8D27-317995762E26}" type="datetime1">
              <a:rPr lang="en-US" smtClean="0"/>
              <a:t>4/29/2014</a:t>
            </a:fld>
            <a:endParaRPr lang="en-US"/>
          </a:p>
        </p:txBody>
      </p:sp>
      <p:sp>
        <p:nvSpPr>
          <p:cNvPr id="8" name="Footer Placeholder 7"/>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9" name="Slide Number Placeholder 8"/>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p:txBody>
          <a:bodyPr/>
          <a:lstStyle>
            <a:lvl1pPr algn="l">
              <a:defRPr/>
            </a:lvl1pPr>
          </a:lstStyle>
          <a:p>
            <a:r>
              <a:rPr lang="en-US" dirty="0"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E9D0AA8-AC3B-43DA-BCDC-2FE474869CC2}" type="datetime1">
              <a:rPr lang="en-US" smtClean="0"/>
              <a:t>4/29/2014</a:t>
            </a:fld>
            <a:endParaRPr lang="en-US"/>
          </a:p>
        </p:txBody>
      </p:sp>
      <p:sp>
        <p:nvSpPr>
          <p:cNvPr id="4" name="Footer Placeholder 3"/>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5" name="Slide Number Placeholder 4"/>
          <p:cNvSpPr>
            <a:spLocks noGrp="1"/>
          </p:cNvSpPr>
          <p:nvPr>
            <p:ph type="sldNum" sz="quarter" idx="12"/>
          </p:nvPr>
        </p:nvSpPr>
        <p:spPr/>
        <p:txBody>
          <a:bodyPr/>
          <a:lstStyle/>
          <a:p>
            <a:fld id="{057B859C-5B2B-8749-B99F-4C47515F9E9C}"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CFA0A15F-11FB-41E5-A817-6C977BF4FE85}" type="datetime1">
              <a:rPr lang="en-US" smtClean="0"/>
              <a:t>4/29/2014</a:t>
            </a:fld>
            <a:endParaRPr lang="en-US"/>
          </a:p>
        </p:txBody>
      </p:sp>
      <p:sp>
        <p:nvSpPr>
          <p:cNvPr id="3" name="Footer Placeholder 2"/>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4" name="Slide Number Placeholder 3"/>
          <p:cNvSpPr>
            <a:spLocks noGrp="1"/>
          </p:cNvSpPr>
          <p:nvPr>
            <p:ph type="sldNum" sz="quarter" idx="12"/>
          </p:nvPr>
        </p:nvSpPr>
        <p:spPr/>
        <p:txBody>
          <a:bodyPr/>
          <a:lstStyle/>
          <a:p>
            <a:fld id="{057B859C-5B2B-8749-B99F-4C47515F9E9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EDFF48-6AA7-44A8-BAD1-4FD32D931BA0}" type="datetime1">
              <a:rPr lang="en-US" smtClean="0"/>
              <a:t>4/29/2014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057B859C-5B2B-8749-B99F-4C47515F9E9C}" type="slidenum">
              <a:rPr lang="en-US" smtClean="0"/>
              <a:t>‹#›</a:t>
            </a:fld>
            <a:endParaRPr lang="en-US"/>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66FF78-956A-414F-85A4-3FEDFD5ADEA2}" type="datetime1">
              <a:rPr lang="en-US" smtClean="0"/>
              <a:t>4/29/2014</a:t>
            </a:fld>
            <a:endParaRPr lang="en-US"/>
          </a:p>
        </p:txBody>
      </p:sp>
      <p:sp>
        <p:nvSpPr>
          <p:cNvPr id="6" name="Footer Placeholder 5"/>
          <p:cNvSpPr>
            <a:spLocks noGrp="1"/>
          </p:cNvSpPr>
          <p:nvPr>
            <p:ph type="ftr" sz="quarter" idx="11"/>
          </p:nvPr>
        </p:nvSpPr>
        <p:spPr>
          <a:xfrm>
            <a:off x="1256959" y="6305303"/>
            <a:ext cx="6667286" cy="324097"/>
          </a:xfrm>
          <a:prstGeom prst="rect">
            <a:avLst/>
          </a:prstGeom>
        </p:spPr>
        <p:txBody>
          <a:bodyPr/>
          <a:lstStyle/>
          <a:p>
            <a:r>
              <a:rPr lang="en-US" smtClean="0"/>
              <a:t>Copyright © 2014 by Health Professions Press, Inc. All rights reserved. Based on Managing Health Services Organizations and Systems, Sixth Edition, by Beaufort B. Longest, Jr., and Kurt Darr (Copyright © 2014 by Health Professions Press, Inc.).</a:t>
            </a:r>
            <a:endParaRPr lang="en-US"/>
          </a:p>
        </p:txBody>
      </p:sp>
      <p:sp>
        <p:nvSpPr>
          <p:cNvPr id="7" name="Slide Number Placeholder 6"/>
          <p:cNvSpPr>
            <a:spLocks noGrp="1"/>
          </p:cNvSpPr>
          <p:nvPr>
            <p:ph type="sldNum" sz="quarter" idx="12"/>
          </p:nvPr>
        </p:nvSpPr>
        <p:spPr/>
        <p:txBody>
          <a:bodyPr/>
          <a:lstStyle/>
          <a:p>
            <a:fld id="{057B859C-5B2B-8749-B99F-4C47515F9E9C}" type="slidenum">
              <a:rPr lang="en-US" smtClean="0"/>
              <a:t>‹#›</a:t>
            </a:fld>
            <a:endParaRPr lang="en-US"/>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1"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1"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071"/>
            <a:ext cx="8407893" cy="440740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370889"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F743DB35-2972-4541-A58D-68BC8D39CE8E}" type="datetime1">
              <a:rPr lang="en-US" smtClean="0"/>
              <a:t>4/29/2014</a:t>
            </a:fld>
            <a:endParaRPr lang="en-US" dirty="0"/>
          </a:p>
        </p:txBody>
      </p:sp>
      <p:sp>
        <p:nvSpPr>
          <p:cNvPr id="6" name="Slide Number Placeholder 5"/>
          <p:cNvSpPr>
            <a:spLocks noGrp="1"/>
          </p:cNvSpPr>
          <p:nvPr>
            <p:ph type="sldNum" sz="quarter" idx="4"/>
          </p:nvPr>
        </p:nvSpPr>
        <p:spPr>
          <a:xfrm>
            <a:off x="8234681" y="6355080"/>
            <a:ext cx="582966" cy="274320"/>
          </a:xfrm>
          <a:prstGeom prst="rect">
            <a:avLst/>
          </a:prstGeom>
          <a:ln w="19050">
            <a:noFill/>
          </a:ln>
        </p:spPr>
        <p:txBody>
          <a:bodyPr vert="horz" lIns="91440" tIns="45720" rIns="91440" bIns="45720" rtlCol="0" anchor="ctr"/>
          <a:lstStyle>
            <a:lvl1pPr algn="ctr">
              <a:defRPr sz="1000">
                <a:solidFill>
                  <a:schemeClr val="tx2"/>
                </a:solidFill>
              </a:defRPr>
            </a:lvl1pPr>
          </a:lstStyle>
          <a:p>
            <a:fld id="{057B859C-5B2B-8749-B99F-4C47515F9E9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dt="0"/>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fontScale="92500" lnSpcReduction="10000"/>
          </a:bodyPr>
          <a:lstStyle/>
          <a:p>
            <a:pPr algn="ctr"/>
            <a:r>
              <a:rPr lang="en-US" i="1" dirty="0" smtClean="0"/>
              <a:t>Managing Health Services Organizations &amp; Systems</a:t>
            </a:r>
          </a:p>
          <a:p>
            <a:endParaRPr lang="en-US" i="1" dirty="0"/>
          </a:p>
          <a:p>
            <a:pPr algn="ctr"/>
            <a:r>
              <a:rPr lang="en-US" dirty="0" smtClean="0"/>
              <a:t>Chapter </a:t>
            </a:r>
            <a:r>
              <a:rPr lang="en-US" dirty="0"/>
              <a:t>9</a:t>
            </a:r>
          </a:p>
        </p:txBody>
      </p:sp>
      <p:sp>
        <p:nvSpPr>
          <p:cNvPr id="4" name="Title 3"/>
          <p:cNvSpPr>
            <a:spLocks noGrp="1"/>
          </p:cNvSpPr>
          <p:nvPr>
            <p:ph type="title"/>
          </p:nvPr>
        </p:nvSpPr>
        <p:spPr/>
        <p:txBody>
          <a:bodyPr/>
          <a:lstStyle/>
          <a:p>
            <a:r>
              <a:rPr lang="en-US" dirty="0" smtClean="0"/>
              <a:t>Strategizing</a:t>
            </a:r>
            <a:endParaRPr lang="en-US" dirty="0"/>
          </a:p>
        </p:txBody>
      </p:sp>
      <p:sp>
        <p:nvSpPr>
          <p:cNvPr id="2" name="TextBox 1"/>
          <p:cNvSpPr txBox="1"/>
          <p:nvPr/>
        </p:nvSpPr>
        <p:spPr>
          <a:xfrm>
            <a:off x="4674531" y="3669361"/>
            <a:ext cx="184666" cy="369332"/>
          </a:xfrm>
          <a:prstGeom prst="rect">
            <a:avLst/>
          </a:prstGeom>
          <a:noFill/>
        </p:spPr>
        <p:txBody>
          <a:bodyPr wrap="none" rtlCol="0">
            <a:spAutoFit/>
          </a:bodyPr>
          <a:lstStyle/>
          <a:p>
            <a:endParaRPr lang="en-US" dirty="0"/>
          </a:p>
        </p:txBody>
      </p:sp>
      <p:sp>
        <p:nvSpPr>
          <p:cNvPr id="3" name="TextBox 2"/>
          <p:cNvSpPr txBox="1"/>
          <p:nvPr/>
        </p:nvSpPr>
        <p:spPr>
          <a:xfrm>
            <a:off x="5125689" y="1239259"/>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205502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Planning is futuristic</a:t>
            </a:r>
          </a:p>
          <a:p>
            <a:pPr lvl="1"/>
            <a:r>
              <a:rPr lang="en-US" dirty="0" smtClean="0"/>
              <a:t>Anticipates what will be required of </a:t>
            </a:r>
            <a:r>
              <a:rPr lang="en-US" dirty="0" smtClean="0"/>
              <a:t>HSOs/HSs </a:t>
            </a:r>
            <a:r>
              <a:rPr lang="en-US" dirty="0" smtClean="0"/>
              <a:t>and their component parts in the future</a:t>
            </a:r>
          </a:p>
          <a:p>
            <a:r>
              <a:rPr lang="en-US" dirty="0" smtClean="0"/>
              <a:t>Planning involves decision-making</a:t>
            </a:r>
          </a:p>
          <a:p>
            <a:pPr lvl="1"/>
            <a:r>
              <a:rPr lang="en-US" dirty="0" smtClean="0"/>
              <a:t>Determining what is to be </a:t>
            </a:r>
            <a:r>
              <a:rPr lang="en-US" dirty="0" smtClean="0"/>
              <a:t>done </a:t>
            </a:r>
            <a:r>
              <a:rPr lang="en-US" dirty="0" smtClean="0"/>
              <a:t>and when, where, how, and for what purposes requires that alternatives be evaluated, decisions made, and resources allocated</a:t>
            </a:r>
          </a:p>
          <a:p>
            <a:r>
              <a:rPr lang="en-US" dirty="0" smtClean="0"/>
              <a:t>Planning is dynamic and continuous</a:t>
            </a:r>
          </a:p>
          <a:p>
            <a:pPr lvl="1"/>
            <a:r>
              <a:rPr lang="en-US" dirty="0" smtClean="0"/>
              <a:t>Planned organizational activities are affected by future events</a:t>
            </a:r>
          </a:p>
          <a:p>
            <a:pPr lvl="1"/>
            <a:r>
              <a:rPr lang="en-US" dirty="0" smtClean="0"/>
              <a:t>They are also affected by internal and external environmental forces</a:t>
            </a:r>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10</a:t>
            </a:fld>
            <a:endParaRPr lang="en-US"/>
          </a:p>
        </p:txBody>
      </p:sp>
      <p:sp>
        <p:nvSpPr>
          <p:cNvPr id="4" name="Title 3"/>
          <p:cNvSpPr>
            <a:spLocks noGrp="1"/>
          </p:cNvSpPr>
          <p:nvPr>
            <p:ph type="title"/>
          </p:nvPr>
        </p:nvSpPr>
        <p:spPr/>
        <p:txBody>
          <a:bodyPr/>
          <a:lstStyle/>
          <a:p>
            <a:r>
              <a:rPr lang="en-US" dirty="0" smtClean="0"/>
              <a:t>Three attributes of planning</a:t>
            </a:r>
            <a:endParaRPr lang="en-US" dirty="0"/>
          </a:p>
        </p:txBody>
      </p:sp>
    </p:spTree>
    <p:extLst>
      <p:ext uri="{BB962C8B-B14F-4D97-AF65-F5344CB8AC3E}">
        <p14:creationId xmlns:p14="http://schemas.microsoft.com/office/powerpoint/2010/main" val="3498757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Situational analysis</a:t>
            </a:r>
            <a:r>
              <a:rPr lang="en-US" dirty="0" smtClean="0"/>
              <a:t> – involves gathering and evaluating information about the past and present and making assumptions about the </a:t>
            </a:r>
            <a:r>
              <a:rPr lang="en-US" dirty="0" smtClean="0"/>
              <a:t>future</a:t>
            </a:r>
          </a:p>
          <a:p>
            <a:pPr lvl="1"/>
            <a:r>
              <a:rPr lang="en-US" dirty="0" smtClean="0"/>
              <a:t>External Environmental Analysis</a:t>
            </a:r>
          </a:p>
          <a:p>
            <a:pPr lvl="1"/>
            <a:r>
              <a:rPr lang="en-US" dirty="0" smtClean="0"/>
              <a:t>Internal Environmental Analysis</a:t>
            </a:r>
            <a:endParaRPr lang="en-US" dirty="0" smtClean="0"/>
          </a:p>
          <a:p>
            <a:pPr marL="45720" indent="0">
              <a:buNone/>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11</a:t>
            </a:fld>
            <a:endParaRPr lang="en-US"/>
          </a:p>
        </p:txBody>
      </p:sp>
      <p:sp>
        <p:nvSpPr>
          <p:cNvPr id="4" name="Title 3"/>
          <p:cNvSpPr>
            <a:spLocks noGrp="1"/>
          </p:cNvSpPr>
          <p:nvPr>
            <p:ph type="title"/>
          </p:nvPr>
        </p:nvSpPr>
        <p:spPr/>
        <p:txBody>
          <a:bodyPr/>
          <a:lstStyle/>
          <a:p>
            <a:r>
              <a:rPr lang="en-US" dirty="0" smtClean="0"/>
              <a:t>The Strategizing Process</a:t>
            </a:r>
            <a:endParaRPr lang="en-US" dirty="0"/>
          </a:p>
        </p:txBody>
      </p:sp>
    </p:spTree>
    <p:extLst>
      <p:ext uri="{BB962C8B-B14F-4D97-AF65-F5344CB8AC3E}">
        <p14:creationId xmlns:p14="http://schemas.microsoft.com/office/powerpoint/2010/main" val="26787372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Includes five interrelated steps:</a:t>
            </a:r>
          </a:p>
          <a:p>
            <a:pPr marL="777240" lvl="1" indent="-457200">
              <a:buFont typeface="+mj-lt"/>
              <a:buAutoNum type="arabicPeriod"/>
            </a:pPr>
            <a:r>
              <a:rPr lang="en-US" dirty="0" smtClean="0"/>
              <a:t>Scanning to identify relevant information</a:t>
            </a:r>
          </a:p>
          <a:p>
            <a:pPr marL="777240" lvl="1" indent="-457200">
              <a:buFont typeface="+mj-lt"/>
              <a:buAutoNum type="arabicPeriod"/>
            </a:pPr>
            <a:r>
              <a:rPr lang="en-US" dirty="0" smtClean="0"/>
              <a:t>Monitoring or tracking the relevant information identified through scanning </a:t>
            </a:r>
          </a:p>
          <a:p>
            <a:pPr marL="777240" lvl="1" indent="-457200">
              <a:buFont typeface="+mj-lt"/>
              <a:buAutoNum type="arabicPeriod"/>
            </a:pPr>
            <a:r>
              <a:rPr lang="en-US" dirty="0" smtClean="0"/>
              <a:t>Forecasting or projecting the future directions of relevant   information </a:t>
            </a:r>
          </a:p>
          <a:p>
            <a:pPr marL="777240" lvl="1" indent="-457200">
              <a:buFont typeface="+mj-lt"/>
              <a:buAutoNum type="arabicPeriod"/>
            </a:pPr>
            <a:r>
              <a:rPr lang="en-US" dirty="0" smtClean="0"/>
              <a:t>Assessing the implications of the information </a:t>
            </a:r>
          </a:p>
          <a:p>
            <a:pPr marL="777240" lvl="1" indent="-457200">
              <a:buFont typeface="+mj-lt"/>
              <a:buAutoNum type="arabicPeriod"/>
            </a:pPr>
            <a:r>
              <a:rPr lang="en-US" dirty="0" smtClean="0"/>
              <a:t>Diffusing the information to those who can use it to guide decisions and actions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12</a:t>
            </a:fld>
            <a:endParaRPr lang="en-US"/>
          </a:p>
        </p:txBody>
      </p:sp>
      <p:sp>
        <p:nvSpPr>
          <p:cNvPr id="4" name="Title 3"/>
          <p:cNvSpPr>
            <a:spLocks noGrp="1"/>
          </p:cNvSpPr>
          <p:nvPr>
            <p:ph type="title"/>
          </p:nvPr>
        </p:nvSpPr>
        <p:spPr/>
        <p:txBody>
          <a:bodyPr/>
          <a:lstStyle/>
          <a:p>
            <a:r>
              <a:rPr lang="en-US" dirty="0" smtClean="0"/>
              <a:t>External </a:t>
            </a:r>
            <a:r>
              <a:rPr lang="en-US" dirty="0" err="1" smtClean="0"/>
              <a:t>environmentAl</a:t>
            </a:r>
            <a:r>
              <a:rPr lang="en-US" dirty="0" smtClean="0"/>
              <a:t> </a:t>
            </a:r>
            <a:r>
              <a:rPr lang="en-US" dirty="0" smtClean="0"/>
              <a:t>analysis</a:t>
            </a:r>
            <a:endParaRPr lang="en-US" dirty="0"/>
          </a:p>
        </p:txBody>
      </p:sp>
    </p:spTree>
    <p:extLst>
      <p:ext uri="{BB962C8B-B14F-4D97-AF65-F5344CB8AC3E}">
        <p14:creationId xmlns:p14="http://schemas.microsoft.com/office/powerpoint/2010/main" val="1118007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Involves cataloging both the strengths and weaknesses inherent in a HSO/HS</a:t>
            </a:r>
          </a:p>
          <a:p>
            <a:r>
              <a:rPr lang="en-US" dirty="0" smtClean="0"/>
              <a:t>Provides managers with an inventory of capability and a resource base for use in strategizing</a:t>
            </a:r>
          </a:p>
          <a:p>
            <a:pPr lvl="1"/>
            <a:r>
              <a:rPr lang="en-US" dirty="0"/>
              <a:t>P</a:t>
            </a:r>
            <a:r>
              <a:rPr lang="en-US" dirty="0" smtClean="0"/>
              <a:t>otential </a:t>
            </a:r>
            <a:r>
              <a:rPr lang="en-US" dirty="0" smtClean="0"/>
              <a:t>organizational strengths may include</a:t>
            </a:r>
          </a:p>
          <a:p>
            <a:pPr lvl="2"/>
            <a:r>
              <a:rPr lang="en-US" dirty="0" smtClean="0"/>
              <a:t>Referral </a:t>
            </a:r>
            <a:r>
              <a:rPr lang="en-US" dirty="0"/>
              <a:t>patterns </a:t>
            </a:r>
            <a:endParaRPr lang="en-US" dirty="0" smtClean="0"/>
          </a:p>
          <a:p>
            <a:pPr lvl="2"/>
            <a:r>
              <a:rPr lang="en-US" dirty="0"/>
              <a:t>R</a:t>
            </a:r>
            <a:r>
              <a:rPr lang="en-US" dirty="0" smtClean="0"/>
              <a:t>eputation </a:t>
            </a:r>
            <a:r>
              <a:rPr lang="en-US" dirty="0"/>
              <a:t>for quality cost </a:t>
            </a:r>
            <a:r>
              <a:rPr lang="en-US" dirty="0" smtClean="0"/>
              <a:t>efficiency</a:t>
            </a:r>
          </a:p>
          <a:p>
            <a:pPr lvl="2"/>
            <a:r>
              <a:rPr lang="en-US" dirty="0" smtClean="0"/>
              <a:t>Technology</a:t>
            </a:r>
          </a:p>
          <a:p>
            <a:pPr lvl="2"/>
            <a:r>
              <a:rPr lang="en-US" dirty="0" smtClean="0"/>
              <a:t>Qualifications</a:t>
            </a:r>
          </a:p>
          <a:p>
            <a:pPr lvl="2"/>
            <a:r>
              <a:rPr lang="en-US" dirty="0"/>
              <a:t>S</a:t>
            </a:r>
            <a:r>
              <a:rPr lang="en-US" dirty="0" smtClean="0"/>
              <a:t>tature </a:t>
            </a:r>
            <a:r>
              <a:rPr lang="en-US" dirty="0"/>
              <a:t>of clinical staff and other </a:t>
            </a:r>
            <a:r>
              <a:rPr lang="en-US" dirty="0" smtClean="0"/>
              <a:t>professionals</a:t>
            </a:r>
            <a:endParaRPr lang="en-US" dirty="0"/>
          </a:p>
          <a:p>
            <a:pPr lvl="2"/>
            <a:r>
              <a:rPr lang="en-US" dirty="0">
                <a:solidFill>
                  <a:srgbClr val="1F497D"/>
                </a:solidFill>
              </a:rPr>
              <a:t>F</a:t>
            </a:r>
            <a:r>
              <a:rPr lang="en-US" dirty="0" smtClean="0">
                <a:solidFill>
                  <a:srgbClr val="1F497D"/>
                </a:solidFill>
              </a:rPr>
              <a:t>inancial </a:t>
            </a:r>
            <a:r>
              <a:rPr lang="en-US" dirty="0">
                <a:solidFill>
                  <a:srgbClr val="1F497D"/>
                </a:solidFill>
              </a:rPr>
              <a:t>and other </a:t>
            </a:r>
            <a:r>
              <a:rPr lang="en-US" dirty="0" smtClean="0">
                <a:solidFill>
                  <a:srgbClr val="1F497D"/>
                </a:solidFill>
              </a:rPr>
              <a:t>resources’ range</a:t>
            </a:r>
          </a:p>
          <a:p>
            <a:pPr lvl="2"/>
            <a:r>
              <a:rPr lang="en-US" dirty="0"/>
              <a:t>T</a:t>
            </a:r>
            <a:r>
              <a:rPr lang="en-US" dirty="0" smtClean="0"/>
              <a:t>ypes </a:t>
            </a:r>
            <a:r>
              <a:rPr lang="en-US" dirty="0"/>
              <a:t>of services and products </a:t>
            </a:r>
            <a:r>
              <a:rPr lang="en-US" dirty="0" smtClean="0"/>
              <a:t>provided</a:t>
            </a:r>
            <a:endParaRPr lang="en-US" dirty="0"/>
          </a:p>
          <a:p>
            <a:pPr lvl="2"/>
            <a:r>
              <a:rPr lang="en-US" dirty="0" smtClean="0"/>
              <a:t>A cohesive </a:t>
            </a:r>
            <a:r>
              <a:rPr lang="en-US" dirty="0"/>
              <a:t>organizational </a:t>
            </a:r>
            <a:r>
              <a:rPr lang="en-US" dirty="0" smtClean="0"/>
              <a:t>culture</a:t>
            </a:r>
            <a:endParaRPr lang="en-US" dirty="0"/>
          </a:p>
          <a:p>
            <a:pPr lvl="2"/>
            <a:r>
              <a:rPr lang="en-US" dirty="0"/>
              <a:t>P</a:t>
            </a:r>
            <a:r>
              <a:rPr lang="en-US" dirty="0" smtClean="0"/>
              <a:t>roactive management</a:t>
            </a:r>
            <a:endParaRPr lang="en-US" dirty="0"/>
          </a:p>
          <a:p>
            <a:pPr lvl="2"/>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13</a:t>
            </a:fld>
            <a:endParaRPr lang="en-US"/>
          </a:p>
        </p:txBody>
      </p:sp>
      <p:sp>
        <p:nvSpPr>
          <p:cNvPr id="4" name="Title 3"/>
          <p:cNvSpPr>
            <a:spLocks noGrp="1"/>
          </p:cNvSpPr>
          <p:nvPr>
            <p:ph type="title"/>
          </p:nvPr>
        </p:nvSpPr>
        <p:spPr/>
        <p:txBody>
          <a:bodyPr/>
          <a:lstStyle/>
          <a:p>
            <a:r>
              <a:rPr lang="en-US" dirty="0" smtClean="0"/>
              <a:t>Internal </a:t>
            </a:r>
            <a:r>
              <a:rPr lang="en-US" dirty="0" smtClean="0"/>
              <a:t>environmental </a:t>
            </a:r>
            <a:r>
              <a:rPr lang="en-US" dirty="0" smtClean="0"/>
              <a:t>analysis</a:t>
            </a:r>
            <a:endParaRPr lang="en-US" dirty="0"/>
          </a:p>
        </p:txBody>
      </p:sp>
    </p:spTree>
    <p:extLst>
      <p:ext uri="{BB962C8B-B14F-4D97-AF65-F5344CB8AC3E}">
        <p14:creationId xmlns:p14="http://schemas.microsoft.com/office/powerpoint/2010/main" val="3694365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O</a:t>
            </a:r>
            <a:r>
              <a:rPr lang="en-US" dirty="0" smtClean="0"/>
              <a:t>ne method by which a systematic internal </a:t>
            </a:r>
            <a:r>
              <a:rPr lang="en-US" dirty="0" smtClean="0"/>
              <a:t>environmental </a:t>
            </a:r>
            <a:r>
              <a:rPr lang="en-US" dirty="0" smtClean="0"/>
              <a:t>analysis can be performed in order to:</a:t>
            </a:r>
          </a:p>
          <a:p>
            <a:pPr lvl="1"/>
            <a:r>
              <a:rPr lang="en-US" dirty="0" smtClean="0"/>
              <a:t>Identify strengths and weaknesses</a:t>
            </a:r>
          </a:p>
          <a:p>
            <a:pPr lvl="1"/>
            <a:r>
              <a:rPr lang="en-US" dirty="0" smtClean="0"/>
              <a:t>Provide a comprehensive organization profile</a:t>
            </a: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14</a:t>
            </a:fld>
            <a:endParaRPr lang="en-US"/>
          </a:p>
        </p:txBody>
      </p:sp>
      <p:sp>
        <p:nvSpPr>
          <p:cNvPr id="4" name="Title 3"/>
          <p:cNvSpPr>
            <a:spLocks noGrp="1"/>
          </p:cNvSpPr>
          <p:nvPr>
            <p:ph type="title"/>
          </p:nvPr>
        </p:nvSpPr>
        <p:spPr/>
        <p:txBody>
          <a:bodyPr/>
          <a:lstStyle/>
          <a:p>
            <a:r>
              <a:rPr lang="en-US" dirty="0" smtClean="0"/>
              <a:t>Functional area analysis</a:t>
            </a:r>
            <a:endParaRPr lang="en-US" dirty="0"/>
          </a:p>
        </p:txBody>
      </p:sp>
    </p:spTree>
    <p:extLst>
      <p:ext uri="{BB962C8B-B14F-4D97-AF65-F5344CB8AC3E}">
        <p14:creationId xmlns:p14="http://schemas.microsoft.com/office/powerpoint/2010/main" val="1276155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 indent="0">
              <a:buNone/>
            </a:pPr>
            <a:r>
              <a:rPr lang="en-US" dirty="0" smtClean="0"/>
              <a:t>The functional areas analyzed are:</a:t>
            </a:r>
          </a:p>
          <a:p>
            <a:pPr marL="502920" indent="-457200">
              <a:buFont typeface="+mj-lt"/>
              <a:buAutoNum type="arabicPeriod"/>
            </a:pPr>
            <a:r>
              <a:rPr lang="en-US" dirty="0" smtClean="0"/>
              <a:t>Marketing and Service</a:t>
            </a:r>
            <a:endParaRPr lang="en-US" dirty="0"/>
          </a:p>
          <a:p>
            <a:pPr marL="502920" indent="-457200">
              <a:buFont typeface="+mj-lt"/>
              <a:buAutoNum type="arabicPeriod"/>
            </a:pPr>
            <a:r>
              <a:rPr lang="en-US" dirty="0"/>
              <a:t>Clinical </a:t>
            </a:r>
            <a:r>
              <a:rPr lang="en-US" dirty="0" smtClean="0"/>
              <a:t>System</a:t>
            </a:r>
            <a:endParaRPr lang="en-US" dirty="0"/>
          </a:p>
          <a:p>
            <a:pPr marL="502920" indent="-457200">
              <a:buFont typeface="+mj-lt"/>
              <a:buAutoNum type="arabicPeriod"/>
            </a:pPr>
            <a:r>
              <a:rPr lang="en-US" dirty="0"/>
              <a:t>Production</a:t>
            </a:r>
          </a:p>
          <a:p>
            <a:pPr marL="502920" indent="-457200">
              <a:buFont typeface="+mj-lt"/>
              <a:buAutoNum type="arabicPeriod"/>
            </a:pPr>
            <a:r>
              <a:rPr lang="en-US" dirty="0"/>
              <a:t>Financial </a:t>
            </a:r>
          </a:p>
          <a:p>
            <a:pPr marL="502920" indent="-457200">
              <a:buFont typeface="+mj-lt"/>
              <a:buAutoNum type="arabicPeriod"/>
            </a:pPr>
            <a:r>
              <a:rPr lang="en-US" dirty="0"/>
              <a:t>Human Resources</a:t>
            </a:r>
          </a:p>
          <a:p>
            <a:pPr marL="502920" indent="-457200">
              <a:buFont typeface="+mj-lt"/>
              <a:buAutoNum type="arabicPeriod"/>
            </a:pPr>
            <a:r>
              <a:rPr lang="en-US" dirty="0"/>
              <a:t>Management</a:t>
            </a:r>
          </a:p>
          <a:p>
            <a:pPr marL="502920" indent="-457200">
              <a:buFont typeface="+mj-lt"/>
              <a:buAutoNum type="arabicPeriod"/>
            </a:pPr>
            <a:r>
              <a:rPr lang="en-US" dirty="0"/>
              <a:t>GB</a:t>
            </a:r>
          </a:p>
          <a:p>
            <a:pPr marL="502920" indent="-457200">
              <a:buFont typeface="+mj-lt"/>
              <a:buAutoNum type="arabicPeriod"/>
            </a:pPr>
            <a:r>
              <a:rPr lang="en-US" dirty="0"/>
              <a:t>Culture</a:t>
            </a:r>
          </a:p>
          <a:p>
            <a:pPr marL="502920" indent="-457200">
              <a:buFont typeface="+mj-lt"/>
              <a:buAutoNum type="arabicPeriod"/>
            </a:pPr>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15</a:t>
            </a:fld>
            <a:endParaRPr lang="en-US"/>
          </a:p>
        </p:txBody>
      </p:sp>
      <p:sp>
        <p:nvSpPr>
          <p:cNvPr id="4" name="Title 3"/>
          <p:cNvSpPr>
            <a:spLocks noGrp="1"/>
          </p:cNvSpPr>
          <p:nvPr>
            <p:ph type="title"/>
          </p:nvPr>
        </p:nvSpPr>
        <p:spPr/>
        <p:txBody>
          <a:bodyPr/>
          <a:lstStyle/>
          <a:p>
            <a:r>
              <a:rPr lang="en-US" dirty="0" smtClean="0"/>
              <a:t>Functional area analysis</a:t>
            </a:r>
            <a:endParaRPr lang="en-US" dirty="0"/>
          </a:p>
        </p:txBody>
      </p:sp>
    </p:spTree>
    <p:extLst>
      <p:ext uri="{BB962C8B-B14F-4D97-AF65-F5344CB8AC3E}">
        <p14:creationId xmlns:p14="http://schemas.microsoft.com/office/powerpoint/2010/main" val="2087976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b="1" dirty="0"/>
              <a:t>Directional </a:t>
            </a:r>
            <a:r>
              <a:rPr lang="en-US" b="1" dirty="0" smtClean="0"/>
              <a:t>strategies — </a:t>
            </a:r>
            <a:r>
              <a:rPr lang="en-US" dirty="0"/>
              <a:t>help </a:t>
            </a:r>
            <a:r>
              <a:rPr lang="en-US" dirty="0" smtClean="0"/>
              <a:t>guide the </a:t>
            </a:r>
            <a:r>
              <a:rPr lang="en-US" dirty="0"/>
              <a:t>strategic choices in the adaptive, market entry, competitive, and implementation </a:t>
            </a:r>
            <a:r>
              <a:rPr lang="en-US" dirty="0" smtClean="0"/>
              <a:t>categories of strategies</a:t>
            </a:r>
          </a:p>
          <a:p>
            <a:r>
              <a:rPr lang="en-US" b="1" dirty="0"/>
              <a:t>Adaptive strategies — </a:t>
            </a:r>
            <a:r>
              <a:rPr lang="en-US" dirty="0" smtClean="0"/>
              <a:t>delineate </a:t>
            </a:r>
            <a:r>
              <a:rPr lang="en-US" dirty="0"/>
              <a:t>how the HSO/HS will expand, contract, or stabilize </a:t>
            </a:r>
            <a:r>
              <a:rPr lang="en-US" dirty="0" smtClean="0"/>
              <a:t>operations, whether </a:t>
            </a:r>
            <a:r>
              <a:rPr lang="en-US" dirty="0"/>
              <a:t>through diversification, vertical integration, market development, or </a:t>
            </a:r>
            <a:r>
              <a:rPr lang="en-US" dirty="0" smtClean="0"/>
              <a:t>product development</a:t>
            </a:r>
          </a:p>
          <a:p>
            <a:r>
              <a:rPr lang="en-US" b="1" dirty="0"/>
              <a:t>Market entry </a:t>
            </a:r>
            <a:r>
              <a:rPr lang="en-US" b="1" dirty="0" smtClean="0"/>
              <a:t>strategies </a:t>
            </a:r>
            <a:r>
              <a:rPr lang="en-US" b="1" dirty="0"/>
              <a:t>—</a:t>
            </a:r>
            <a:r>
              <a:rPr lang="en-US" b="1" dirty="0" smtClean="0"/>
              <a:t> </a:t>
            </a:r>
            <a:r>
              <a:rPr lang="en-US" dirty="0"/>
              <a:t>are formulated to provide the means by which strategies to </a:t>
            </a:r>
            <a:r>
              <a:rPr lang="en-US" dirty="0" smtClean="0"/>
              <a:t>expand or </a:t>
            </a:r>
            <a:r>
              <a:rPr lang="en-US" dirty="0"/>
              <a:t>maintain the scope of an organization are carried out in the marketplace</a:t>
            </a:r>
            <a:endParaRPr lang="en-US" dirty="0" smtClean="0"/>
          </a:p>
          <a:p>
            <a:r>
              <a:rPr lang="en-US" b="1" dirty="0" smtClean="0"/>
              <a:t>Competitive strategies</a:t>
            </a:r>
            <a:r>
              <a:rPr lang="en-US" i="1" dirty="0"/>
              <a:t> </a:t>
            </a:r>
            <a:r>
              <a:rPr lang="en-US" b="1" dirty="0"/>
              <a:t>—</a:t>
            </a:r>
            <a:r>
              <a:rPr lang="en-US" i="1" dirty="0" smtClean="0"/>
              <a:t> </a:t>
            </a:r>
            <a:r>
              <a:rPr lang="en-US" dirty="0"/>
              <a:t>sometimes called positioning strategies, relate to how </a:t>
            </a:r>
            <a:r>
              <a:rPr lang="en-US" dirty="0" smtClean="0"/>
              <a:t>consumers view </a:t>
            </a:r>
            <a:r>
              <a:rPr lang="en-US" dirty="0"/>
              <a:t>an HSO’s/HS’s services and products in the context of products and services </a:t>
            </a:r>
            <a:r>
              <a:rPr lang="en-US" dirty="0" smtClean="0"/>
              <a:t>available from competitor</a:t>
            </a:r>
          </a:p>
          <a:p>
            <a:r>
              <a:rPr lang="en-US" b="1" dirty="0"/>
              <a:t>Implementation </a:t>
            </a:r>
            <a:r>
              <a:rPr lang="en-US" b="1" dirty="0" smtClean="0"/>
              <a:t>strategies </a:t>
            </a:r>
            <a:r>
              <a:rPr lang="en-US" b="1" dirty="0"/>
              <a:t>—</a:t>
            </a:r>
            <a:r>
              <a:rPr lang="en-US" b="1" dirty="0" smtClean="0"/>
              <a:t> </a:t>
            </a:r>
            <a:r>
              <a:rPr lang="en-US" dirty="0"/>
              <a:t>are developed to implement directional, adaptive, market </a:t>
            </a:r>
            <a:r>
              <a:rPr lang="en-US" dirty="0" smtClean="0"/>
              <a:t>entry, and </a:t>
            </a:r>
            <a:r>
              <a:rPr lang="en-US" dirty="0"/>
              <a:t>competitive strategies</a:t>
            </a:r>
            <a:endParaRPr lang="en-US" dirty="0" smtClean="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16</a:t>
            </a:fld>
            <a:endParaRPr lang="en-US"/>
          </a:p>
        </p:txBody>
      </p:sp>
      <p:sp>
        <p:nvSpPr>
          <p:cNvPr id="4" name="Title 3"/>
          <p:cNvSpPr>
            <a:spLocks noGrp="1"/>
          </p:cNvSpPr>
          <p:nvPr>
            <p:ph type="title"/>
          </p:nvPr>
        </p:nvSpPr>
        <p:spPr/>
        <p:txBody>
          <a:bodyPr/>
          <a:lstStyle/>
          <a:p>
            <a:r>
              <a:rPr lang="en-US" dirty="0" smtClean="0"/>
              <a:t>Common Strategies</a:t>
            </a:r>
            <a:endParaRPr lang="en-US" dirty="0"/>
          </a:p>
        </p:txBody>
      </p:sp>
    </p:spTree>
    <p:extLst>
      <p:ext uri="{BB962C8B-B14F-4D97-AF65-F5344CB8AC3E}">
        <p14:creationId xmlns:p14="http://schemas.microsoft.com/office/powerpoint/2010/main" val="845492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 number of aspects of </a:t>
            </a:r>
            <a:r>
              <a:rPr lang="en-US" dirty="0" smtClean="0"/>
              <a:t>the context </a:t>
            </a:r>
            <a:r>
              <a:rPr lang="en-US" dirty="0"/>
              <a:t>in which strategic choices are </a:t>
            </a:r>
            <a:r>
              <a:rPr lang="en-US" dirty="0" smtClean="0"/>
              <a:t>made affect the decision:</a:t>
            </a:r>
          </a:p>
          <a:p>
            <a:pPr lvl="1"/>
            <a:r>
              <a:rPr lang="en-US" dirty="0" smtClean="0"/>
              <a:t>Type </a:t>
            </a:r>
            <a:r>
              <a:rPr lang="en-US" dirty="0"/>
              <a:t>of organization</a:t>
            </a:r>
          </a:p>
          <a:p>
            <a:pPr lvl="1"/>
            <a:r>
              <a:rPr lang="en-US" dirty="0" smtClean="0"/>
              <a:t>Strategic </a:t>
            </a:r>
            <a:r>
              <a:rPr lang="en-US" dirty="0"/>
              <a:t>decision style</a:t>
            </a:r>
          </a:p>
          <a:p>
            <a:pPr lvl="1"/>
            <a:r>
              <a:rPr lang="en-US" dirty="0" smtClean="0"/>
              <a:t>Managerial </a:t>
            </a:r>
            <a:r>
              <a:rPr lang="en-US" dirty="0"/>
              <a:t>philosophy</a:t>
            </a:r>
          </a:p>
          <a:p>
            <a:pPr lvl="1"/>
            <a:r>
              <a:rPr lang="en-US" dirty="0" smtClean="0"/>
              <a:t>Organizational </a:t>
            </a:r>
            <a:r>
              <a:rPr lang="en-US" dirty="0"/>
              <a:t>culture and choice-maker values</a:t>
            </a:r>
          </a:p>
          <a:p>
            <a:pPr lvl="1"/>
            <a:r>
              <a:rPr lang="en-US" dirty="0" smtClean="0"/>
              <a:t>Portfolio </a:t>
            </a:r>
            <a:r>
              <a:rPr lang="en-US" dirty="0"/>
              <a:t>analysis</a:t>
            </a:r>
          </a:p>
          <a:p>
            <a:pPr lvl="1"/>
            <a:r>
              <a:rPr lang="en-US" dirty="0" smtClean="0"/>
              <a:t>Organization </a:t>
            </a:r>
            <a:r>
              <a:rPr lang="en-US" dirty="0"/>
              <a:t>life cycle</a:t>
            </a:r>
          </a:p>
          <a:p>
            <a:pPr lvl="1"/>
            <a:r>
              <a:rPr lang="en-US" dirty="0" smtClean="0"/>
              <a:t>Competitive </a:t>
            </a:r>
            <a:r>
              <a:rPr lang="en-US" dirty="0"/>
              <a:t>position</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17</a:t>
            </a:fld>
            <a:endParaRPr lang="en-US"/>
          </a:p>
        </p:txBody>
      </p:sp>
      <p:sp>
        <p:nvSpPr>
          <p:cNvPr id="4" name="Title 3"/>
          <p:cNvSpPr>
            <a:spLocks noGrp="1"/>
          </p:cNvSpPr>
          <p:nvPr>
            <p:ph type="title"/>
          </p:nvPr>
        </p:nvSpPr>
        <p:spPr/>
        <p:txBody>
          <a:bodyPr/>
          <a:lstStyle/>
          <a:p>
            <a:r>
              <a:rPr lang="en-US" dirty="0" smtClean="0"/>
              <a:t>Selecting Strategies</a:t>
            </a:r>
            <a:endParaRPr lang="en-US" dirty="0"/>
          </a:p>
        </p:txBody>
      </p:sp>
    </p:spTree>
    <p:extLst>
      <p:ext uri="{BB962C8B-B14F-4D97-AF65-F5344CB8AC3E}">
        <p14:creationId xmlns:p14="http://schemas.microsoft.com/office/powerpoint/2010/main" val="2242820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Conceptually, </a:t>
            </a:r>
            <a:r>
              <a:rPr lang="en-US" dirty="0" smtClean="0"/>
              <a:t>organization life </a:t>
            </a:r>
            <a:r>
              <a:rPr lang="en-US" dirty="0"/>
              <a:t>cycle borrows from theories of aging in human beings and product life cycle in </a:t>
            </a:r>
            <a:r>
              <a:rPr lang="en-US" dirty="0" smtClean="0"/>
              <a:t>marketing</a:t>
            </a:r>
            <a:endParaRPr lang="en-US" dirty="0"/>
          </a:p>
          <a:p>
            <a:r>
              <a:rPr lang="en-US" dirty="0"/>
              <a:t>All organizations, including all HSOs/HSs, go through stages of emergence, </a:t>
            </a:r>
            <a:r>
              <a:rPr lang="en-US" dirty="0" smtClean="0"/>
              <a:t>growth, maturity</a:t>
            </a:r>
            <a:r>
              <a:rPr lang="en-US" dirty="0"/>
              <a:t>, decline, and perhaps regeneration, although time spans vary</a:t>
            </a:r>
            <a:endParaRPr lang="en-US" b="1" dirty="0"/>
          </a:p>
        </p:txBody>
      </p:sp>
      <p:sp>
        <p:nvSpPr>
          <p:cNvPr id="3" name="Slide Number Placeholder 2"/>
          <p:cNvSpPr>
            <a:spLocks noGrp="1"/>
          </p:cNvSpPr>
          <p:nvPr>
            <p:ph type="sldNum" sz="quarter" idx="12"/>
          </p:nvPr>
        </p:nvSpPr>
        <p:spPr/>
        <p:txBody>
          <a:bodyPr/>
          <a:lstStyle/>
          <a:p>
            <a:fld id="{057B859C-5B2B-8749-B99F-4C47515F9E9C}" type="slidenum">
              <a:rPr lang="en-US" smtClean="0"/>
              <a:t>18</a:t>
            </a:fld>
            <a:endParaRPr lang="en-US"/>
          </a:p>
        </p:txBody>
      </p:sp>
      <p:sp>
        <p:nvSpPr>
          <p:cNvPr id="4" name="Title 3"/>
          <p:cNvSpPr>
            <a:spLocks noGrp="1"/>
          </p:cNvSpPr>
          <p:nvPr>
            <p:ph type="title"/>
          </p:nvPr>
        </p:nvSpPr>
        <p:spPr/>
        <p:txBody>
          <a:bodyPr/>
          <a:lstStyle/>
          <a:p>
            <a:r>
              <a:rPr lang="en-US" dirty="0" smtClean="0"/>
              <a:t>Life cycle of a </a:t>
            </a:r>
            <a:r>
              <a:rPr lang="en-US" dirty="0" err="1" smtClean="0"/>
              <a:t>hso</a:t>
            </a:r>
            <a:r>
              <a:rPr lang="en-US" dirty="0" smtClean="0"/>
              <a:t>/</a:t>
            </a:r>
            <a:r>
              <a:rPr lang="en-US" dirty="0" err="1" smtClean="0"/>
              <a:t>hs</a:t>
            </a:r>
            <a:endParaRPr lang="en-US" dirty="0"/>
          </a:p>
        </p:txBody>
      </p:sp>
    </p:spTree>
    <p:extLst>
      <p:ext uri="{BB962C8B-B14F-4D97-AF65-F5344CB8AC3E}">
        <p14:creationId xmlns:p14="http://schemas.microsoft.com/office/powerpoint/2010/main" val="35477763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Once organization-level strategies are selected, subsidiary entity strategies and operational plans are developed for the entire HSO/HS or for units or segments of the </a:t>
            </a:r>
            <a:r>
              <a:rPr lang="en-US" dirty="0" smtClean="0"/>
              <a:t>organization</a:t>
            </a:r>
          </a:p>
          <a:p>
            <a:r>
              <a:rPr lang="en-US" dirty="0" smtClean="0"/>
              <a:t>There </a:t>
            </a:r>
            <a:r>
              <a:rPr lang="en-US" dirty="0"/>
              <a:t>is a direct connection between an HSO’s/HS’s capabilities to implement particular strategies and the appropriateness of such strategies for the organization or </a:t>
            </a:r>
            <a:r>
              <a:rPr lang="en-US" dirty="0" smtClean="0"/>
              <a:t>system</a:t>
            </a:r>
          </a:p>
          <a:p>
            <a:r>
              <a:rPr lang="en-US" dirty="0"/>
              <a:t>A strategy can be changed, or capabilities to implement a strategy can be </a:t>
            </a:r>
            <a:r>
              <a:rPr lang="en-US" dirty="0" smtClean="0"/>
              <a:t>changed</a:t>
            </a:r>
          </a:p>
          <a:p>
            <a:r>
              <a:rPr lang="en-US" dirty="0"/>
              <a:t>T</a:t>
            </a:r>
            <a:r>
              <a:rPr lang="en-US" dirty="0" smtClean="0"/>
              <a:t>he </a:t>
            </a:r>
            <a:r>
              <a:rPr lang="en-US" dirty="0"/>
              <a:t>ability of managers to motivate the necessary levels of effort on the part of many different organizational participants is vital to successful strategic implementation</a:t>
            </a:r>
          </a:p>
        </p:txBody>
      </p:sp>
      <p:sp>
        <p:nvSpPr>
          <p:cNvPr id="3" name="Slide Number Placeholder 2"/>
          <p:cNvSpPr>
            <a:spLocks noGrp="1"/>
          </p:cNvSpPr>
          <p:nvPr>
            <p:ph type="sldNum" sz="quarter" idx="12"/>
          </p:nvPr>
        </p:nvSpPr>
        <p:spPr/>
        <p:txBody>
          <a:bodyPr/>
          <a:lstStyle/>
          <a:p>
            <a:fld id="{057B859C-5B2B-8749-B99F-4C47515F9E9C}" type="slidenum">
              <a:rPr lang="en-US" smtClean="0"/>
              <a:t>19</a:t>
            </a:fld>
            <a:endParaRPr lang="en-US"/>
          </a:p>
        </p:txBody>
      </p:sp>
      <p:sp>
        <p:nvSpPr>
          <p:cNvPr id="4" name="Title 3"/>
          <p:cNvSpPr>
            <a:spLocks noGrp="1"/>
          </p:cNvSpPr>
          <p:nvPr>
            <p:ph type="title"/>
          </p:nvPr>
        </p:nvSpPr>
        <p:spPr/>
        <p:txBody>
          <a:bodyPr/>
          <a:lstStyle/>
          <a:p>
            <a:r>
              <a:rPr lang="en-US" dirty="0" smtClean="0"/>
              <a:t>Strategic implementation</a:t>
            </a:r>
            <a:endParaRPr lang="en-US" dirty="0"/>
          </a:p>
        </p:txBody>
      </p:sp>
    </p:spTree>
    <p:extLst>
      <p:ext uri="{BB962C8B-B14F-4D97-AF65-F5344CB8AC3E}">
        <p14:creationId xmlns:p14="http://schemas.microsoft.com/office/powerpoint/2010/main" val="3140613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lnSpc>
                <a:spcPct val="150000"/>
              </a:lnSpc>
              <a:spcBef>
                <a:spcPts val="0"/>
              </a:spcBef>
              <a:tabLst>
                <a:tab pos="228600" algn="l"/>
              </a:tabLst>
            </a:pPr>
            <a:r>
              <a:rPr lang="en-US" dirty="0">
                <a:latin typeface="Times New Roman"/>
                <a:ea typeface="Times New Roman"/>
                <a:cs typeface="Times New Roman"/>
              </a:rPr>
              <a:t>Understand the relationship of strategizing to systems theory </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the relationship of planning to strategizing</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Define </a:t>
            </a:r>
            <a:r>
              <a:rPr lang="en-US" i="1" dirty="0">
                <a:latin typeface="Times New Roman"/>
                <a:ea typeface="Times New Roman"/>
                <a:cs typeface="Times New Roman"/>
              </a:rPr>
              <a:t>mission, vision, values, objectives, </a:t>
            </a:r>
            <a:r>
              <a:rPr lang="en-US" dirty="0">
                <a:latin typeface="Times New Roman"/>
                <a:ea typeface="Times New Roman"/>
                <a:cs typeface="Times New Roman"/>
              </a:rPr>
              <a:t>and </a:t>
            </a:r>
            <a:r>
              <a:rPr lang="en-US" i="1" dirty="0">
                <a:latin typeface="Times New Roman"/>
                <a:ea typeface="Times New Roman"/>
                <a:cs typeface="Times New Roman"/>
              </a:rPr>
              <a:t>policies</a:t>
            </a:r>
            <a:endParaRPr lang="en-US" i="1"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Diagram </a:t>
            </a:r>
            <a:r>
              <a:rPr lang="en-US" dirty="0">
                <a:latin typeface="Times New Roman"/>
                <a:ea typeface="Times New Roman"/>
                <a:cs typeface="Times New Roman"/>
              </a:rPr>
              <a:t>and discuss the strategizing process </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Understand </a:t>
            </a:r>
            <a:r>
              <a:rPr lang="en-US" dirty="0">
                <a:latin typeface="Times New Roman"/>
                <a:ea typeface="Times New Roman"/>
                <a:cs typeface="Times New Roman"/>
              </a:rPr>
              <a:t>how to conduct a situational analysis, including external and internal environmental analyses</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Describe </a:t>
            </a:r>
            <a:r>
              <a:rPr lang="en-US" dirty="0">
                <a:latin typeface="Times New Roman"/>
                <a:ea typeface="Times New Roman"/>
                <a:cs typeface="Times New Roman"/>
              </a:rPr>
              <a:t>common strategies available to HSOs/HSs</a:t>
            </a:r>
            <a:endParaRPr lang="en-US" dirty="0">
              <a:latin typeface="Times"/>
              <a:ea typeface="Times New Roman"/>
              <a:cs typeface="Times New Roman"/>
            </a:endParaRPr>
          </a:p>
          <a:p>
            <a:pPr marL="0">
              <a:lnSpc>
                <a:spcPct val="150000"/>
              </a:lnSpc>
              <a:spcBef>
                <a:spcPts val="0"/>
              </a:spcBef>
              <a:tabLst>
                <a:tab pos="228600" algn="l"/>
              </a:tabLst>
            </a:pPr>
            <a:r>
              <a:rPr lang="en-US" dirty="0" smtClean="0">
                <a:latin typeface="Times New Roman"/>
                <a:ea typeface="Times New Roman"/>
                <a:cs typeface="Times New Roman"/>
              </a:rPr>
              <a:t>Discuss </a:t>
            </a:r>
            <a:r>
              <a:rPr lang="en-US" dirty="0">
                <a:latin typeface="Times New Roman"/>
                <a:ea typeface="Times New Roman"/>
                <a:cs typeface="Times New Roman"/>
              </a:rPr>
              <a:t>how managers select strategies</a:t>
            </a:r>
            <a:endParaRPr lang="en-US" dirty="0">
              <a:latin typeface="Times"/>
              <a:ea typeface="Times New Roman"/>
              <a:cs typeface="Times New Roman"/>
            </a:endParaRPr>
          </a:p>
          <a:p>
            <a:r>
              <a:rPr lang="en-US" dirty="0" smtClean="0">
                <a:latin typeface="Times New Roman"/>
                <a:ea typeface="Times New Roman"/>
              </a:rPr>
              <a:t>Discuss </a:t>
            </a:r>
            <a:r>
              <a:rPr lang="en-US" dirty="0">
                <a:latin typeface="Times New Roman"/>
                <a:ea typeface="Times New Roman"/>
              </a:rPr>
              <a:t>the concept of strategic control</a:t>
            </a:r>
            <a:endParaRPr lang="en-US" dirty="0" smtClean="0"/>
          </a:p>
        </p:txBody>
      </p:sp>
      <p:sp>
        <p:nvSpPr>
          <p:cNvPr id="3" name="Title 2"/>
          <p:cNvSpPr>
            <a:spLocks noGrp="1"/>
          </p:cNvSpPr>
          <p:nvPr>
            <p:ph type="title"/>
          </p:nvPr>
        </p:nvSpPr>
        <p:spPr/>
        <p:txBody>
          <a:bodyPr/>
          <a:lstStyle/>
          <a:p>
            <a:r>
              <a:rPr lang="en-US" dirty="0" smtClean="0"/>
              <a:t>Chapter 9, Learning objectives</a:t>
            </a:r>
            <a:endParaRPr lang="en-US" dirty="0"/>
          </a:p>
        </p:txBody>
      </p:sp>
      <p:sp>
        <p:nvSpPr>
          <p:cNvPr id="4" name="Slide Number Placeholder 3"/>
          <p:cNvSpPr>
            <a:spLocks noGrp="1"/>
          </p:cNvSpPr>
          <p:nvPr>
            <p:ph type="sldNum" sz="quarter" idx="12"/>
          </p:nvPr>
        </p:nvSpPr>
        <p:spPr/>
        <p:txBody>
          <a:bodyPr/>
          <a:lstStyle/>
          <a:p>
            <a:fld id="{057B859C-5B2B-8749-B99F-4C47515F9E9C}" type="slidenum">
              <a:rPr lang="en-US" smtClean="0"/>
              <a:t>2</a:t>
            </a:fld>
            <a:endParaRPr lang="en-US"/>
          </a:p>
        </p:txBody>
      </p:sp>
    </p:spTree>
    <p:extLst>
      <p:ext uri="{BB962C8B-B14F-4D97-AF65-F5344CB8AC3E}">
        <p14:creationId xmlns:p14="http://schemas.microsoft.com/office/powerpoint/2010/main" val="997957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a:t>
            </a:r>
            <a:r>
              <a:rPr lang="en-US" dirty="0" smtClean="0"/>
              <a:t>esults </a:t>
            </a:r>
            <a:r>
              <a:rPr lang="en-US" dirty="0"/>
              <a:t>of strategies must be monitored and evaluated to determine whether objectives are being accomplished and whether resource allocation and use are </a:t>
            </a:r>
            <a:r>
              <a:rPr lang="en-US" dirty="0" smtClean="0"/>
              <a:t>effective</a:t>
            </a:r>
          </a:p>
          <a:p>
            <a:r>
              <a:rPr lang="en-US" dirty="0"/>
              <a:t>In the control stage, implementation is monitored and the resulting information is used to control ongoing decisions, actions, and behaviors affected by the organization’s </a:t>
            </a:r>
            <a:r>
              <a:rPr lang="en-US" dirty="0" smtClean="0"/>
              <a:t>strategies</a:t>
            </a:r>
          </a:p>
          <a:p>
            <a:r>
              <a:rPr lang="en-US" dirty="0"/>
              <a:t>Managers with strategic responsibilities must develop effective strategic control systems to achieve the successful implementation of their strategies by detecting discrepancies between desired and actual performance, which trigger corrective actions when necessary</a:t>
            </a:r>
          </a:p>
        </p:txBody>
      </p:sp>
      <p:sp>
        <p:nvSpPr>
          <p:cNvPr id="3" name="Slide Number Placeholder 2"/>
          <p:cNvSpPr>
            <a:spLocks noGrp="1"/>
          </p:cNvSpPr>
          <p:nvPr>
            <p:ph type="sldNum" sz="quarter" idx="12"/>
          </p:nvPr>
        </p:nvSpPr>
        <p:spPr/>
        <p:txBody>
          <a:bodyPr/>
          <a:lstStyle/>
          <a:p>
            <a:fld id="{057B859C-5B2B-8749-B99F-4C47515F9E9C}" type="slidenum">
              <a:rPr lang="en-US" smtClean="0"/>
              <a:t>20</a:t>
            </a:fld>
            <a:endParaRPr lang="en-US"/>
          </a:p>
        </p:txBody>
      </p:sp>
      <p:sp>
        <p:nvSpPr>
          <p:cNvPr id="4" name="Title 3"/>
          <p:cNvSpPr>
            <a:spLocks noGrp="1"/>
          </p:cNvSpPr>
          <p:nvPr>
            <p:ph type="title"/>
          </p:nvPr>
        </p:nvSpPr>
        <p:spPr/>
        <p:txBody>
          <a:bodyPr/>
          <a:lstStyle/>
          <a:p>
            <a:r>
              <a:rPr lang="en-US" dirty="0" smtClean="0"/>
              <a:t>Strategic control</a:t>
            </a:r>
            <a:endParaRPr lang="en-US" dirty="0"/>
          </a:p>
        </p:txBody>
      </p:sp>
    </p:spTree>
    <p:extLst>
      <p:ext uri="{BB962C8B-B14F-4D97-AF65-F5344CB8AC3E}">
        <p14:creationId xmlns:p14="http://schemas.microsoft.com/office/powerpoint/2010/main" val="42718285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Strategic issues management (SIM), which is a logical extension of strategizing, is a systematic process that focuses on influencing the external environment so that it is more favorable to the </a:t>
            </a:r>
            <a:r>
              <a:rPr lang="en-US" dirty="0" smtClean="0"/>
              <a:t>organization</a:t>
            </a:r>
          </a:p>
          <a:p>
            <a:r>
              <a:rPr lang="en-US" dirty="0"/>
              <a:t>SIM involves proactively influencing and affecting strategic issues rather than simply reacting and adapting to </a:t>
            </a:r>
            <a:r>
              <a:rPr lang="en-US" dirty="0" smtClean="0"/>
              <a:t>them</a:t>
            </a:r>
          </a:p>
          <a:p>
            <a:r>
              <a:rPr lang="en-US" dirty="0"/>
              <a:t>Longest defines policy competency as having the dual capabilities to successfully </a:t>
            </a:r>
            <a:r>
              <a:rPr lang="en-US" i="1" dirty="0"/>
              <a:t>analyze</a:t>
            </a:r>
            <a:r>
              <a:rPr lang="en-US" dirty="0"/>
              <a:t> and </a:t>
            </a:r>
            <a:r>
              <a:rPr lang="en-US" i="1" dirty="0"/>
              <a:t>influence</a:t>
            </a:r>
            <a:r>
              <a:rPr lang="en-US" dirty="0"/>
              <a:t> the public policy-making process</a:t>
            </a:r>
          </a:p>
        </p:txBody>
      </p:sp>
      <p:sp>
        <p:nvSpPr>
          <p:cNvPr id="3" name="Slide Number Placeholder 2"/>
          <p:cNvSpPr>
            <a:spLocks noGrp="1"/>
          </p:cNvSpPr>
          <p:nvPr>
            <p:ph type="sldNum" sz="quarter" idx="12"/>
          </p:nvPr>
        </p:nvSpPr>
        <p:spPr/>
        <p:txBody>
          <a:bodyPr/>
          <a:lstStyle/>
          <a:p>
            <a:fld id="{057B859C-5B2B-8749-B99F-4C47515F9E9C}" type="slidenum">
              <a:rPr lang="en-US" smtClean="0"/>
              <a:t>21</a:t>
            </a:fld>
            <a:endParaRPr lang="en-US"/>
          </a:p>
        </p:txBody>
      </p:sp>
      <p:sp>
        <p:nvSpPr>
          <p:cNvPr id="4" name="Title 3"/>
          <p:cNvSpPr>
            <a:spLocks noGrp="1"/>
          </p:cNvSpPr>
          <p:nvPr>
            <p:ph type="title"/>
          </p:nvPr>
        </p:nvSpPr>
        <p:spPr/>
        <p:txBody>
          <a:bodyPr/>
          <a:lstStyle/>
          <a:p>
            <a:r>
              <a:rPr lang="en-US" dirty="0"/>
              <a:t>Strategic Issues Management</a:t>
            </a:r>
          </a:p>
        </p:txBody>
      </p:sp>
    </p:spTree>
    <p:extLst>
      <p:ext uri="{BB962C8B-B14F-4D97-AF65-F5344CB8AC3E}">
        <p14:creationId xmlns:p14="http://schemas.microsoft.com/office/powerpoint/2010/main" val="10532392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Strategizing</a:t>
            </a:r>
          </a:p>
          <a:p>
            <a:pPr lvl="1"/>
            <a:r>
              <a:rPr lang="en-US" dirty="0" smtClean="0"/>
              <a:t>Achieving a “fit” or equilibrium between an organization and its external environment</a:t>
            </a:r>
          </a:p>
          <a:p>
            <a:pPr lvl="1"/>
            <a:r>
              <a:rPr lang="en-US" dirty="0"/>
              <a:t>C</a:t>
            </a:r>
            <a:r>
              <a:rPr lang="en-US" dirty="0" smtClean="0"/>
              <a:t>an </a:t>
            </a:r>
            <a:r>
              <a:rPr lang="en-US" dirty="0"/>
              <a:t>be viewed as providing the grand design and justification for the overall focus, direction, and operational management of HSOs/</a:t>
            </a:r>
            <a:r>
              <a:rPr lang="en-US" dirty="0" smtClean="0"/>
              <a:t>HSs</a:t>
            </a:r>
          </a:p>
          <a:p>
            <a:pPr lvl="1"/>
            <a:r>
              <a:rPr lang="en-US" dirty="0"/>
              <a:t>B</a:t>
            </a:r>
            <a:r>
              <a:rPr lang="en-US" dirty="0" smtClean="0"/>
              <a:t>etter </a:t>
            </a:r>
            <a:r>
              <a:rPr lang="en-US" dirty="0"/>
              <a:t>understood in the context of </a:t>
            </a:r>
            <a:r>
              <a:rPr lang="en-US" dirty="0" smtClean="0"/>
              <a:t>its relationship </a:t>
            </a:r>
            <a:r>
              <a:rPr lang="en-US" dirty="0"/>
              <a:t>to systems theory and to planning in </a:t>
            </a:r>
            <a:r>
              <a:rPr lang="en-US" dirty="0" smtClean="0"/>
              <a:t>general</a:t>
            </a:r>
          </a:p>
          <a:p>
            <a:pPr lvl="1"/>
            <a:r>
              <a:rPr lang="en-US" dirty="0" smtClean="0"/>
              <a:t>Consistent with and </a:t>
            </a:r>
            <a:r>
              <a:rPr lang="en-US" dirty="0" smtClean="0">
                <a:solidFill>
                  <a:srgbClr val="1F497D"/>
                </a:solidFill>
              </a:rPr>
              <a:t>presumes </a:t>
            </a:r>
            <a:r>
              <a:rPr lang="en-US" dirty="0" smtClean="0"/>
              <a:t>a system theory perspective</a:t>
            </a:r>
          </a:p>
          <a:p>
            <a:r>
              <a:rPr lang="en-US" dirty="0" smtClean="0"/>
              <a:t>Morgan provides the image of the “organization as an organism”</a:t>
            </a:r>
          </a:p>
          <a:p>
            <a:pPr lvl="1"/>
            <a:r>
              <a:rPr lang="en-US" dirty="0" smtClean="0"/>
              <a:t>Both are open to and interact with their environment</a:t>
            </a:r>
          </a:p>
          <a:p>
            <a:pPr lvl="1"/>
            <a:r>
              <a:rPr lang="en-US" dirty="0" smtClean="0"/>
              <a:t>Both must achieve an appropriate relationship with the environment in order to survive</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3</a:t>
            </a:fld>
            <a:endParaRPr lang="en-US"/>
          </a:p>
        </p:txBody>
      </p:sp>
      <p:sp>
        <p:nvSpPr>
          <p:cNvPr id="4" name="Title 3"/>
          <p:cNvSpPr>
            <a:spLocks noGrp="1"/>
          </p:cNvSpPr>
          <p:nvPr>
            <p:ph type="title"/>
          </p:nvPr>
        </p:nvSpPr>
        <p:spPr/>
        <p:txBody>
          <a:bodyPr/>
          <a:lstStyle/>
          <a:p>
            <a:r>
              <a:rPr lang="en-US" dirty="0" smtClean="0"/>
              <a:t>Strategizing</a:t>
            </a:r>
            <a:endParaRPr lang="en-US" dirty="0"/>
          </a:p>
        </p:txBody>
      </p:sp>
    </p:spTree>
    <p:extLst>
      <p:ext uri="{BB962C8B-B14F-4D97-AF65-F5344CB8AC3E}">
        <p14:creationId xmlns:p14="http://schemas.microsoft.com/office/powerpoint/2010/main" val="35739184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Input/conversion/output</a:t>
            </a:r>
          </a:p>
          <a:p>
            <a:r>
              <a:rPr lang="en-US" dirty="0" smtClean="0"/>
              <a:t>Feedback loops</a:t>
            </a:r>
          </a:p>
          <a:p>
            <a:r>
              <a:rPr lang="en-US" dirty="0" smtClean="0"/>
              <a:t>Homeostasis</a:t>
            </a:r>
          </a:p>
          <a:p>
            <a:r>
              <a:rPr lang="en-US" dirty="0" smtClean="0"/>
              <a:t>Entropy</a:t>
            </a:r>
          </a:p>
          <a:p>
            <a:r>
              <a:rPr lang="en-US" dirty="0" smtClean="0"/>
              <a:t>Negative entropy</a:t>
            </a:r>
          </a:p>
          <a:p>
            <a:r>
              <a:rPr lang="en-US" dirty="0" smtClean="0"/>
              <a:t>Differentiation and integration</a:t>
            </a:r>
          </a:p>
          <a:p>
            <a:r>
              <a:rPr lang="en-US" dirty="0" smtClean="0"/>
              <a:t>Requisite variety</a:t>
            </a:r>
          </a:p>
          <a:p>
            <a:pPr lvl="1"/>
            <a:r>
              <a:rPr lang="en-US" dirty="0" smtClean="0"/>
              <a:t>Internal structures of HSOs/HSs must map or correspond to the complexity of their relevant environments to achieve a good fit with the </a:t>
            </a:r>
            <a:r>
              <a:rPr lang="en-US" dirty="0" smtClean="0"/>
              <a:t>environment</a:t>
            </a:r>
            <a:endParaRPr lang="en-US" dirty="0" smtClean="0"/>
          </a:p>
        </p:txBody>
      </p:sp>
      <p:sp>
        <p:nvSpPr>
          <p:cNvPr id="3" name="Slide Number Placeholder 2"/>
          <p:cNvSpPr>
            <a:spLocks noGrp="1"/>
          </p:cNvSpPr>
          <p:nvPr>
            <p:ph type="sldNum" sz="quarter" idx="12"/>
          </p:nvPr>
        </p:nvSpPr>
        <p:spPr/>
        <p:txBody>
          <a:bodyPr/>
          <a:lstStyle/>
          <a:p>
            <a:fld id="{057B859C-5B2B-8749-B99F-4C47515F9E9C}" type="slidenum">
              <a:rPr lang="en-US" smtClean="0"/>
              <a:t>4</a:t>
            </a:fld>
            <a:endParaRPr lang="en-US"/>
          </a:p>
        </p:txBody>
      </p:sp>
      <p:sp>
        <p:nvSpPr>
          <p:cNvPr id="4" name="Title 3"/>
          <p:cNvSpPr>
            <a:spLocks noGrp="1"/>
          </p:cNvSpPr>
          <p:nvPr>
            <p:ph type="title"/>
          </p:nvPr>
        </p:nvSpPr>
        <p:spPr/>
        <p:txBody>
          <a:bodyPr/>
          <a:lstStyle/>
          <a:p>
            <a:r>
              <a:rPr lang="en-US" dirty="0" smtClean="0"/>
              <a:t>Systems theory</a:t>
            </a:r>
            <a:endParaRPr lang="en-US" dirty="0"/>
          </a:p>
        </p:txBody>
      </p:sp>
    </p:spTree>
    <p:extLst>
      <p:ext uri="{BB962C8B-B14F-4D97-AF65-F5344CB8AC3E}">
        <p14:creationId xmlns:p14="http://schemas.microsoft.com/office/powerpoint/2010/main" val="2819090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Demographic patterns and trends</a:t>
            </a:r>
          </a:p>
          <a:p>
            <a:r>
              <a:rPr lang="en-US" dirty="0"/>
              <a:t>Economic conditions </a:t>
            </a:r>
            <a:endParaRPr lang="en-US" dirty="0" smtClean="0"/>
          </a:p>
          <a:p>
            <a:pPr lvl="1"/>
            <a:r>
              <a:rPr lang="en-US" dirty="0" smtClean="0"/>
              <a:t>Local</a:t>
            </a:r>
            <a:r>
              <a:rPr lang="en-US" dirty="0"/>
              <a:t>, regional and </a:t>
            </a:r>
            <a:r>
              <a:rPr lang="en-US" dirty="0" smtClean="0"/>
              <a:t>national</a:t>
            </a:r>
            <a:endParaRPr lang="en-US" dirty="0"/>
          </a:p>
          <a:p>
            <a:r>
              <a:rPr lang="en-US" dirty="0"/>
              <a:t>Technological </a:t>
            </a:r>
            <a:r>
              <a:rPr lang="en-US" dirty="0" smtClean="0"/>
              <a:t>developments</a:t>
            </a:r>
            <a:endParaRPr lang="en-US" dirty="0"/>
          </a:p>
          <a:p>
            <a:r>
              <a:rPr lang="en-US" dirty="0"/>
              <a:t>State of disciplinary </a:t>
            </a:r>
            <a:r>
              <a:rPr lang="en-US" dirty="0" smtClean="0"/>
              <a:t>knowledge and recommended practices</a:t>
            </a:r>
            <a:endParaRPr lang="en-US" dirty="0"/>
          </a:p>
          <a:p>
            <a:r>
              <a:rPr lang="en-US" dirty="0"/>
              <a:t>Federal </a:t>
            </a:r>
            <a:r>
              <a:rPr lang="en-US" dirty="0" smtClean="0"/>
              <a:t>and </a:t>
            </a:r>
            <a:r>
              <a:rPr lang="en-US" dirty="0"/>
              <a:t>state regulations and health </a:t>
            </a:r>
            <a:r>
              <a:rPr lang="en-US" dirty="0" smtClean="0"/>
              <a:t>policy</a:t>
            </a:r>
            <a:endParaRPr lang="en-US" dirty="0"/>
          </a:p>
          <a:p>
            <a:r>
              <a:rPr lang="en-US" dirty="0"/>
              <a:t>Labor markets for providers, managers, and support </a:t>
            </a:r>
            <a:r>
              <a:rPr lang="en-US" dirty="0" smtClean="0"/>
              <a:t>staff</a:t>
            </a:r>
          </a:p>
          <a:p>
            <a:r>
              <a:rPr lang="en-US" dirty="0"/>
              <a:t>Professional associations and organized labor</a:t>
            </a:r>
          </a:p>
          <a:p>
            <a:r>
              <a:rPr lang="en-US" dirty="0"/>
              <a:t>Public officials and community </a:t>
            </a:r>
            <a:r>
              <a:rPr lang="en-US" dirty="0" smtClean="0"/>
              <a:t>leaders</a:t>
            </a:r>
            <a:endParaRPr lang="en-US" dirty="0"/>
          </a:p>
          <a:p>
            <a:r>
              <a:rPr lang="en-US" dirty="0"/>
              <a:t>Organized interest groups and </a:t>
            </a:r>
            <a:r>
              <a:rPr lang="en-US" dirty="0" smtClean="0"/>
              <a:t>advocates</a:t>
            </a:r>
            <a:endParaRPr lang="en-US" dirty="0"/>
          </a:p>
          <a:p>
            <a:r>
              <a:rPr lang="en-US" dirty="0"/>
              <a:t>Media representatives and opinion </a:t>
            </a:r>
            <a:r>
              <a:rPr lang="en-US" dirty="0" smtClean="0"/>
              <a:t>makers</a:t>
            </a:r>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5</a:t>
            </a:fld>
            <a:endParaRPr lang="en-US"/>
          </a:p>
        </p:txBody>
      </p:sp>
      <p:sp>
        <p:nvSpPr>
          <p:cNvPr id="4" name="Title 3"/>
          <p:cNvSpPr>
            <a:spLocks noGrp="1"/>
          </p:cNvSpPr>
          <p:nvPr>
            <p:ph type="title"/>
          </p:nvPr>
        </p:nvSpPr>
        <p:spPr/>
        <p:txBody>
          <a:bodyPr/>
          <a:lstStyle/>
          <a:p>
            <a:r>
              <a:rPr lang="en-US" dirty="0" smtClean="0"/>
              <a:t>Environmental forces in an open system</a:t>
            </a:r>
            <a:endParaRPr lang="en-US" dirty="0"/>
          </a:p>
        </p:txBody>
      </p:sp>
    </p:spTree>
    <p:extLst>
      <p:ext uri="{BB962C8B-B14F-4D97-AF65-F5344CB8AC3E}">
        <p14:creationId xmlns:p14="http://schemas.microsoft.com/office/powerpoint/2010/main" val="2348034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Definition includes:</a:t>
            </a:r>
          </a:p>
          <a:p>
            <a:pPr lvl="1"/>
            <a:r>
              <a:rPr lang="en-US" dirty="0"/>
              <a:t>A</a:t>
            </a:r>
            <a:r>
              <a:rPr lang="en-US" dirty="0" smtClean="0"/>
              <a:t>nticipating </a:t>
            </a:r>
            <a:r>
              <a:rPr lang="en-US" dirty="0"/>
              <a:t>the </a:t>
            </a:r>
            <a:r>
              <a:rPr lang="en-US" dirty="0" smtClean="0"/>
              <a:t>future</a:t>
            </a:r>
          </a:p>
          <a:p>
            <a:pPr lvl="1"/>
            <a:r>
              <a:rPr lang="en-US" dirty="0"/>
              <a:t>A</a:t>
            </a:r>
            <a:r>
              <a:rPr lang="en-US" dirty="0" smtClean="0"/>
              <a:t>ssessing </a:t>
            </a:r>
            <a:r>
              <a:rPr lang="en-US" dirty="0"/>
              <a:t>present </a:t>
            </a:r>
            <a:r>
              <a:rPr lang="en-US" dirty="0" smtClean="0"/>
              <a:t>conditions</a:t>
            </a:r>
            <a:endParaRPr lang="en-US" dirty="0"/>
          </a:p>
          <a:p>
            <a:pPr lvl="1"/>
            <a:r>
              <a:rPr lang="en-US" dirty="0" smtClean="0"/>
              <a:t>Making </a:t>
            </a:r>
            <a:r>
              <a:rPr lang="en-US" dirty="0"/>
              <a:t>decisions concerning organizational direction, programs and resource </a:t>
            </a:r>
            <a:r>
              <a:rPr lang="en-US" dirty="0" smtClean="0"/>
              <a:t>deployment</a:t>
            </a:r>
            <a:endParaRPr lang="en-US" dirty="0"/>
          </a:p>
          <a:p>
            <a:r>
              <a:rPr lang="en-US" dirty="0"/>
              <a:t>O</a:t>
            </a:r>
            <a:r>
              <a:rPr lang="en-US" dirty="0" smtClean="0"/>
              <a:t>ccurs </a:t>
            </a:r>
            <a:r>
              <a:rPr lang="en-US" dirty="0"/>
              <a:t>at all levels of HSOs/HSs </a:t>
            </a:r>
            <a:endParaRPr lang="en-US" dirty="0" smtClean="0"/>
          </a:p>
          <a:p>
            <a:r>
              <a:rPr lang="en-US" dirty="0" smtClean="0"/>
              <a:t>Two distinct types of planning</a:t>
            </a:r>
          </a:p>
          <a:p>
            <a:pPr lvl="1"/>
            <a:r>
              <a:rPr lang="en-US" dirty="0" smtClean="0"/>
              <a:t>Strategic</a:t>
            </a:r>
          </a:p>
          <a:p>
            <a:pPr lvl="2"/>
            <a:r>
              <a:rPr lang="en-US" dirty="0" smtClean="0"/>
              <a:t>Performed </a:t>
            </a:r>
            <a:r>
              <a:rPr lang="en-US" dirty="0"/>
              <a:t>at the governing body (GB) and senior management levels with input from other organization members</a:t>
            </a:r>
            <a:endParaRPr lang="en-US" dirty="0" smtClean="0"/>
          </a:p>
          <a:p>
            <a:pPr lvl="1"/>
            <a:r>
              <a:rPr lang="en-US" dirty="0" smtClean="0"/>
              <a:t>Operational</a:t>
            </a:r>
          </a:p>
          <a:p>
            <a:pPr lvl="2"/>
            <a:r>
              <a:rPr lang="en-US" dirty="0" smtClean="0"/>
              <a:t>Managers </a:t>
            </a:r>
            <a:r>
              <a:rPr lang="en-US" dirty="0"/>
              <a:t>determine the means to accomplish the intended outputs</a:t>
            </a:r>
            <a:endParaRPr lang="en-US" dirty="0" smtClean="0"/>
          </a:p>
          <a:p>
            <a:pPr lvl="1"/>
            <a:endParaRPr lang="en-US" dirty="0"/>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6</a:t>
            </a:fld>
            <a:endParaRPr lang="en-US"/>
          </a:p>
        </p:txBody>
      </p:sp>
      <p:sp>
        <p:nvSpPr>
          <p:cNvPr id="4" name="Title 3"/>
          <p:cNvSpPr>
            <a:spLocks noGrp="1"/>
          </p:cNvSpPr>
          <p:nvPr>
            <p:ph type="title"/>
          </p:nvPr>
        </p:nvSpPr>
        <p:spPr/>
        <p:txBody>
          <a:bodyPr/>
          <a:lstStyle/>
          <a:p>
            <a:r>
              <a:rPr lang="en-US" dirty="0" smtClean="0"/>
              <a:t>planning</a:t>
            </a:r>
            <a:endParaRPr lang="en-US" dirty="0"/>
          </a:p>
        </p:txBody>
      </p:sp>
    </p:spTree>
    <p:extLst>
      <p:ext uri="{BB962C8B-B14F-4D97-AF65-F5344CB8AC3E}">
        <p14:creationId xmlns:p14="http://schemas.microsoft.com/office/powerpoint/2010/main" val="36072157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Mission, vision, values</a:t>
            </a:r>
          </a:p>
          <a:p>
            <a:r>
              <a:rPr lang="en-US" dirty="0" smtClean="0"/>
              <a:t>Objectives and </a:t>
            </a:r>
            <a:r>
              <a:rPr lang="en-US" dirty="0" err="1" smtClean="0"/>
              <a:t>subobjectives</a:t>
            </a:r>
            <a:endParaRPr lang="en-US" dirty="0" smtClean="0"/>
          </a:p>
          <a:p>
            <a:pPr lvl="1"/>
            <a:r>
              <a:rPr lang="en-US" dirty="0" smtClean="0"/>
              <a:t>Objectives are </a:t>
            </a:r>
            <a:r>
              <a:rPr lang="en-US" dirty="0"/>
              <a:t>the ends, targets, and desired results toward which all organization activity is </a:t>
            </a:r>
            <a:r>
              <a:rPr lang="en-US" dirty="0" smtClean="0"/>
              <a:t>directed</a:t>
            </a:r>
          </a:p>
          <a:p>
            <a:pPr lvl="1"/>
            <a:r>
              <a:rPr lang="en-US" dirty="0" err="1"/>
              <a:t>Subobjectives</a:t>
            </a:r>
            <a:r>
              <a:rPr lang="en-US" dirty="0"/>
              <a:t> are ends and results to be accomplished by various units of an organization or system</a:t>
            </a:r>
          </a:p>
        </p:txBody>
      </p:sp>
      <p:sp>
        <p:nvSpPr>
          <p:cNvPr id="3" name="Slide Number Placeholder 2"/>
          <p:cNvSpPr>
            <a:spLocks noGrp="1"/>
          </p:cNvSpPr>
          <p:nvPr>
            <p:ph type="sldNum" sz="quarter" idx="12"/>
          </p:nvPr>
        </p:nvSpPr>
        <p:spPr/>
        <p:txBody>
          <a:bodyPr/>
          <a:lstStyle/>
          <a:p>
            <a:fld id="{057B859C-5B2B-8749-B99F-4C47515F9E9C}" type="slidenum">
              <a:rPr lang="en-US" smtClean="0"/>
              <a:t>7</a:t>
            </a:fld>
            <a:endParaRPr lang="en-US"/>
          </a:p>
        </p:txBody>
      </p:sp>
      <p:sp>
        <p:nvSpPr>
          <p:cNvPr id="4" name="Title 3"/>
          <p:cNvSpPr>
            <a:spLocks noGrp="1"/>
          </p:cNvSpPr>
          <p:nvPr>
            <p:ph type="title"/>
          </p:nvPr>
        </p:nvSpPr>
        <p:spPr/>
        <p:txBody>
          <a:bodyPr/>
          <a:lstStyle/>
          <a:p>
            <a:r>
              <a:rPr lang="en-US" dirty="0" smtClean="0"/>
              <a:t>Products of planning</a:t>
            </a:r>
            <a:endParaRPr lang="en-US" dirty="0"/>
          </a:p>
        </p:txBody>
      </p:sp>
    </p:spTree>
    <p:extLst>
      <p:ext uri="{BB962C8B-B14F-4D97-AF65-F5344CB8AC3E}">
        <p14:creationId xmlns:p14="http://schemas.microsoft.com/office/powerpoint/2010/main" val="584567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Strategic Planning</a:t>
            </a:r>
          </a:p>
          <a:p>
            <a:pPr lvl="1"/>
            <a:r>
              <a:rPr lang="en-US" dirty="0" smtClean="0"/>
              <a:t>Also known as strategizing</a:t>
            </a:r>
          </a:p>
          <a:p>
            <a:pPr lvl="1"/>
            <a:r>
              <a:rPr lang="en-US" dirty="0" smtClean="0"/>
              <a:t>Performed at the GB and senior management levels </a:t>
            </a:r>
          </a:p>
          <a:p>
            <a:pPr lvl="1"/>
            <a:r>
              <a:rPr lang="en-US" dirty="0" smtClean="0"/>
              <a:t>Includes input from other organization members, including those of the professional staff organization</a:t>
            </a:r>
          </a:p>
          <a:p>
            <a:r>
              <a:rPr lang="en-US" dirty="0" smtClean="0"/>
              <a:t>Operational Planning</a:t>
            </a:r>
          </a:p>
          <a:p>
            <a:pPr lvl="1"/>
            <a:r>
              <a:rPr lang="en-US" dirty="0"/>
              <a:t>Usually short-term</a:t>
            </a:r>
          </a:p>
          <a:p>
            <a:pPr lvl="2"/>
            <a:r>
              <a:rPr lang="en-US" dirty="0"/>
              <a:t>Time frame of one year or </a:t>
            </a:r>
            <a:r>
              <a:rPr lang="en-US" dirty="0" smtClean="0"/>
              <a:t>less</a:t>
            </a:r>
          </a:p>
          <a:p>
            <a:pPr lvl="1"/>
            <a:r>
              <a:rPr lang="en-US" dirty="0" smtClean="0"/>
              <a:t>More specific and less global</a:t>
            </a:r>
            <a:endParaRPr lang="en-US" dirty="0"/>
          </a:p>
          <a:p>
            <a:endParaRPr lang="en-US" dirty="0" smtClean="0"/>
          </a:p>
          <a:p>
            <a:pPr lvl="1"/>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8</a:t>
            </a:fld>
            <a:endParaRPr lang="en-US"/>
          </a:p>
        </p:txBody>
      </p:sp>
      <p:sp>
        <p:nvSpPr>
          <p:cNvPr id="4" name="Title 3"/>
          <p:cNvSpPr>
            <a:spLocks noGrp="1"/>
          </p:cNvSpPr>
          <p:nvPr>
            <p:ph type="title"/>
          </p:nvPr>
        </p:nvSpPr>
        <p:spPr/>
        <p:txBody>
          <a:bodyPr/>
          <a:lstStyle/>
          <a:p>
            <a:r>
              <a:rPr lang="en-US" dirty="0"/>
              <a:t>Organizational Strategies and Operational Plans</a:t>
            </a:r>
          </a:p>
        </p:txBody>
      </p:sp>
    </p:spTree>
    <p:extLst>
      <p:ext uri="{BB962C8B-B14F-4D97-AF65-F5344CB8AC3E}">
        <p14:creationId xmlns:p14="http://schemas.microsoft.com/office/powerpoint/2010/main" val="31986020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Strategies and the strategizing process are heavily influenced by a number of variables</a:t>
            </a:r>
            <a:r>
              <a:rPr lang="en-US" dirty="0" smtClean="0"/>
              <a:t>:</a:t>
            </a:r>
          </a:p>
          <a:p>
            <a:pPr lvl="1"/>
            <a:r>
              <a:rPr lang="en-US" dirty="0"/>
              <a:t>Organizational </a:t>
            </a:r>
            <a:r>
              <a:rPr lang="en-US" dirty="0" smtClean="0"/>
              <a:t>culture</a:t>
            </a:r>
          </a:p>
          <a:p>
            <a:pPr lvl="2"/>
            <a:r>
              <a:rPr lang="en-US" dirty="0"/>
              <a:t>Culture is the legacy—what the organization is and what it stands for</a:t>
            </a:r>
            <a:endParaRPr lang="en-US" dirty="0" smtClean="0"/>
          </a:p>
          <a:p>
            <a:pPr lvl="1"/>
            <a:r>
              <a:rPr lang="en-US" dirty="0" smtClean="0"/>
              <a:t>Stakeholders</a:t>
            </a:r>
          </a:p>
          <a:p>
            <a:pPr lvl="2"/>
            <a:r>
              <a:rPr lang="en-US" dirty="0"/>
              <a:t>Internal and external stakeholders, individually and in groups, seek to influence objectives and strategies</a:t>
            </a:r>
            <a:endParaRPr lang="en-US" dirty="0" smtClean="0"/>
          </a:p>
          <a:p>
            <a:pPr lvl="1"/>
            <a:r>
              <a:rPr lang="en-US" dirty="0"/>
              <a:t>Values and </a:t>
            </a:r>
            <a:r>
              <a:rPr lang="en-US" dirty="0" smtClean="0"/>
              <a:t>ethics</a:t>
            </a:r>
          </a:p>
          <a:p>
            <a:pPr lvl="2"/>
            <a:r>
              <a:rPr lang="en-US" dirty="0"/>
              <a:t>Just as culture and stakeholders influence objectives, so do the values and ethics of those who make the choices</a:t>
            </a:r>
          </a:p>
          <a:p>
            <a:endParaRPr lang="en-US" dirty="0"/>
          </a:p>
        </p:txBody>
      </p:sp>
      <p:sp>
        <p:nvSpPr>
          <p:cNvPr id="3" name="Slide Number Placeholder 2"/>
          <p:cNvSpPr>
            <a:spLocks noGrp="1"/>
          </p:cNvSpPr>
          <p:nvPr>
            <p:ph type="sldNum" sz="quarter" idx="12"/>
          </p:nvPr>
        </p:nvSpPr>
        <p:spPr/>
        <p:txBody>
          <a:bodyPr/>
          <a:lstStyle/>
          <a:p>
            <a:fld id="{057B859C-5B2B-8749-B99F-4C47515F9E9C}" type="slidenum">
              <a:rPr lang="en-US" smtClean="0"/>
              <a:t>9</a:t>
            </a:fld>
            <a:endParaRPr lang="en-US"/>
          </a:p>
        </p:txBody>
      </p:sp>
      <p:sp>
        <p:nvSpPr>
          <p:cNvPr id="4" name="Title 3"/>
          <p:cNvSpPr>
            <a:spLocks noGrp="1"/>
          </p:cNvSpPr>
          <p:nvPr>
            <p:ph type="title"/>
          </p:nvPr>
        </p:nvSpPr>
        <p:spPr/>
        <p:txBody>
          <a:bodyPr/>
          <a:lstStyle/>
          <a:p>
            <a:r>
              <a:rPr lang="en-US" dirty="0" smtClean="0"/>
              <a:t>Strategic Variables</a:t>
            </a:r>
            <a:endParaRPr lang="en-US" dirty="0"/>
          </a:p>
        </p:txBody>
      </p:sp>
    </p:spTree>
    <p:extLst>
      <p:ext uri="{BB962C8B-B14F-4D97-AF65-F5344CB8AC3E}">
        <p14:creationId xmlns:p14="http://schemas.microsoft.com/office/powerpoint/2010/main" val="285170078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MHSOS FINAL">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
      <a:majorFont>
        <a:latin typeface="Calibri"/>
        <a:ea typeface=""/>
        <a:cs typeface=""/>
        <a:font script="Jpan" typeface="ＭＳ 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ＭＳ Ｐ明朝"/>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Grid.thmx</Template>
  <TotalTime>2266</TotalTime>
  <Words>1272</Words>
  <Application>Microsoft Office PowerPoint</Application>
  <PresentationFormat>On-screen Show (4:3)</PresentationFormat>
  <Paragraphs>192</Paragraphs>
  <Slides>21</Slides>
  <Notes>19</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Grid</vt:lpstr>
      <vt:lpstr>Strategizing</vt:lpstr>
      <vt:lpstr>Chapter 9, Learning objectives</vt:lpstr>
      <vt:lpstr>Strategizing</vt:lpstr>
      <vt:lpstr>Systems theory</vt:lpstr>
      <vt:lpstr>Environmental forces in an open system</vt:lpstr>
      <vt:lpstr>planning</vt:lpstr>
      <vt:lpstr>Products of planning</vt:lpstr>
      <vt:lpstr>Organizational Strategies and Operational Plans</vt:lpstr>
      <vt:lpstr>Strategic Variables</vt:lpstr>
      <vt:lpstr>Three attributes of planning</vt:lpstr>
      <vt:lpstr>The Strategizing Process</vt:lpstr>
      <vt:lpstr>External environmentAl analysis</vt:lpstr>
      <vt:lpstr>Internal environmental analysis</vt:lpstr>
      <vt:lpstr>Functional area analysis</vt:lpstr>
      <vt:lpstr>Functional area analysis</vt:lpstr>
      <vt:lpstr>Common Strategies</vt:lpstr>
      <vt:lpstr>Selecting Strategies</vt:lpstr>
      <vt:lpstr>Life cycle of a hso/hs</vt:lpstr>
      <vt:lpstr>Strategic implementation</vt:lpstr>
      <vt:lpstr>Strategic control</vt:lpstr>
      <vt:lpstr>Strategic Issues Management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Erin McDaniel</dc:creator>
  <cp:lastModifiedBy>Kate Hunsicker</cp:lastModifiedBy>
  <cp:revision>125</cp:revision>
  <dcterms:created xsi:type="dcterms:W3CDTF">2013-01-06T21:57:18Z</dcterms:created>
  <dcterms:modified xsi:type="dcterms:W3CDTF">2014-04-29T12:57:33Z</dcterms:modified>
</cp:coreProperties>
</file>