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28"/>
  </p:notesMasterIdLst>
  <p:handoutMasterIdLst>
    <p:handoutMasterId r:id="rId29"/>
  </p:handoutMasterIdLst>
  <p:sldIdLst>
    <p:sldId id="256" r:id="rId2"/>
    <p:sldId id="257" r:id="rId3"/>
    <p:sldId id="300" r:id="rId4"/>
    <p:sldId id="301" r:id="rId5"/>
    <p:sldId id="302" r:id="rId6"/>
    <p:sldId id="290" r:id="rId7"/>
    <p:sldId id="261" r:id="rId8"/>
    <p:sldId id="263" r:id="rId9"/>
    <p:sldId id="264" r:id="rId10"/>
    <p:sldId id="286" r:id="rId11"/>
    <p:sldId id="291" r:id="rId12"/>
    <p:sldId id="292" r:id="rId13"/>
    <p:sldId id="293" r:id="rId14"/>
    <p:sldId id="294" r:id="rId15"/>
    <p:sldId id="295" r:id="rId16"/>
    <p:sldId id="269" r:id="rId17"/>
    <p:sldId id="296" r:id="rId18"/>
    <p:sldId id="281" r:id="rId19"/>
    <p:sldId id="282" r:id="rId20"/>
    <p:sldId id="272" r:id="rId21"/>
    <p:sldId id="273" r:id="rId22"/>
    <p:sldId id="274" r:id="rId23"/>
    <p:sldId id="275" r:id="rId24"/>
    <p:sldId id="276" r:id="rId25"/>
    <p:sldId id="298" r:id="rId26"/>
    <p:sldId id="299" r:id="rId2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rin McDaniel" initials="" lastIdx="24" clrIdx="0"/>
  <p:cmAuthor id="1" name="owner" initials="o" lastIdx="25" clrIdx="1"/>
  <p:cmAuthor id="2" name="Nora" initials="N" lastIdx="3" clrIdx="2">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88" autoAdjust="0"/>
    <p:restoredTop sz="99757" autoAdjust="0"/>
  </p:normalViewPr>
  <p:slideViewPr>
    <p:cSldViewPr snapToGrid="0" snapToObjects="1">
      <p:cViewPr varScale="1">
        <p:scale>
          <a:sx n="85" d="100"/>
          <a:sy n="85" d="100"/>
        </p:scale>
        <p:origin x="-1336" y="-96"/>
      </p:cViewPr>
      <p:guideLst>
        <p:guide orient="horz" pos="2160"/>
        <p:guide pos="2880"/>
      </p:guideLst>
    </p:cSldViewPr>
  </p:slideViewPr>
  <p:outlineViewPr>
    <p:cViewPr>
      <p:scale>
        <a:sx n="33" d="100"/>
        <a:sy n="33" d="100"/>
      </p:scale>
      <p:origin x="54" y="3708"/>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notesMaster" Target="notesMasters/notesMaster1.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interSettings" Target="printerSettings/printerSettings1.bin"/><Relationship Id="rId31" Type="http://schemas.openxmlformats.org/officeDocument/2006/relationships/commentAuthors" Target="commentAuthors.xml"/><Relationship Id="rId32" Type="http://schemas.openxmlformats.org/officeDocument/2006/relationships/presProps" Target="pres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E2A0D76-0A70-A74E-A396-59F65BF67E2E}" type="datetimeFigureOut">
              <a:rPr lang="en-US" smtClean="0"/>
              <a:t>4/30/14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F1003B9-02D1-F046-8716-70A27B205052}" type="slidenum">
              <a:rPr lang="en-US" smtClean="0"/>
              <a:t>‹#›</a:t>
            </a:fld>
            <a:endParaRPr lang="en-US"/>
          </a:p>
        </p:txBody>
      </p:sp>
    </p:spTree>
    <p:extLst>
      <p:ext uri="{BB962C8B-B14F-4D97-AF65-F5344CB8AC3E}">
        <p14:creationId xmlns:p14="http://schemas.microsoft.com/office/powerpoint/2010/main" val="153171633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C9C578-92E8-D64D-A4A0-0A020B10E37E}" type="datetimeFigureOut">
              <a:rPr lang="en-US" smtClean="0"/>
              <a:t>4/30/14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11A2A19-0EA0-A84E-BB2B-FF7475AA3C3F}" type="slidenum">
              <a:rPr lang="en-US" smtClean="0"/>
              <a:t>‹#›</a:t>
            </a:fld>
            <a:endParaRPr lang="en-US"/>
          </a:p>
        </p:txBody>
      </p:sp>
    </p:spTree>
    <p:extLst>
      <p:ext uri="{BB962C8B-B14F-4D97-AF65-F5344CB8AC3E}">
        <p14:creationId xmlns:p14="http://schemas.microsoft.com/office/powerpoint/2010/main" val="276243896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11A2A19-0EA0-A84E-BB2B-FF7475AA3C3F}" type="slidenum">
              <a:rPr lang="en-US" smtClean="0"/>
              <a:t>1</a:t>
            </a:fld>
            <a:endParaRPr lang="en-US"/>
          </a:p>
        </p:txBody>
      </p:sp>
    </p:spTree>
    <p:extLst>
      <p:ext uri="{BB962C8B-B14F-4D97-AF65-F5344CB8AC3E}">
        <p14:creationId xmlns:p14="http://schemas.microsoft.com/office/powerpoint/2010/main" val="4827751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21</a:t>
            </a:fld>
            <a:endParaRPr lang="en-US"/>
          </a:p>
        </p:txBody>
      </p:sp>
    </p:spTree>
    <p:extLst>
      <p:ext uri="{BB962C8B-B14F-4D97-AF65-F5344CB8AC3E}">
        <p14:creationId xmlns:p14="http://schemas.microsoft.com/office/powerpoint/2010/main" val="37711903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22</a:t>
            </a:fld>
            <a:endParaRPr lang="en-US"/>
          </a:p>
        </p:txBody>
      </p:sp>
    </p:spTree>
    <p:extLst>
      <p:ext uri="{BB962C8B-B14F-4D97-AF65-F5344CB8AC3E}">
        <p14:creationId xmlns:p14="http://schemas.microsoft.com/office/powerpoint/2010/main" val="4106745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23</a:t>
            </a:fld>
            <a:endParaRPr lang="en-US"/>
          </a:p>
        </p:txBody>
      </p:sp>
    </p:spTree>
    <p:extLst>
      <p:ext uri="{BB962C8B-B14F-4D97-AF65-F5344CB8AC3E}">
        <p14:creationId xmlns:p14="http://schemas.microsoft.com/office/powerpoint/2010/main" val="20029975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24</a:t>
            </a:fld>
            <a:endParaRPr lang="en-US"/>
          </a:p>
        </p:txBody>
      </p:sp>
    </p:spTree>
    <p:extLst>
      <p:ext uri="{BB962C8B-B14F-4D97-AF65-F5344CB8AC3E}">
        <p14:creationId xmlns:p14="http://schemas.microsoft.com/office/powerpoint/2010/main" val="22336458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2</a:t>
            </a:fld>
            <a:endParaRPr lang="en-US"/>
          </a:p>
        </p:txBody>
      </p:sp>
    </p:spTree>
    <p:extLst>
      <p:ext uri="{BB962C8B-B14F-4D97-AF65-F5344CB8AC3E}">
        <p14:creationId xmlns:p14="http://schemas.microsoft.com/office/powerpoint/2010/main" val="40439186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7</a:t>
            </a:fld>
            <a:endParaRPr lang="en-US"/>
          </a:p>
        </p:txBody>
      </p:sp>
    </p:spTree>
    <p:extLst>
      <p:ext uri="{BB962C8B-B14F-4D97-AF65-F5344CB8AC3E}">
        <p14:creationId xmlns:p14="http://schemas.microsoft.com/office/powerpoint/2010/main" val="8720403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8</a:t>
            </a:fld>
            <a:endParaRPr lang="en-US"/>
          </a:p>
        </p:txBody>
      </p:sp>
    </p:spTree>
    <p:extLst>
      <p:ext uri="{BB962C8B-B14F-4D97-AF65-F5344CB8AC3E}">
        <p14:creationId xmlns:p14="http://schemas.microsoft.com/office/powerpoint/2010/main" val="16839174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9</a:t>
            </a:fld>
            <a:endParaRPr lang="en-US"/>
          </a:p>
        </p:txBody>
      </p:sp>
    </p:spTree>
    <p:extLst>
      <p:ext uri="{BB962C8B-B14F-4D97-AF65-F5344CB8AC3E}">
        <p14:creationId xmlns:p14="http://schemas.microsoft.com/office/powerpoint/2010/main" val="12039746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16</a:t>
            </a:fld>
            <a:endParaRPr lang="en-US"/>
          </a:p>
        </p:txBody>
      </p:sp>
    </p:spTree>
    <p:extLst>
      <p:ext uri="{BB962C8B-B14F-4D97-AF65-F5344CB8AC3E}">
        <p14:creationId xmlns:p14="http://schemas.microsoft.com/office/powerpoint/2010/main" val="42614809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18</a:t>
            </a:fld>
            <a:endParaRPr lang="en-US"/>
          </a:p>
        </p:txBody>
      </p:sp>
    </p:spTree>
    <p:extLst>
      <p:ext uri="{BB962C8B-B14F-4D97-AF65-F5344CB8AC3E}">
        <p14:creationId xmlns:p14="http://schemas.microsoft.com/office/powerpoint/2010/main" val="1575320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19</a:t>
            </a:fld>
            <a:endParaRPr lang="en-US"/>
          </a:p>
        </p:txBody>
      </p:sp>
    </p:spTree>
    <p:extLst>
      <p:ext uri="{BB962C8B-B14F-4D97-AF65-F5344CB8AC3E}">
        <p14:creationId xmlns:p14="http://schemas.microsoft.com/office/powerpoint/2010/main" val="2237576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20</a:t>
            </a:fld>
            <a:endParaRPr lang="en-US"/>
          </a:p>
        </p:txBody>
      </p:sp>
    </p:spTree>
    <p:extLst>
      <p:ext uri="{BB962C8B-B14F-4D97-AF65-F5344CB8AC3E}">
        <p14:creationId xmlns:p14="http://schemas.microsoft.com/office/powerpoint/2010/main" val="22147426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EC11F7B9-E3EE-D448-8D91-CF73B945EF86}" type="datetime1">
              <a:rPr lang="en-US" smtClean="0"/>
              <a:t>4/30/14</a:t>
            </a:fld>
            <a:endParaRPr lang="en-US"/>
          </a:p>
        </p:txBody>
      </p:sp>
      <p:sp>
        <p:nvSpPr>
          <p:cNvPr id="11" name="Slide Number Placeholder 10"/>
          <p:cNvSpPr>
            <a:spLocks noGrp="1"/>
          </p:cNvSpPr>
          <p:nvPr>
            <p:ph type="sldNum" sz="quarter" idx="11"/>
          </p:nvPr>
        </p:nvSpPr>
        <p:spPr/>
        <p:txBody>
          <a:bodyPr/>
          <a:lstStyle>
            <a:lvl1pPr>
              <a:defRPr sz="1000">
                <a:solidFill>
                  <a:srgbClr val="FFFFFF"/>
                </a:solidFill>
              </a:defRPr>
            </a:lvl1pPr>
          </a:lstStyle>
          <a:p>
            <a:fld id="{057B859C-5B2B-8749-B99F-4C47515F9E9C}" type="slidenum">
              <a:rPr lang="en-US" smtClean="0"/>
              <a:pPr/>
              <a:t>‹#›</a:t>
            </a:fld>
            <a:endParaRPr lang="en-US" dirty="0"/>
          </a:p>
        </p:txBody>
      </p:sp>
      <p:sp>
        <p:nvSpPr>
          <p:cNvPr id="12" name="Footer Placeholder 11"/>
          <p:cNvSpPr>
            <a:spLocks noGrp="1"/>
          </p:cNvSpPr>
          <p:nvPr>
            <p:ph type="ftr" sz="quarter" idx="12"/>
          </p:nvPr>
        </p:nvSpPr>
        <p:spPr>
          <a:xfrm>
            <a:off x="235178" y="6213206"/>
            <a:ext cx="6546622" cy="421043"/>
          </a:xfrm>
          <a:prstGeom prst="rect">
            <a:avLst/>
          </a:prstGeom>
        </p:spPr>
        <p:txBody>
          <a:bodyPr/>
          <a:lstStyle>
            <a:lvl1pPr algn="r">
              <a:defRPr sz="1000">
                <a:solidFill>
                  <a:schemeClr val="bg2"/>
                </a:solidFill>
              </a:defRPr>
            </a:lvl1pPr>
          </a:lstStyle>
          <a:p>
            <a:r>
              <a:rPr lang="en-US" dirty="0" smtClean="0"/>
              <a:t>Copyright © 2013 by Health Professions Press, Inc. Prepared by </a:t>
            </a:r>
            <a:r>
              <a:rPr lang="en-US" dirty="0" err="1" smtClean="0"/>
              <a:t>Pierrette</a:t>
            </a:r>
            <a:r>
              <a:rPr lang="en-US" dirty="0" smtClean="0"/>
              <a:t> </a:t>
            </a:r>
            <a:r>
              <a:rPr lang="en-US" dirty="0" err="1" smtClean="0"/>
              <a:t>Cazeau</a:t>
            </a:r>
            <a:r>
              <a:rPr lang="en-US" dirty="0" smtClean="0"/>
              <a:t>, based on</a:t>
            </a:r>
            <a:r>
              <a:rPr lang="en-US" i="1" dirty="0" smtClean="0"/>
              <a:t> Managing Health Services Organizations and Systems, Fifth Edition, </a:t>
            </a:r>
            <a:r>
              <a:rPr lang="en-US" dirty="0" smtClean="0"/>
              <a:t>by Beaufort B. Longest &amp; Kurt </a:t>
            </a:r>
            <a:r>
              <a:rPr lang="en-US" dirty="0" err="1" smtClean="0"/>
              <a:t>Darr</a:t>
            </a:r>
            <a:r>
              <a:rPr lang="en-US" dirty="0" smtClean="0"/>
              <a:t> (2008, Health Professions Press, Inc.).</a:t>
            </a:r>
            <a:endParaRPr lang="en-US" dirty="0"/>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6A2BC9E-C18A-5E49-90C1-FECAC7D2F518}" type="datetime1">
              <a:rPr lang="en-US" smtClean="0"/>
              <a:t>4/30/14</a:t>
            </a:fld>
            <a:endParaRPr lang="en-US"/>
          </a:p>
        </p:txBody>
      </p:sp>
      <p:sp>
        <p:nvSpPr>
          <p:cNvPr id="5" name="Footer Placeholder 4"/>
          <p:cNvSpPr>
            <a:spLocks noGrp="1"/>
          </p:cNvSpPr>
          <p:nvPr>
            <p:ph type="ftr" sz="quarter" idx="11"/>
          </p:nvPr>
        </p:nvSpPr>
        <p:spPr>
          <a:xfrm>
            <a:off x="1256959" y="6305303"/>
            <a:ext cx="6667286" cy="324097"/>
          </a:xfrm>
          <a:prstGeom prst="rect">
            <a:avLst/>
          </a:prstGeom>
        </p:spPr>
        <p:txBody>
          <a:bodyPr/>
          <a:lstStyle/>
          <a:p>
            <a:r>
              <a:rPr lang="en-US" smtClean="0"/>
              <a:t>Copyright © 2013 by Health Professions Press, Inc. Prepared by Pierrette Cazeau, based on Managing Health Services Organizations and Systems, Fifth Edition, by Beaufort B. Longest &amp; Kurt Darr (2008, Health Professions Press, Inc.).</a:t>
            </a:r>
            <a:endParaRPr lang="en-US"/>
          </a:p>
        </p:txBody>
      </p:sp>
      <p:sp>
        <p:nvSpPr>
          <p:cNvPr id="6" name="Slide Number Placeholder 5"/>
          <p:cNvSpPr>
            <a:spLocks noGrp="1"/>
          </p:cNvSpPr>
          <p:nvPr>
            <p:ph type="sldNum" sz="quarter" idx="12"/>
          </p:nvPr>
        </p:nvSpPr>
        <p:spPr/>
        <p:txBody>
          <a:bodyPr/>
          <a:lstStyle/>
          <a:p>
            <a:fld id="{057B859C-5B2B-8749-B99F-4C47515F9E9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7FABD27-E42A-5843-AC09-0BEF46B7DE97}" type="datetime1">
              <a:rPr lang="en-US" smtClean="0"/>
              <a:t>4/30/14</a:t>
            </a:fld>
            <a:endParaRPr lang="en-US"/>
          </a:p>
        </p:txBody>
      </p:sp>
      <p:sp>
        <p:nvSpPr>
          <p:cNvPr id="5" name="Footer Placeholder 4"/>
          <p:cNvSpPr>
            <a:spLocks noGrp="1"/>
          </p:cNvSpPr>
          <p:nvPr>
            <p:ph type="ftr" sz="quarter" idx="11"/>
          </p:nvPr>
        </p:nvSpPr>
        <p:spPr>
          <a:xfrm>
            <a:off x="1256959" y="6305303"/>
            <a:ext cx="6667286" cy="324097"/>
          </a:xfrm>
          <a:prstGeom prst="rect">
            <a:avLst/>
          </a:prstGeom>
        </p:spPr>
        <p:txBody>
          <a:bodyPr/>
          <a:lstStyle/>
          <a:p>
            <a:r>
              <a:rPr lang="en-US" smtClean="0"/>
              <a:t>Copyright © 2013 by Health Professions Press, Inc. Prepared by Pierrette Cazeau, based on Managing Health Services Organizations and Systems, Fifth Edition, by Beaufort B. Longest &amp; Kurt Darr (2008, Health Professions Press, Inc.).</a:t>
            </a:r>
            <a:endParaRPr lang="en-US"/>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057B859C-5B2B-8749-B99F-4C47515F9E9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778A7D0-4DEE-2849-9B76-55979FA16806}" type="datetime1">
              <a:rPr lang="en-US" smtClean="0"/>
              <a:t>4/30/14</a:t>
            </a:fld>
            <a:endParaRPr lang="en-US"/>
          </a:p>
        </p:txBody>
      </p:sp>
      <p:sp>
        <p:nvSpPr>
          <p:cNvPr id="6" name="Slide Number Placeholder 5"/>
          <p:cNvSpPr>
            <a:spLocks noGrp="1"/>
          </p:cNvSpPr>
          <p:nvPr>
            <p:ph type="sldNum" sz="quarter" idx="12"/>
          </p:nvPr>
        </p:nvSpPr>
        <p:spPr/>
        <p:txBody>
          <a:bodyPr/>
          <a:lstStyle/>
          <a:p>
            <a:fld id="{057B859C-5B2B-8749-B99F-4C47515F9E9C}" type="slidenum">
              <a:rPr lang="en-US" smtClean="0"/>
              <a:t>‹#›</a:t>
            </a:fld>
            <a:endParaRPr lang="en-US"/>
          </a:p>
        </p:txBody>
      </p:sp>
      <p:sp>
        <p:nvSpPr>
          <p:cNvPr id="7" name="Title 6"/>
          <p:cNvSpPr>
            <a:spLocks noGrp="1"/>
          </p:cNvSpPr>
          <p:nvPr>
            <p:ph type="title"/>
          </p:nvPr>
        </p:nvSpPr>
        <p:spPr/>
        <p:txBody>
          <a:bodyPr/>
          <a:lstStyle>
            <a:lvl1pPr algn="l">
              <a:defRPr/>
            </a:lvl1pPr>
          </a:lstStyle>
          <a:p>
            <a:r>
              <a:rPr lang="en-US" dirty="0" smtClean="0"/>
              <a:t>Click to edit Master title style</a:t>
            </a:r>
            <a:endParaRPr lang="en-US" dirty="0"/>
          </a:p>
        </p:txBody>
      </p:sp>
      <p:sp>
        <p:nvSpPr>
          <p:cNvPr id="8" name="Rectangle 7"/>
          <p:cNvSpPr/>
          <p:nvPr userDrawn="1"/>
        </p:nvSpPr>
        <p:spPr>
          <a:xfrm>
            <a:off x="381001" y="6277605"/>
            <a:ext cx="7853680" cy="369332"/>
          </a:xfrm>
          <a:prstGeom prst="rect">
            <a:avLst/>
          </a:prstGeom>
        </p:spPr>
        <p:txBody>
          <a:bodyPr wrap="square">
            <a:spAutoFit/>
          </a:bodyPr>
          <a:lstStyle/>
          <a:p>
            <a:pPr algn="ctr"/>
            <a:r>
              <a:rPr lang="en-US" sz="900" dirty="0" smtClean="0"/>
              <a:t>Copyright © 2014 by Health Professions Press, Inc. All rights reserved. Based on Managing Health Services Organizations and Systems, Sixth Edition, by Beaufort B. Longest, Jr., and Kurt </a:t>
            </a:r>
            <a:r>
              <a:rPr lang="en-US" sz="900" dirty="0" err="1" smtClean="0"/>
              <a:t>Darr</a:t>
            </a:r>
            <a:r>
              <a:rPr lang="en-US" sz="900" dirty="0" smtClean="0"/>
              <a:t> (Copyright © 2014 by Beaufort B. Longest, Jr., and Kurt </a:t>
            </a:r>
            <a:r>
              <a:rPr lang="en-US" sz="900" dirty="0" err="1" smtClean="0"/>
              <a:t>Darr</a:t>
            </a:r>
            <a:r>
              <a:rPr lang="en-US" sz="900" dirty="0" smtClean="0"/>
              <a:t>).</a:t>
            </a:r>
            <a:endParaRPr lang="en-US" sz="900" dirty="0"/>
          </a:p>
        </p:txBody>
      </p:sp>
    </p:spTree>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n-US" smtClean="0"/>
              <a:t>Click to edit Master title style</a:t>
            </a:r>
            <a:endParaRPr lang="en-US" dirty="0"/>
          </a:p>
        </p:txBody>
      </p:sp>
      <p:sp>
        <p:nvSpPr>
          <p:cNvPr id="2" name="Date Placeholder 1"/>
          <p:cNvSpPr>
            <a:spLocks noGrp="1"/>
          </p:cNvSpPr>
          <p:nvPr>
            <p:ph type="dt" sz="half" idx="10"/>
          </p:nvPr>
        </p:nvSpPr>
        <p:spPr/>
        <p:txBody>
          <a:bodyPr/>
          <a:lstStyle/>
          <a:p>
            <a:fld id="{5FEF64D6-B1C3-C14F-BC31-BB5CDBAD3021}" type="datetime1">
              <a:rPr lang="en-US" smtClean="0"/>
              <a:t>4/30/14</a:t>
            </a:fld>
            <a:endParaRPr lang="en-US" dirty="0"/>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057B859C-5B2B-8749-B99F-4C47515F9E9C}" type="slidenum">
              <a:rPr lang="en-US" smtClean="0"/>
              <a:pPr/>
              <a:t>‹#›</a:t>
            </a:fld>
            <a:endParaRPr lang="en-US" dirty="0"/>
          </a:p>
        </p:txBody>
      </p:sp>
      <p:sp>
        <p:nvSpPr>
          <p:cNvPr id="15" name="Footer Placeholder 11"/>
          <p:cNvSpPr>
            <a:spLocks noGrp="1"/>
          </p:cNvSpPr>
          <p:nvPr>
            <p:ph type="ftr" sz="quarter" idx="13"/>
          </p:nvPr>
        </p:nvSpPr>
        <p:spPr>
          <a:xfrm>
            <a:off x="235178" y="6209627"/>
            <a:ext cx="6546622" cy="421043"/>
          </a:xfrm>
          <a:prstGeom prst="rect">
            <a:avLst/>
          </a:prstGeom>
        </p:spPr>
        <p:txBody>
          <a:bodyPr/>
          <a:lstStyle>
            <a:lvl1pPr algn="r">
              <a:defRPr sz="1000">
                <a:solidFill>
                  <a:schemeClr val="bg2"/>
                </a:solidFill>
              </a:defRPr>
            </a:lvl1pPr>
          </a:lstStyle>
          <a:p>
            <a:r>
              <a:rPr lang="en-US" dirty="0" smtClean="0"/>
              <a:t>Copyright © 2013 by Health Professions Press, Inc. Prepared by </a:t>
            </a:r>
            <a:r>
              <a:rPr lang="en-US" dirty="0" err="1" smtClean="0"/>
              <a:t>Pierrette</a:t>
            </a:r>
            <a:r>
              <a:rPr lang="en-US" dirty="0" smtClean="0"/>
              <a:t> </a:t>
            </a:r>
            <a:r>
              <a:rPr lang="en-US" dirty="0" err="1" smtClean="0"/>
              <a:t>Cazeau</a:t>
            </a:r>
            <a:r>
              <a:rPr lang="en-US" dirty="0" smtClean="0"/>
              <a:t>, based on</a:t>
            </a:r>
            <a:r>
              <a:rPr lang="en-US" i="1" dirty="0" smtClean="0"/>
              <a:t> Managing Health Services Organizations and Systems, Fifth Edition, </a:t>
            </a:r>
            <a:r>
              <a:rPr lang="en-US" dirty="0" smtClean="0"/>
              <a:t>by Beaufort B. Longest &amp; Kurt </a:t>
            </a:r>
            <a:r>
              <a:rPr lang="en-US" dirty="0" err="1" smtClean="0"/>
              <a:t>Darr</a:t>
            </a:r>
            <a:r>
              <a:rPr lang="en-US" dirty="0" smtClean="0"/>
              <a:t> (2008, Health Professions Press, Inc.).</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F1B3B2B-C89F-D144-A14C-CC960D95B13C}" type="datetime1">
              <a:rPr lang="en-US" smtClean="0"/>
              <a:t>4/30/14</a:t>
            </a:fld>
            <a:endParaRPr lang="en-US"/>
          </a:p>
        </p:txBody>
      </p:sp>
      <p:sp>
        <p:nvSpPr>
          <p:cNvPr id="6" name="Footer Placeholder 5"/>
          <p:cNvSpPr>
            <a:spLocks noGrp="1"/>
          </p:cNvSpPr>
          <p:nvPr>
            <p:ph type="ftr" sz="quarter" idx="11"/>
          </p:nvPr>
        </p:nvSpPr>
        <p:spPr>
          <a:xfrm>
            <a:off x="1256959" y="6305303"/>
            <a:ext cx="6667286" cy="324097"/>
          </a:xfrm>
          <a:prstGeom prst="rect">
            <a:avLst/>
          </a:prstGeom>
        </p:spPr>
        <p:txBody>
          <a:bodyPr/>
          <a:lstStyle/>
          <a:p>
            <a:r>
              <a:rPr lang="en-US" smtClean="0"/>
              <a:t>Copyright © 2013 by Health Professions Press, Inc. Prepared by Pierrette Cazeau, based on Managing Health Services Organizations and Systems, Fifth Edition, by Beaufort B. Longest &amp; Kurt Darr (2008, Health Professions Press, Inc.).</a:t>
            </a:r>
            <a:endParaRPr lang="en-US"/>
          </a:p>
        </p:txBody>
      </p:sp>
      <p:sp>
        <p:nvSpPr>
          <p:cNvPr id="7" name="Slide Number Placeholder 6"/>
          <p:cNvSpPr>
            <a:spLocks noGrp="1"/>
          </p:cNvSpPr>
          <p:nvPr>
            <p:ph type="sldNum" sz="quarter" idx="12"/>
          </p:nvPr>
        </p:nvSpPr>
        <p:spPr/>
        <p:txBody>
          <a:bodyPr/>
          <a:lstStyle/>
          <a:p>
            <a:fld id="{057B859C-5B2B-8749-B99F-4C47515F9E9C}" type="slidenum">
              <a:rPr lang="en-US" smtClean="0"/>
              <a:t>‹#›</a:t>
            </a:fld>
            <a:endParaRPr lang="en-US"/>
          </a:p>
        </p:txBody>
      </p:sp>
      <p:sp>
        <p:nvSpPr>
          <p:cNvPr id="8" name="Title 7"/>
          <p:cNvSpPr>
            <a:spLocks noGrp="1"/>
          </p:cNvSpPr>
          <p:nvPr>
            <p:ph type="title"/>
          </p:nvPr>
        </p:nvSpPr>
        <p:spPr/>
        <p:txBody>
          <a:bodyPr/>
          <a:lstStyle>
            <a:lvl1pPr algn="l">
              <a:defRPr/>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7A58BF5-1C9A-124C-B493-1AEBFFB2204B}" type="datetime1">
              <a:rPr lang="en-US" smtClean="0"/>
              <a:t>4/30/14</a:t>
            </a:fld>
            <a:endParaRPr lang="en-US"/>
          </a:p>
        </p:txBody>
      </p:sp>
      <p:sp>
        <p:nvSpPr>
          <p:cNvPr id="8" name="Footer Placeholder 7"/>
          <p:cNvSpPr>
            <a:spLocks noGrp="1"/>
          </p:cNvSpPr>
          <p:nvPr>
            <p:ph type="ftr" sz="quarter" idx="11"/>
          </p:nvPr>
        </p:nvSpPr>
        <p:spPr>
          <a:xfrm>
            <a:off x="1256959" y="6305303"/>
            <a:ext cx="6667286" cy="324097"/>
          </a:xfrm>
          <a:prstGeom prst="rect">
            <a:avLst/>
          </a:prstGeom>
        </p:spPr>
        <p:txBody>
          <a:bodyPr/>
          <a:lstStyle/>
          <a:p>
            <a:r>
              <a:rPr lang="en-US" smtClean="0"/>
              <a:t>Copyright © 2013 by Health Professions Press, Inc. Prepared by Pierrette Cazeau, based on Managing Health Services Organizations and Systems, Fifth Edition, by Beaufort B. Longest &amp; Kurt Darr (2008, Health Professions Press, Inc.).</a:t>
            </a:r>
            <a:endParaRPr lang="en-US"/>
          </a:p>
        </p:txBody>
      </p:sp>
      <p:sp>
        <p:nvSpPr>
          <p:cNvPr id="9" name="Slide Number Placeholder 8"/>
          <p:cNvSpPr>
            <a:spLocks noGrp="1"/>
          </p:cNvSpPr>
          <p:nvPr>
            <p:ph type="sldNum" sz="quarter" idx="12"/>
          </p:nvPr>
        </p:nvSpPr>
        <p:spPr/>
        <p:txBody>
          <a:bodyPr/>
          <a:lstStyle/>
          <a:p>
            <a:fld id="{057B859C-5B2B-8749-B99F-4C47515F9E9C}" type="slidenum">
              <a:rPr lang="en-US" smtClean="0"/>
              <a:t>‹#›</a:t>
            </a:fld>
            <a:endParaRPr lang="en-US"/>
          </a:p>
        </p:txBody>
      </p:sp>
      <p:sp>
        <p:nvSpPr>
          <p:cNvPr id="10" name="Title 9"/>
          <p:cNvSpPr>
            <a:spLocks noGrp="1"/>
          </p:cNvSpPr>
          <p:nvPr>
            <p:ph type="title"/>
          </p:nvPr>
        </p:nvSpPr>
        <p:spPr/>
        <p:txBody>
          <a:bodyPr/>
          <a:lstStyle>
            <a:lvl1pPr algn="l">
              <a:defRPr/>
            </a:lvl1pPr>
          </a:lstStyle>
          <a:p>
            <a:r>
              <a:rPr lang="en-US" dirty="0" smtClean="0"/>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DC395E92-E9F9-B843-A81E-AF24A0533C04}" type="datetime1">
              <a:rPr lang="en-US" smtClean="0"/>
              <a:t>4/30/14</a:t>
            </a:fld>
            <a:endParaRPr lang="en-US"/>
          </a:p>
        </p:txBody>
      </p:sp>
      <p:sp>
        <p:nvSpPr>
          <p:cNvPr id="4" name="Footer Placeholder 3"/>
          <p:cNvSpPr>
            <a:spLocks noGrp="1"/>
          </p:cNvSpPr>
          <p:nvPr>
            <p:ph type="ftr" sz="quarter" idx="11"/>
          </p:nvPr>
        </p:nvSpPr>
        <p:spPr>
          <a:xfrm>
            <a:off x="1256959" y="6305303"/>
            <a:ext cx="6667286" cy="324097"/>
          </a:xfrm>
          <a:prstGeom prst="rect">
            <a:avLst/>
          </a:prstGeom>
        </p:spPr>
        <p:txBody>
          <a:bodyPr/>
          <a:lstStyle/>
          <a:p>
            <a:r>
              <a:rPr lang="en-US" smtClean="0"/>
              <a:t>Copyright © 2013 by Health Professions Press, Inc. Prepared by Pierrette Cazeau, based on Managing Health Services Organizations and Systems, Fifth Edition, by Beaufort B. Longest &amp; Kurt Darr (2008, Health Professions Press, Inc.).</a:t>
            </a:r>
            <a:endParaRPr lang="en-US"/>
          </a:p>
        </p:txBody>
      </p:sp>
      <p:sp>
        <p:nvSpPr>
          <p:cNvPr id="5" name="Slide Number Placeholder 4"/>
          <p:cNvSpPr>
            <a:spLocks noGrp="1"/>
          </p:cNvSpPr>
          <p:nvPr>
            <p:ph type="sldNum" sz="quarter" idx="12"/>
          </p:nvPr>
        </p:nvSpPr>
        <p:spPr/>
        <p:txBody>
          <a:bodyPr/>
          <a:lstStyle/>
          <a:p>
            <a:fld id="{057B859C-5B2B-8749-B99F-4C47515F9E9C}" type="slidenum">
              <a:rPr lang="en-US" smtClean="0"/>
              <a:t>‹#›</a:t>
            </a:fld>
            <a:endParaRPr lang="en-US"/>
          </a:p>
        </p:txBody>
      </p:sp>
      <p:sp>
        <p:nvSpPr>
          <p:cNvPr id="6" name="Title 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A5D3CF0A-BA47-4741-B178-4737F8FF8217}" type="datetime1">
              <a:rPr lang="en-US" smtClean="0"/>
              <a:t>4/30/14</a:t>
            </a:fld>
            <a:endParaRPr lang="en-US"/>
          </a:p>
        </p:txBody>
      </p:sp>
      <p:sp>
        <p:nvSpPr>
          <p:cNvPr id="3" name="Footer Placeholder 2"/>
          <p:cNvSpPr>
            <a:spLocks noGrp="1"/>
          </p:cNvSpPr>
          <p:nvPr>
            <p:ph type="ftr" sz="quarter" idx="11"/>
          </p:nvPr>
        </p:nvSpPr>
        <p:spPr>
          <a:xfrm>
            <a:off x="1256959" y="6305303"/>
            <a:ext cx="6667286" cy="324097"/>
          </a:xfrm>
          <a:prstGeom prst="rect">
            <a:avLst/>
          </a:prstGeom>
        </p:spPr>
        <p:txBody>
          <a:bodyPr/>
          <a:lstStyle/>
          <a:p>
            <a:r>
              <a:rPr lang="en-US" smtClean="0"/>
              <a:t>Copyright © 2013 by Health Professions Press, Inc. Prepared by Pierrette Cazeau, based on Managing Health Services Organizations and Systems, Fifth Edition, by Beaufort B. Longest &amp; Kurt Darr (2008, Health Professions Press, Inc.).</a:t>
            </a:r>
            <a:endParaRPr lang="en-US"/>
          </a:p>
        </p:txBody>
      </p:sp>
      <p:sp>
        <p:nvSpPr>
          <p:cNvPr id="4" name="Slide Number Placeholder 3"/>
          <p:cNvSpPr>
            <a:spLocks noGrp="1"/>
          </p:cNvSpPr>
          <p:nvPr>
            <p:ph type="sldNum" sz="quarter" idx="12"/>
          </p:nvPr>
        </p:nvSpPr>
        <p:spPr/>
        <p:txBody>
          <a:bodyPr/>
          <a:lstStyle/>
          <a:p>
            <a:fld id="{057B859C-5B2B-8749-B99F-4C47515F9E9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1F1E5D4-8B2D-4147-8DC1-B24AA50A79FD}" type="datetime1">
              <a:rPr lang="en-US" smtClean="0"/>
              <a:t>4/30/14</a:t>
            </a:fld>
            <a:endParaRPr lang="en-US"/>
          </a:p>
        </p:txBody>
      </p:sp>
      <p:sp>
        <p:nvSpPr>
          <p:cNvPr id="6" name="Footer Placeholder 5"/>
          <p:cNvSpPr>
            <a:spLocks noGrp="1"/>
          </p:cNvSpPr>
          <p:nvPr>
            <p:ph type="ftr" sz="quarter" idx="11"/>
          </p:nvPr>
        </p:nvSpPr>
        <p:spPr>
          <a:xfrm>
            <a:off x="1256959" y="6305303"/>
            <a:ext cx="6667286" cy="324097"/>
          </a:xfrm>
          <a:prstGeom prst="rect">
            <a:avLst/>
          </a:prstGeom>
        </p:spPr>
        <p:txBody>
          <a:bodyPr/>
          <a:lstStyle/>
          <a:p>
            <a:r>
              <a:rPr lang="en-US" smtClean="0"/>
              <a:t>Copyright © 2013 by Health Professions Press, Inc. Prepared by Pierrette Cazeau, based on Managing Health Services Organizations and Systems, Fifth Edition, by Beaufort B. Longest &amp; Kurt Darr (2008, Health Professions Press, Inc.).</a:t>
            </a:r>
            <a:endParaRPr lang="en-US"/>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057B859C-5B2B-8749-B99F-4C47515F9E9C}" type="slidenum">
              <a:rPr lang="en-US" smtClean="0"/>
              <a:t>‹#›</a:t>
            </a:fld>
            <a:endParaRPr lang="en-US"/>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n-US" smtClean="0"/>
              <a:t>Click to edit Master 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7007AC-14B4-4242-8EBA-E6316BF3DE5C}" type="datetime1">
              <a:rPr lang="en-US" smtClean="0"/>
              <a:t>4/30/14</a:t>
            </a:fld>
            <a:endParaRPr lang="en-US"/>
          </a:p>
        </p:txBody>
      </p:sp>
      <p:sp>
        <p:nvSpPr>
          <p:cNvPr id="6" name="Footer Placeholder 5"/>
          <p:cNvSpPr>
            <a:spLocks noGrp="1"/>
          </p:cNvSpPr>
          <p:nvPr>
            <p:ph type="ftr" sz="quarter" idx="11"/>
          </p:nvPr>
        </p:nvSpPr>
        <p:spPr>
          <a:xfrm>
            <a:off x="1256959" y="6305303"/>
            <a:ext cx="6667286" cy="324097"/>
          </a:xfrm>
          <a:prstGeom prst="rect">
            <a:avLst/>
          </a:prstGeom>
        </p:spPr>
        <p:txBody>
          <a:bodyPr/>
          <a:lstStyle/>
          <a:p>
            <a:r>
              <a:rPr lang="en-US" smtClean="0"/>
              <a:t>Copyright © 2013 by Health Professions Press, Inc. Prepared by Pierrette Cazeau, based on Managing Health Services Organizations and Systems, Fifth Edition, by Beaufort B. Longest &amp; Kurt Darr (2008, Health Professions Press, Inc.).</a:t>
            </a:r>
            <a:endParaRPr lang="en-US"/>
          </a:p>
        </p:txBody>
      </p:sp>
      <p:sp>
        <p:nvSpPr>
          <p:cNvPr id="7" name="Slide Number Placeholder 6"/>
          <p:cNvSpPr>
            <a:spLocks noGrp="1"/>
          </p:cNvSpPr>
          <p:nvPr>
            <p:ph type="sldNum" sz="quarter" idx="12"/>
          </p:nvPr>
        </p:nvSpPr>
        <p:spPr/>
        <p:txBody>
          <a:bodyPr/>
          <a:lstStyle/>
          <a:p>
            <a:fld id="{057B859C-5B2B-8749-B99F-4C47515F9E9C}" type="slidenum">
              <a:rPr lang="en-US" smtClean="0"/>
              <a:t>‹#›</a:t>
            </a:fld>
            <a:endParaRPr lang="en-US"/>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n-US" smtClean="0"/>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1"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1" y="355847"/>
            <a:ext cx="8381260" cy="105439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719071"/>
            <a:ext cx="8407893" cy="440740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370889"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88075325-8193-6F4F-A611-9357C9D4B6E4}" type="datetime1">
              <a:rPr lang="en-US" smtClean="0"/>
              <a:t>4/30/14</a:t>
            </a:fld>
            <a:endParaRPr lang="en-US" dirty="0"/>
          </a:p>
        </p:txBody>
      </p:sp>
      <p:sp>
        <p:nvSpPr>
          <p:cNvPr id="6" name="Slide Number Placeholder 5"/>
          <p:cNvSpPr>
            <a:spLocks noGrp="1"/>
          </p:cNvSpPr>
          <p:nvPr>
            <p:ph type="sldNum" sz="quarter" idx="4"/>
          </p:nvPr>
        </p:nvSpPr>
        <p:spPr>
          <a:xfrm>
            <a:off x="8234681" y="6355080"/>
            <a:ext cx="582966" cy="274320"/>
          </a:xfrm>
          <a:prstGeom prst="rect">
            <a:avLst/>
          </a:prstGeom>
          <a:ln w="19050">
            <a:noFill/>
          </a:ln>
        </p:spPr>
        <p:txBody>
          <a:bodyPr vert="horz" lIns="91440" tIns="45720" rIns="91440" bIns="45720" rtlCol="0" anchor="ctr"/>
          <a:lstStyle>
            <a:lvl1pPr algn="ctr">
              <a:defRPr sz="1000">
                <a:solidFill>
                  <a:schemeClr val="tx2"/>
                </a:solidFill>
              </a:defRPr>
            </a:lvl1pPr>
          </a:lstStyle>
          <a:p>
            <a:fld id="{057B859C-5B2B-8749-B99F-4C47515F9E9C}"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p:txBody>
          <a:bodyPr>
            <a:normAutofit fontScale="92500" lnSpcReduction="10000"/>
          </a:bodyPr>
          <a:lstStyle/>
          <a:p>
            <a:pPr algn="ctr"/>
            <a:r>
              <a:rPr lang="en-US" i="1" dirty="0" smtClean="0"/>
              <a:t>Managing Health Services Organizations &amp; Systems</a:t>
            </a:r>
          </a:p>
          <a:p>
            <a:endParaRPr lang="en-US" i="1" dirty="0"/>
          </a:p>
          <a:p>
            <a:pPr algn="ctr"/>
            <a:r>
              <a:rPr lang="en-US" dirty="0" smtClean="0"/>
              <a:t>Chapter </a:t>
            </a:r>
            <a:r>
              <a:rPr lang="en-US" dirty="0"/>
              <a:t>7</a:t>
            </a:r>
          </a:p>
        </p:txBody>
      </p:sp>
      <p:sp>
        <p:nvSpPr>
          <p:cNvPr id="4" name="Title 3"/>
          <p:cNvSpPr>
            <a:spLocks noGrp="1"/>
          </p:cNvSpPr>
          <p:nvPr>
            <p:ph type="title"/>
          </p:nvPr>
        </p:nvSpPr>
        <p:spPr/>
        <p:txBody>
          <a:bodyPr/>
          <a:lstStyle/>
          <a:p>
            <a:r>
              <a:rPr lang="en-US" dirty="0" smtClean="0"/>
              <a:t>The Quality Imperative: The theory</a:t>
            </a:r>
            <a:endParaRPr lang="en-US" dirty="0"/>
          </a:p>
        </p:txBody>
      </p:sp>
      <p:sp>
        <p:nvSpPr>
          <p:cNvPr id="2" name="TextBox 1"/>
          <p:cNvSpPr txBox="1"/>
          <p:nvPr/>
        </p:nvSpPr>
        <p:spPr>
          <a:xfrm>
            <a:off x="4674531" y="3669361"/>
            <a:ext cx="184666" cy="369332"/>
          </a:xfrm>
          <a:prstGeom prst="rect">
            <a:avLst/>
          </a:prstGeom>
          <a:noFill/>
        </p:spPr>
        <p:txBody>
          <a:bodyPr wrap="none" rtlCol="0">
            <a:spAutoFit/>
          </a:bodyPr>
          <a:lstStyle/>
          <a:p>
            <a:endParaRPr lang="en-US" dirty="0"/>
          </a:p>
        </p:txBody>
      </p:sp>
      <p:sp>
        <p:nvSpPr>
          <p:cNvPr id="3" name="TextBox 2"/>
          <p:cNvSpPr txBox="1"/>
          <p:nvPr/>
        </p:nvSpPr>
        <p:spPr>
          <a:xfrm>
            <a:off x="5125689" y="1239259"/>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20550204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R</a:t>
            </a:r>
            <a:r>
              <a:rPr lang="en-US" dirty="0" smtClean="0"/>
              <a:t>ather </a:t>
            </a:r>
            <a:r>
              <a:rPr lang="en-US" dirty="0"/>
              <a:t>than simply reducing costs, CQI initiatives are </a:t>
            </a:r>
            <a:r>
              <a:rPr lang="en-US" dirty="0" smtClean="0"/>
              <a:t>broad-based, long-term</a:t>
            </a:r>
            <a:r>
              <a:rPr lang="en-US" dirty="0"/>
              <a:t>, and ongoing; have extensive management and employee involvement and </a:t>
            </a:r>
            <a:r>
              <a:rPr lang="en-US" dirty="0" smtClean="0"/>
              <a:t>commitment; are </a:t>
            </a:r>
            <a:r>
              <a:rPr lang="en-US" dirty="0"/>
              <a:t>customer driven; and focus on improving both process and output quality</a:t>
            </a:r>
            <a:endParaRPr lang="en-US" dirty="0" smtClean="0"/>
          </a:p>
          <a:p>
            <a:r>
              <a:rPr lang="en-US" dirty="0" smtClean="0"/>
              <a:t>The </a:t>
            </a:r>
            <a:r>
              <a:rPr lang="en-US" dirty="0"/>
              <a:t>Deming Chain Reaction </a:t>
            </a:r>
            <a:r>
              <a:rPr lang="en-US" dirty="0" smtClean="0"/>
              <a:t>suggests </a:t>
            </a:r>
            <a:r>
              <a:rPr lang="en-US" dirty="0"/>
              <a:t>this relationship</a:t>
            </a:r>
            <a:r>
              <a:rPr lang="en-US" dirty="0" smtClean="0"/>
              <a:t>:</a:t>
            </a:r>
          </a:p>
          <a:p>
            <a:pPr lvl="1"/>
            <a:r>
              <a:rPr lang="en-US" dirty="0"/>
              <a:t>Better quality decreases costs, which improves </a:t>
            </a:r>
            <a:r>
              <a:rPr lang="en-US" dirty="0" smtClean="0"/>
              <a:t>productivity</a:t>
            </a:r>
          </a:p>
          <a:p>
            <a:pPr lvl="1"/>
            <a:r>
              <a:rPr lang="en-US" dirty="0" smtClean="0"/>
              <a:t>This results in enhanced competitive position</a:t>
            </a:r>
          </a:p>
        </p:txBody>
      </p:sp>
      <p:sp>
        <p:nvSpPr>
          <p:cNvPr id="3" name="Slide Number Placeholder 2"/>
          <p:cNvSpPr>
            <a:spLocks noGrp="1"/>
          </p:cNvSpPr>
          <p:nvPr>
            <p:ph type="sldNum" sz="quarter" idx="12"/>
          </p:nvPr>
        </p:nvSpPr>
        <p:spPr/>
        <p:txBody>
          <a:bodyPr/>
          <a:lstStyle/>
          <a:p>
            <a:fld id="{057B859C-5B2B-8749-B99F-4C47515F9E9C}" type="slidenum">
              <a:rPr lang="en-US" smtClean="0"/>
              <a:t>10</a:t>
            </a:fld>
            <a:endParaRPr lang="en-US"/>
          </a:p>
        </p:txBody>
      </p:sp>
      <p:sp>
        <p:nvSpPr>
          <p:cNvPr id="4" name="Title 3"/>
          <p:cNvSpPr>
            <a:spLocks noGrp="1"/>
          </p:cNvSpPr>
          <p:nvPr>
            <p:ph type="title"/>
          </p:nvPr>
        </p:nvSpPr>
        <p:spPr/>
        <p:txBody>
          <a:bodyPr/>
          <a:lstStyle/>
          <a:p>
            <a:r>
              <a:rPr lang="en-US" dirty="0" smtClean="0"/>
              <a:t>CQI, Productivity Improvement, and Competitive Position</a:t>
            </a:r>
            <a:endParaRPr lang="en-US" dirty="0"/>
          </a:p>
        </p:txBody>
      </p:sp>
    </p:spTree>
    <p:extLst>
      <p:ext uri="{BB962C8B-B14F-4D97-AF65-F5344CB8AC3E}">
        <p14:creationId xmlns:p14="http://schemas.microsoft.com/office/powerpoint/2010/main" val="129603504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smtClean="0"/>
              <a:t>Sir Thomas Percival: In </a:t>
            </a:r>
            <a:r>
              <a:rPr lang="en-US" dirty="0"/>
              <a:t>1803, Per­cival </a:t>
            </a:r>
            <a:r>
              <a:rPr lang="en-US" dirty="0" smtClean="0"/>
              <a:t>advocated </a:t>
            </a:r>
            <a:r>
              <a:rPr lang="en-US" dirty="0"/>
              <a:t>the idea of a hospital register to help physicians improve the quality of their </a:t>
            </a:r>
            <a:r>
              <a:rPr lang="en-US" dirty="0" smtClean="0"/>
              <a:t>care</a:t>
            </a:r>
          </a:p>
          <a:p>
            <a:endParaRPr lang="en-US" dirty="0" smtClean="0"/>
          </a:p>
          <a:p>
            <a:r>
              <a:rPr lang="en-US" dirty="0" err="1"/>
              <a:t>Ignaz</a:t>
            </a:r>
            <a:r>
              <a:rPr lang="en-US" dirty="0"/>
              <a:t> </a:t>
            </a:r>
            <a:r>
              <a:rPr lang="en-US" dirty="0" err="1" smtClean="0"/>
              <a:t>Semmelweis</a:t>
            </a:r>
            <a:r>
              <a:rPr lang="en-US" dirty="0" smtClean="0"/>
              <a:t>: In the middle of the 19</a:t>
            </a:r>
            <a:r>
              <a:rPr lang="en-US" baseline="30000" dirty="0" smtClean="0"/>
              <a:t>th</a:t>
            </a:r>
            <a:r>
              <a:rPr lang="en-US" dirty="0" smtClean="0"/>
              <a:t> century, </a:t>
            </a:r>
            <a:r>
              <a:rPr lang="en-US" dirty="0" err="1" smtClean="0"/>
              <a:t>Semmelweis</a:t>
            </a:r>
            <a:r>
              <a:rPr lang="en-US" dirty="0" smtClean="0"/>
              <a:t> </a:t>
            </a:r>
            <a:r>
              <a:rPr lang="en-US" dirty="0"/>
              <a:t>used mortality statistics to show that washing hands and instruments in carbolic acid (a solution of chlorinated lime) stopped the causative bacterium from spreading and virtually eliminated puerperal fever from his </a:t>
            </a:r>
            <a:r>
              <a:rPr lang="en-US" dirty="0" smtClean="0"/>
              <a:t>ward</a:t>
            </a:r>
          </a:p>
          <a:p>
            <a:endParaRPr lang="en-US" dirty="0" smtClean="0"/>
          </a:p>
          <a:p>
            <a:r>
              <a:rPr lang="en-US" dirty="0"/>
              <a:t>Joseph </a:t>
            </a:r>
            <a:r>
              <a:rPr lang="en-US" dirty="0" smtClean="0"/>
              <a:t>Lister: In </a:t>
            </a:r>
            <a:r>
              <a:rPr lang="en-US" dirty="0"/>
              <a:t>1877, </a:t>
            </a:r>
            <a:r>
              <a:rPr lang="en-US" dirty="0" smtClean="0"/>
              <a:t>Lister reported </a:t>
            </a:r>
            <a:r>
              <a:rPr lang="en-US" dirty="0"/>
              <a:t>on the benefits of antisepsis in preventing the spread of microorganisms by disinfecting surgical instruments, gowns, and drapes with carbolic acid, as well as using it copiously throughout the operating theater</a:t>
            </a:r>
          </a:p>
        </p:txBody>
      </p:sp>
      <p:sp>
        <p:nvSpPr>
          <p:cNvPr id="3" name="Slide Number Placeholder 2"/>
          <p:cNvSpPr>
            <a:spLocks noGrp="1"/>
          </p:cNvSpPr>
          <p:nvPr>
            <p:ph type="sldNum" sz="quarter" idx="12"/>
          </p:nvPr>
        </p:nvSpPr>
        <p:spPr/>
        <p:txBody>
          <a:bodyPr/>
          <a:lstStyle/>
          <a:p>
            <a:fld id="{057B859C-5B2B-8749-B99F-4C47515F9E9C}" type="slidenum">
              <a:rPr lang="en-US" smtClean="0"/>
              <a:t>11</a:t>
            </a:fld>
            <a:endParaRPr lang="en-US"/>
          </a:p>
        </p:txBody>
      </p:sp>
      <p:sp>
        <p:nvSpPr>
          <p:cNvPr id="4" name="Title 3"/>
          <p:cNvSpPr>
            <a:spLocks noGrp="1"/>
          </p:cNvSpPr>
          <p:nvPr>
            <p:ph type="title"/>
          </p:nvPr>
        </p:nvSpPr>
        <p:spPr/>
        <p:txBody>
          <a:bodyPr/>
          <a:lstStyle/>
          <a:p>
            <a:r>
              <a:rPr lang="en-US" dirty="0" smtClean="0"/>
              <a:t>Theory of CQI: The pioneers</a:t>
            </a:r>
            <a:endParaRPr lang="en-US" dirty="0"/>
          </a:p>
        </p:txBody>
      </p:sp>
    </p:spTree>
    <p:extLst>
      <p:ext uri="{BB962C8B-B14F-4D97-AF65-F5344CB8AC3E}">
        <p14:creationId xmlns:p14="http://schemas.microsoft.com/office/powerpoint/2010/main" val="196652756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a:t>Florence E. </a:t>
            </a:r>
            <a:r>
              <a:rPr lang="en-US" dirty="0" smtClean="0"/>
              <a:t>Nightingale: Nightingale </a:t>
            </a:r>
            <a:r>
              <a:rPr lang="en-US" dirty="0"/>
              <a:t>used data to significantly improve clinical outcomes, including development of a “model hospital statistical form” to collect and organize consistent data and </a:t>
            </a:r>
            <a:r>
              <a:rPr lang="en-US" dirty="0" smtClean="0"/>
              <a:t>statistics</a:t>
            </a:r>
          </a:p>
          <a:p>
            <a:endParaRPr lang="en-US" dirty="0" smtClean="0"/>
          </a:p>
          <a:p>
            <a:r>
              <a:rPr lang="en-US" dirty="0"/>
              <a:t>Ernest A. </a:t>
            </a:r>
            <a:r>
              <a:rPr lang="en-US" dirty="0" smtClean="0"/>
              <a:t>Codman: By </a:t>
            </a:r>
            <a:r>
              <a:rPr lang="en-US" dirty="0"/>
              <a:t>introducing the "end results system" in the early 20th century, Codman </a:t>
            </a:r>
            <a:r>
              <a:rPr lang="en-US" dirty="0" smtClean="0"/>
              <a:t>began </a:t>
            </a:r>
            <a:r>
              <a:rPr lang="en-US" dirty="0"/>
              <a:t>the long, often interrupted, 100-year jour­ney to the current emphasis on quality and performance improvement in health services </a:t>
            </a:r>
            <a:r>
              <a:rPr lang="en-US" dirty="0" smtClean="0"/>
              <a:t>delivery</a:t>
            </a:r>
          </a:p>
          <a:p>
            <a:endParaRPr lang="en-US" dirty="0" smtClean="0"/>
          </a:p>
          <a:p>
            <a:r>
              <a:rPr lang="en-US" dirty="0"/>
              <a:t>Walter A. </a:t>
            </a:r>
            <a:r>
              <a:rPr lang="en-US" dirty="0" err="1" smtClean="0"/>
              <a:t>Shewhart</a:t>
            </a:r>
            <a:r>
              <a:rPr lang="en-US" dirty="0" smtClean="0"/>
              <a:t>: Dr</a:t>
            </a:r>
            <a:r>
              <a:rPr lang="en-US" dirty="0"/>
              <a:t>. </a:t>
            </a:r>
            <a:r>
              <a:rPr lang="en-US" dirty="0" err="1"/>
              <a:t>Shewhart</a:t>
            </a:r>
            <a:r>
              <a:rPr lang="en-US" dirty="0"/>
              <a:t> was the trail-blazing American statistician who developed the basic theory and application of statistical process control (SPC) and the precursor to the Plan, Do, Study, Act (PDSA) cycle that provide the methodological underpinnings for CQI</a:t>
            </a:r>
          </a:p>
        </p:txBody>
      </p:sp>
      <p:sp>
        <p:nvSpPr>
          <p:cNvPr id="3" name="Slide Number Placeholder 2"/>
          <p:cNvSpPr>
            <a:spLocks noGrp="1"/>
          </p:cNvSpPr>
          <p:nvPr>
            <p:ph type="sldNum" sz="quarter" idx="12"/>
          </p:nvPr>
        </p:nvSpPr>
        <p:spPr/>
        <p:txBody>
          <a:bodyPr/>
          <a:lstStyle/>
          <a:p>
            <a:fld id="{057B859C-5B2B-8749-B99F-4C47515F9E9C}" type="slidenum">
              <a:rPr lang="en-US" smtClean="0"/>
              <a:t>12</a:t>
            </a:fld>
            <a:endParaRPr lang="en-US"/>
          </a:p>
        </p:txBody>
      </p:sp>
      <p:sp>
        <p:nvSpPr>
          <p:cNvPr id="4" name="Title 3"/>
          <p:cNvSpPr>
            <a:spLocks noGrp="1"/>
          </p:cNvSpPr>
          <p:nvPr>
            <p:ph type="title"/>
          </p:nvPr>
        </p:nvSpPr>
        <p:spPr/>
        <p:txBody>
          <a:bodyPr/>
          <a:lstStyle/>
          <a:p>
            <a:r>
              <a:rPr lang="en-US" dirty="0"/>
              <a:t>Theory of CQI: The </a:t>
            </a:r>
            <a:r>
              <a:rPr lang="en-US" dirty="0" smtClean="0"/>
              <a:t>pioneers (cont.)</a:t>
            </a:r>
            <a:endParaRPr lang="en-US" dirty="0"/>
          </a:p>
        </p:txBody>
      </p:sp>
    </p:spTree>
    <p:extLst>
      <p:ext uri="{BB962C8B-B14F-4D97-AF65-F5344CB8AC3E}">
        <p14:creationId xmlns:p14="http://schemas.microsoft.com/office/powerpoint/2010/main" val="107050826"/>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719070"/>
            <a:ext cx="8407893" cy="4910329"/>
          </a:xfrm>
        </p:spPr>
        <p:txBody>
          <a:bodyPr>
            <a:normAutofit/>
          </a:bodyPr>
          <a:lstStyle/>
          <a:p>
            <a:r>
              <a:rPr lang="en-US" dirty="0"/>
              <a:t>Deming defined </a:t>
            </a:r>
            <a:r>
              <a:rPr lang="en-US" i="1" dirty="0"/>
              <a:t>quality</a:t>
            </a:r>
            <a:r>
              <a:rPr lang="en-US" dirty="0"/>
              <a:t> broadly: “A product or service possesses quality if it helps somebody and enjoys a good and sustainable </a:t>
            </a:r>
            <a:r>
              <a:rPr lang="en-US" dirty="0" smtClean="0"/>
              <a:t>market”</a:t>
            </a:r>
          </a:p>
          <a:p>
            <a:r>
              <a:rPr lang="en-US" dirty="0"/>
              <a:t>The Deming method has two distinct </a:t>
            </a:r>
            <a:r>
              <a:rPr lang="en-US" dirty="0" smtClean="0"/>
              <a:t>components:</a:t>
            </a:r>
          </a:p>
          <a:p>
            <a:pPr lvl="1"/>
            <a:r>
              <a:rPr lang="en-US" dirty="0"/>
              <a:t>Managers must establish and maintain an environment in which quality is integral to all </a:t>
            </a:r>
            <a:r>
              <a:rPr lang="en-US" dirty="0" smtClean="0"/>
              <a:t>work</a:t>
            </a:r>
          </a:p>
          <a:p>
            <a:pPr lvl="1"/>
            <a:r>
              <a:rPr lang="en-US" dirty="0"/>
              <a:t>M</a:t>
            </a:r>
            <a:r>
              <a:rPr lang="en-US" dirty="0" smtClean="0"/>
              <a:t>anagement </a:t>
            </a:r>
            <a:r>
              <a:rPr lang="en-US" dirty="0"/>
              <a:t>must have data that show what processes are doing and how well they are doing </a:t>
            </a:r>
            <a:r>
              <a:rPr lang="en-US" dirty="0" smtClean="0"/>
              <a:t>it</a:t>
            </a:r>
          </a:p>
          <a:p>
            <a:r>
              <a:rPr lang="en-US" dirty="0"/>
              <a:t>Deming’s theory of profound knowledge includes four </a:t>
            </a:r>
            <a:r>
              <a:rPr lang="en-US" dirty="0" smtClean="0"/>
              <a:t>elements:</a:t>
            </a:r>
          </a:p>
          <a:p>
            <a:pPr lvl="1"/>
            <a:r>
              <a:rPr lang="en-US" dirty="0"/>
              <a:t>A</a:t>
            </a:r>
            <a:r>
              <a:rPr lang="en-US" dirty="0" smtClean="0"/>
              <a:t>ppreciation </a:t>
            </a:r>
            <a:r>
              <a:rPr lang="en-US" dirty="0"/>
              <a:t>for a </a:t>
            </a:r>
            <a:r>
              <a:rPr lang="en-US" dirty="0" smtClean="0"/>
              <a:t>system</a:t>
            </a:r>
          </a:p>
          <a:p>
            <a:pPr lvl="1"/>
            <a:r>
              <a:rPr lang="en-US" dirty="0"/>
              <a:t>K</a:t>
            </a:r>
            <a:r>
              <a:rPr lang="en-US" dirty="0" smtClean="0"/>
              <a:t>nowledge </a:t>
            </a:r>
            <a:r>
              <a:rPr lang="en-US" dirty="0"/>
              <a:t>about </a:t>
            </a:r>
            <a:r>
              <a:rPr lang="en-US" dirty="0" smtClean="0"/>
              <a:t>variation</a:t>
            </a:r>
          </a:p>
          <a:p>
            <a:pPr lvl="1"/>
            <a:r>
              <a:rPr lang="en-US" dirty="0"/>
              <a:t>T</a:t>
            </a:r>
            <a:r>
              <a:rPr lang="en-US" dirty="0" smtClean="0"/>
              <a:t>heory </a:t>
            </a:r>
            <a:r>
              <a:rPr lang="en-US" dirty="0"/>
              <a:t>of </a:t>
            </a:r>
            <a:r>
              <a:rPr lang="en-US" dirty="0" smtClean="0"/>
              <a:t>knowledge</a:t>
            </a:r>
          </a:p>
          <a:p>
            <a:pPr lvl="1"/>
            <a:r>
              <a:rPr lang="en-US" dirty="0"/>
              <a:t>P</a:t>
            </a:r>
            <a:r>
              <a:rPr lang="en-US" dirty="0" smtClean="0"/>
              <a:t>sychology</a:t>
            </a:r>
          </a:p>
          <a:p>
            <a:pPr lvl="1"/>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13</a:t>
            </a:fld>
            <a:endParaRPr lang="en-US"/>
          </a:p>
        </p:txBody>
      </p:sp>
      <p:sp>
        <p:nvSpPr>
          <p:cNvPr id="4" name="Title 3"/>
          <p:cNvSpPr>
            <a:spLocks noGrp="1"/>
          </p:cNvSpPr>
          <p:nvPr>
            <p:ph type="title"/>
          </p:nvPr>
        </p:nvSpPr>
        <p:spPr/>
        <p:txBody>
          <a:bodyPr/>
          <a:lstStyle/>
          <a:p>
            <a:r>
              <a:rPr lang="en-US" dirty="0" smtClean="0"/>
              <a:t>w. Edwards </a:t>
            </a:r>
            <a:r>
              <a:rPr lang="en-US" dirty="0" err="1" smtClean="0"/>
              <a:t>deming</a:t>
            </a:r>
            <a:endParaRPr lang="en-US" dirty="0"/>
          </a:p>
        </p:txBody>
      </p:sp>
    </p:spTree>
    <p:extLst>
      <p:ext uri="{BB962C8B-B14F-4D97-AF65-F5344CB8AC3E}">
        <p14:creationId xmlns:p14="http://schemas.microsoft.com/office/powerpoint/2010/main" val="147522522"/>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a:bodyPr>
          <a:lstStyle/>
          <a:p>
            <a:pPr marL="560070" indent="-514350">
              <a:buAutoNum type="arabicPeriod"/>
            </a:pPr>
            <a:r>
              <a:rPr lang="en-US" dirty="0" smtClean="0"/>
              <a:t>Create </a:t>
            </a:r>
            <a:r>
              <a:rPr lang="en-US" dirty="0"/>
              <a:t>constancy of purpose toward improvement of product and service with the aim to become competitive, to stay in business, and to provide </a:t>
            </a:r>
            <a:r>
              <a:rPr lang="en-US" dirty="0" smtClean="0"/>
              <a:t>jobs</a:t>
            </a:r>
          </a:p>
          <a:p>
            <a:pPr marL="560070" indent="-514350">
              <a:buAutoNum type="arabicPeriod"/>
            </a:pPr>
            <a:r>
              <a:rPr lang="en-US" dirty="0"/>
              <a:t>Adopt the new </a:t>
            </a:r>
            <a:r>
              <a:rPr lang="en-US" dirty="0" smtClean="0"/>
              <a:t>philosophy</a:t>
            </a:r>
          </a:p>
          <a:p>
            <a:pPr marL="560070" indent="-514350">
              <a:buAutoNum type="arabicPeriod"/>
            </a:pPr>
            <a:r>
              <a:rPr lang="en-US" dirty="0"/>
              <a:t>Cease dependence on inspection to achieve </a:t>
            </a:r>
            <a:r>
              <a:rPr lang="en-US" dirty="0" smtClean="0"/>
              <a:t>quality</a:t>
            </a:r>
          </a:p>
          <a:p>
            <a:pPr marL="560070" indent="-514350">
              <a:buAutoNum type="arabicPeriod"/>
            </a:pPr>
            <a:r>
              <a:rPr lang="en-US" dirty="0"/>
              <a:t>End the practice of awarding business on the basis of price </a:t>
            </a:r>
            <a:r>
              <a:rPr lang="en-US" dirty="0" smtClean="0"/>
              <a:t>tag</a:t>
            </a:r>
          </a:p>
          <a:p>
            <a:pPr marL="560070" indent="-514350">
              <a:buAutoNum type="arabicPeriod"/>
            </a:pPr>
            <a:r>
              <a:rPr lang="en-US" dirty="0"/>
              <a:t>Improve constantly and forever the system of production and service, to improve quality and productivity, and thus constantly decrease </a:t>
            </a:r>
            <a:r>
              <a:rPr lang="en-US" dirty="0" smtClean="0"/>
              <a:t>costs</a:t>
            </a:r>
          </a:p>
          <a:p>
            <a:pPr marL="560070" indent="-514350">
              <a:buAutoNum type="arabicPeriod"/>
            </a:pPr>
            <a:r>
              <a:rPr lang="en-US" dirty="0"/>
              <a:t>Institute training on the </a:t>
            </a:r>
            <a:r>
              <a:rPr lang="en-US" dirty="0" smtClean="0"/>
              <a:t>job</a:t>
            </a:r>
          </a:p>
          <a:p>
            <a:pPr marL="560070" indent="-514350">
              <a:buAutoNum type="arabicPeriod"/>
            </a:pPr>
            <a:r>
              <a:rPr lang="en-US" dirty="0"/>
              <a:t>Institute leadership</a:t>
            </a:r>
          </a:p>
        </p:txBody>
      </p:sp>
      <p:sp>
        <p:nvSpPr>
          <p:cNvPr id="3" name="Slide Number Placeholder 2"/>
          <p:cNvSpPr>
            <a:spLocks noGrp="1"/>
          </p:cNvSpPr>
          <p:nvPr>
            <p:ph type="sldNum" sz="quarter" idx="12"/>
          </p:nvPr>
        </p:nvSpPr>
        <p:spPr/>
        <p:txBody>
          <a:bodyPr/>
          <a:lstStyle/>
          <a:p>
            <a:fld id="{057B859C-5B2B-8749-B99F-4C47515F9E9C}" type="slidenum">
              <a:rPr lang="en-US" smtClean="0"/>
              <a:t>14</a:t>
            </a:fld>
            <a:endParaRPr lang="en-US"/>
          </a:p>
        </p:txBody>
      </p:sp>
      <p:sp>
        <p:nvSpPr>
          <p:cNvPr id="4" name="Title 3"/>
          <p:cNvSpPr>
            <a:spLocks noGrp="1"/>
          </p:cNvSpPr>
          <p:nvPr>
            <p:ph type="title"/>
          </p:nvPr>
        </p:nvSpPr>
        <p:spPr/>
        <p:txBody>
          <a:bodyPr/>
          <a:lstStyle/>
          <a:p>
            <a:r>
              <a:rPr lang="en-US" dirty="0" smtClean="0"/>
              <a:t>Deming’s 14 points</a:t>
            </a:r>
            <a:endParaRPr lang="en-US" dirty="0"/>
          </a:p>
        </p:txBody>
      </p:sp>
    </p:spTree>
    <p:extLst>
      <p:ext uri="{BB962C8B-B14F-4D97-AF65-F5344CB8AC3E}">
        <p14:creationId xmlns:p14="http://schemas.microsoft.com/office/powerpoint/2010/main" val="400346239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marL="502920" indent="-457200">
              <a:buFont typeface="+mj-lt"/>
              <a:buAutoNum type="arabicPeriod" startAt="8"/>
            </a:pPr>
            <a:r>
              <a:rPr lang="en-US" dirty="0" smtClean="0"/>
              <a:t>Drive </a:t>
            </a:r>
            <a:r>
              <a:rPr lang="en-US" dirty="0"/>
              <a:t>out fear so that everyone may work effectively for the </a:t>
            </a:r>
            <a:r>
              <a:rPr lang="en-US" dirty="0" smtClean="0"/>
              <a:t>company</a:t>
            </a:r>
          </a:p>
          <a:p>
            <a:pPr marL="502920" indent="-457200">
              <a:buFont typeface="+mj-lt"/>
              <a:buAutoNum type="arabicPeriod" startAt="8"/>
            </a:pPr>
            <a:r>
              <a:rPr lang="en-US" dirty="0" smtClean="0"/>
              <a:t>Break </a:t>
            </a:r>
            <a:r>
              <a:rPr lang="en-US" dirty="0"/>
              <a:t>down barriers between </a:t>
            </a:r>
            <a:r>
              <a:rPr lang="en-US" dirty="0" smtClean="0"/>
              <a:t>departments</a:t>
            </a:r>
          </a:p>
          <a:p>
            <a:pPr marL="502920" indent="-457200">
              <a:buFont typeface="+mj-lt"/>
              <a:buAutoNum type="arabicPeriod" startAt="8"/>
            </a:pPr>
            <a:r>
              <a:rPr lang="en-US" dirty="0" smtClean="0"/>
              <a:t>Eliminate </a:t>
            </a:r>
            <a:r>
              <a:rPr lang="en-US" dirty="0"/>
              <a:t>slogans, exhortations, and targets for the workforce asking for zero defects and new levels of </a:t>
            </a:r>
            <a:r>
              <a:rPr lang="en-US" dirty="0" smtClean="0"/>
              <a:t>productivity</a:t>
            </a:r>
          </a:p>
          <a:p>
            <a:pPr marL="502920" indent="-457200">
              <a:buFont typeface="+mj-lt"/>
              <a:buAutoNum type="arabicPeriod" startAt="8"/>
            </a:pPr>
            <a:r>
              <a:rPr lang="en-US" dirty="0" smtClean="0"/>
              <a:t>Eliminate </a:t>
            </a:r>
            <a:r>
              <a:rPr lang="en-US" dirty="0"/>
              <a:t>work standards (quotas) on the factory </a:t>
            </a:r>
            <a:r>
              <a:rPr lang="en-US" dirty="0" smtClean="0"/>
              <a:t>floor</a:t>
            </a:r>
          </a:p>
          <a:p>
            <a:pPr marL="502920" indent="-457200">
              <a:buFont typeface="+mj-lt"/>
              <a:buAutoNum type="arabicPeriod" startAt="8"/>
            </a:pPr>
            <a:r>
              <a:rPr lang="en-US" dirty="0" smtClean="0"/>
              <a:t>Remove </a:t>
            </a:r>
            <a:r>
              <a:rPr lang="en-US" dirty="0"/>
              <a:t>barriers that rob the hourly worker of the right to pride of </a:t>
            </a:r>
            <a:r>
              <a:rPr lang="en-US" dirty="0" smtClean="0"/>
              <a:t>workmanship</a:t>
            </a:r>
          </a:p>
          <a:p>
            <a:pPr marL="502920" indent="-457200">
              <a:buFont typeface="+mj-lt"/>
              <a:buAutoNum type="arabicPeriod" startAt="8"/>
            </a:pPr>
            <a:r>
              <a:rPr lang="en-US" dirty="0" smtClean="0"/>
              <a:t>Institute </a:t>
            </a:r>
            <a:r>
              <a:rPr lang="en-US" dirty="0"/>
              <a:t>a vigorous program of education and </a:t>
            </a:r>
            <a:r>
              <a:rPr lang="en-US" dirty="0" smtClean="0"/>
              <a:t>self-improvement</a:t>
            </a:r>
          </a:p>
          <a:p>
            <a:pPr marL="502920" indent="-457200">
              <a:buFont typeface="+mj-lt"/>
              <a:buAutoNum type="arabicPeriod" startAt="8"/>
            </a:pPr>
            <a:r>
              <a:rPr lang="en-US" dirty="0" smtClean="0"/>
              <a:t>Put </a:t>
            </a:r>
            <a:r>
              <a:rPr lang="en-US" dirty="0"/>
              <a:t>everyone in the company to work to accomplish the transformation</a:t>
            </a:r>
          </a:p>
        </p:txBody>
      </p:sp>
      <p:sp>
        <p:nvSpPr>
          <p:cNvPr id="3" name="Slide Number Placeholder 2"/>
          <p:cNvSpPr>
            <a:spLocks noGrp="1"/>
          </p:cNvSpPr>
          <p:nvPr>
            <p:ph type="sldNum" sz="quarter" idx="12"/>
          </p:nvPr>
        </p:nvSpPr>
        <p:spPr/>
        <p:txBody>
          <a:bodyPr/>
          <a:lstStyle/>
          <a:p>
            <a:fld id="{057B859C-5B2B-8749-B99F-4C47515F9E9C}" type="slidenum">
              <a:rPr lang="en-US" smtClean="0"/>
              <a:t>15</a:t>
            </a:fld>
            <a:endParaRPr lang="en-US"/>
          </a:p>
        </p:txBody>
      </p:sp>
      <p:sp>
        <p:nvSpPr>
          <p:cNvPr id="4" name="Title 3"/>
          <p:cNvSpPr>
            <a:spLocks noGrp="1"/>
          </p:cNvSpPr>
          <p:nvPr>
            <p:ph type="title"/>
          </p:nvPr>
        </p:nvSpPr>
        <p:spPr/>
        <p:txBody>
          <a:bodyPr/>
          <a:lstStyle/>
          <a:p>
            <a:r>
              <a:rPr lang="en-US" dirty="0" smtClean="0"/>
              <a:t>Deming 14 points (cont.)</a:t>
            </a:r>
            <a:endParaRPr lang="en-US" dirty="0"/>
          </a:p>
        </p:txBody>
      </p:sp>
    </p:spTree>
    <p:extLst>
      <p:ext uri="{BB962C8B-B14F-4D97-AF65-F5344CB8AC3E}">
        <p14:creationId xmlns:p14="http://schemas.microsoft.com/office/powerpoint/2010/main" val="2686698657"/>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Defined </a:t>
            </a:r>
            <a:r>
              <a:rPr lang="en-US" dirty="0" smtClean="0"/>
              <a:t>quality </a:t>
            </a:r>
            <a:r>
              <a:rPr lang="en-US" dirty="0"/>
              <a:t>as fitness for use, which includes being free from deficiencies and meeting </a:t>
            </a:r>
            <a:r>
              <a:rPr lang="en-US" dirty="0" smtClean="0"/>
              <a:t>customers’ </a:t>
            </a:r>
            <a:r>
              <a:rPr lang="en-US" dirty="0" smtClean="0"/>
              <a:t>needs</a:t>
            </a:r>
          </a:p>
          <a:p>
            <a:r>
              <a:rPr lang="en-US" dirty="0" smtClean="0"/>
              <a:t>His </a:t>
            </a:r>
            <a:r>
              <a:rPr lang="en-US" dirty="0"/>
              <a:t>Q</a:t>
            </a:r>
            <a:r>
              <a:rPr lang="en-US" dirty="0" smtClean="0"/>
              <a:t>uality </a:t>
            </a:r>
            <a:r>
              <a:rPr lang="en-US" dirty="0"/>
              <a:t>Trilogy </a:t>
            </a:r>
            <a:r>
              <a:rPr lang="en-US" dirty="0" smtClean="0"/>
              <a:t>provides a general way </a:t>
            </a:r>
            <a:r>
              <a:rPr lang="en-US" dirty="0"/>
              <a:t>to </a:t>
            </a:r>
            <a:r>
              <a:rPr lang="en-US" dirty="0" smtClean="0"/>
              <a:t>conceptualize quality</a:t>
            </a:r>
            <a:endParaRPr lang="en-US" dirty="0"/>
          </a:p>
          <a:p>
            <a:pPr lvl="1"/>
            <a:r>
              <a:rPr lang="en-US" dirty="0" smtClean="0"/>
              <a:t>Quality </a:t>
            </a:r>
            <a:r>
              <a:rPr lang="en-US" dirty="0"/>
              <a:t>Planning</a:t>
            </a:r>
          </a:p>
          <a:p>
            <a:pPr lvl="1"/>
            <a:r>
              <a:rPr lang="en-US" dirty="0"/>
              <a:t>Quality Control</a:t>
            </a:r>
          </a:p>
          <a:p>
            <a:pPr lvl="1"/>
            <a:r>
              <a:rPr lang="en-US" dirty="0"/>
              <a:t>Quality Improvement</a:t>
            </a:r>
          </a:p>
          <a:p>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16</a:t>
            </a:fld>
            <a:endParaRPr lang="en-US"/>
          </a:p>
        </p:txBody>
      </p:sp>
      <p:sp>
        <p:nvSpPr>
          <p:cNvPr id="4" name="Title 3"/>
          <p:cNvSpPr>
            <a:spLocks noGrp="1"/>
          </p:cNvSpPr>
          <p:nvPr>
            <p:ph type="title"/>
          </p:nvPr>
        </p:nvSpPr>
        <p:spPr/>
        <p:txBody>
          <a:bodyPr/>
          <a:lstStyle/>
          <a:p>
            <a:r>
              <a:rPr lang="en-US" dirty="0" smtClean="0"/>
              <a:t>Joseph M. </a:t>
            </a:r>
            <a:r>
              <a:rPr lang="en-US" dirty="0" err="1" smtClean="0"/>
              <a:t>Juran</a:t>
            </a:r>
            <a:endParaRPr lang="en-US" dirty="0"/>
          </a:p>
        </p:txBody>
      </p:sp>
    </p:spTree>
    <p:extLst>
      <p:ext uri="{BB962C8B-B14F-4D97-AF65-F5344CB8AC3E}">
        <p14:creationId xmlns:p14="http://schemas.microsoft.com/office/powerpoint/2010/main" val="828559904"/>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Crosby emphasized understanding </a:t>
            </a:r>
            <a:r>
              <a:rPr lang="en-US" dirty="0" err="1"/>
              <a:t>nonquality</a:t>
            </a:r>
            <a:r>
              <a:rPr lang="en-US" dirty="0"/>
              <a:t>: “Quality is free. It’s not a gift, but it is free. What costs money are the </a:t>
            </a:r>
            <a:r>
              <a:rPr lang="en-US" dirty="0" err="1"/>
              <a:t>nonquality</a:t>
            </a:r>
            <a:r>
              <a:rPr lang="en-US" dirty="0"/>
              <a:t> things—all the actions that involve not doing jobs right the first </a:t>
            </a:r>
            <a:r>
              <a:rPr lang="en-US" dirty="0" smtClean="0"/>
              <a:t>time”</a:t>
            </a:r>
          </a:p>
          <a:p>
            <a:r>
              <a:rPr lang="en-US" dirty="0"/>
              <a:t>Crosby strongly advocates a system of quality improvement that focuses on prevention rather than </a:t>
            </a:r>
            <a:r>
              <a:rPr lang="en-US" dirty="0" smtClean="0"/>
              <a:t>appraisal</a:t>
            </a:r>
          </a:p>
          <a:p>
            <a:r>
              <a:rPr lang="en-US" dirty="0"/>
              <a:t>Crosby’s organizational maturity model includes the stages of uncertainty, awakening, enlightenment, wisdom, and certainty</a:t>
            </a:r>
          </a:p>
        </p:txBody>
      </p:sp>
      <p:sp>
        <p:nvSpPr>
          <p:cNvPr id="3" name="Slide Number Placeholder 2"/>
          <p:cNvSpPr>
            <a:spLocks noGrp="1"/>
          </p:cNvSpPr>
          <p:nvPr>
            <p:ph type="sldNum" sz="quarter" idx="12"/>
          </p:nvPr>
        </p:nvSpPr>
        <p:spPr/>
        <p:txBody>
          <a:bodyPr/>
          <a:lstStyle/>
          <a:p>
            <a:fld id="{057B859C-5B2B-8749-B99F-4C47515F9E9C}" type="slidenum">
              <a:rPr lang="en-US" smtClean="0"/>
              <a:t>17</a:t>
            </a:fld>
            <a:endParaRPr lang="en-US"/>
          </a:p>
        </p:txBody>
      </p:sp>
      <p:sp>
        <p:nvSpPr>
          <p:cNvPr id="4" name="Title 3"/>
          <p:cNvSpPr>
            <a:spLocks noGrp="1"/>
          </p:cNvSpPr>
          <p:nvPr>
            <p:ph type="title"/>
          </p:nvPr>
        </p:nvSpPr>
        <p:spPr/>
        <p:txBody>
          <a:bodyPr/>
          <a:lstStyle/>
          <a:p>
            <a:r>
              <a:rPr lang="en-US" dirty="0" smtClean="0"/>
              <a:t>Philip b. </a:t>
            </a:r>
            <a:r>
              <a:rPr lang="en-US" dirty="0" err="1" smtClean="0"/>
              <a:t>crosby</a:t>
            </a:r>
            <a:endParaRPr lang="en-US" dirty="0"/>
          </a:p>
        </p:txBody>
      </p:sp>
    </p:spTree>
    <p:extLst>
      <p:ext uri="{BB962C8B-B14F-4D97-AF65-F5344CB8AC3E}">
        <p14:creationId xmlns:p14="http://schemas.microsoft.com/office/powerpoint/2010/main" val="1721358140"/>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The Japanese word </a:t>
            </a:r>
            <a:r>
              <a:rPr lang="en-US" dirty="0" err="1"/>
              <a:t>hoshin</a:t>
            </a:r>
            <a:r>
              <a:rPr lang="en-US" dirty="0"/>
              <a:t> </a:t>
            </a:r>
            <a:r>
              <a:rPr lang="en-US" dirty="0" smtClean="0"/>
              <a:t>means</a:t>
            </a:r>
            <a:r>
              <a:rPr lang="en-US" dirty="0"/>
              <a:t> </a:t>
            </a:r>
            <a:r>
              <a:rPr lang="en-US" dirty="0" smtClean="0"/>
              <a:t>“shining </a:t>
            </a:r>
            <a:r>
              <a:rPr lang="en-US" dirty="0"/>
              <a:t>metal </a:t>
            </a:r>
            <a:r>
              <a:rPr lang="en-US" dirty="0" smtClean="0"/>
              <a:t>compass” </a:t>
            </a:r>
          </a:p>
          <a:p>
            <a:r>
              <a:rPr lang="en-US" dirty="0" err="1" smtClean="0"/>
              <a:t>Hoshin</a:t>
            </a:r>
            <a:r>
              <a:rPr lang="en-US" dirty="0" smtClean="0"/>
              <a:t> </a:t>
            </a:r>
            <a:r>
              <a:rPr lang="en-US" dirty="0"/>
              <a:t>is a strategic approach to </a:t>
            </a:r>
            <a:r>
              <a:rPr lang="en-US" dirty="0" smtClean="0"/>
              <a:t>quality (also </a:t>
            </a:r>
            <a:r>
              <a:rPr lang="en-US" dirty="0"/>
              <a:t>known as focused planning, policy deployment, or strategic quality </a:t>
            </a:r>
            <a:r>
              <a:rPr lang="en-US" dirty="0" smtClean="0"/>
              <a:t>planning)</a:t>
            </a:r>
            <a:endParaRPr lang="en-US" dirty="0"/>
          </a:p>
          <a:p>
            <a:r>
              <a:rPr lang="en-US" dirty="0"/>
              <a:t>C</a:t>
            </a:r>
            <a:r>
              <a:rPr lang="en-US" dirty="0" smtClean="0"/>
              <a:t>ustomer oriented</a:t>
            </a:r>
            <a:r>
              <a:rPr lang="en-US" dirty="0"/>
              <a:t> </a:t>
            </a:r>
            <a:r>
              <a:rPr lang="en-US" dirty="0" smtClean="0"/>
              <a:t>and externally focused</a:t>
            </a:r>
          </a:p>
          <a:p>
            <a:r>
              <a:rPr lang="en-US" dirty="0"/>
              <a:t>S</a:t>
            </a:r>
            <a:r>
              <a:rPr lang="en-US" dirty="0" smtClean="0"/>
              <a:t>eeks </a:t>
            </a:r>
            <a:r>
              <a:rPr lang="en-US" dirty="0"/>
              <a:t>to </a:t>
            </a:r>
            <a:r>
              <a:rPr lang="en-US" dirty="0" smtClean="0"/>
              <a:t>achieve breakthroughs in </a:t>
            </a:r>
            <a:r>
              <a:rPr lang="en-US" dirty="0"/>
              <a:t>performance, </a:t>
            </a:r>
            <a:r>
              <a:rPr lang="en-US" dirty="0" smtClean="0"/>
              <a:t>quality, </a:t>
            </a:r>
            <a:r>
              <a:rPr lang="en-US" dirty="0"/>
              <a:t>and competitive </a:t>
            </a:r>
            <a:r>
              <a:rPr lang="en-US" dirty="0" smtClean="0"/>
              <a:t>position</a:t>
            </a:r>
            <a:endParaRPr lang="en-US" dirty="0"/>
          </a:p>
          <a:p>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18</a:t>
            </a:fld>
            <a:endParaRPr lang="en-US"/>
          </a:p>
        </p:txBody>
      </p:sp>
      <p:sp>
        <p:nvSpPr>
          <p:cNvPr id="4" name="Title 3"/>
          <p:cNvSpPr>
            <a:spLocks noGrp="1"/>
          </p:cNvSpPr>
          <p:nvPr>
            <p:ph type="title"/>
          </p:nvPr>
        </p:nvSpPr>
        <p:spPr/>
        <p:txBody>
          <a:bodyPr/>
          <a:lstStyle/>
          <a:p>
            <a:r>
              <a:rPr lang="en-US" dirty="0" smtClean="0"/>
              <a:t>Strategic Quality Planning: </a:t>
            </a:r>
            <a:r>
              <a:rPr lang="en-US" dirty="0" err="1" smtClean="0"/>
              <a:t>Hoshin</a:t>
            </a:r>
            <a:r>
              <a:rPr lang="en-US" dirty="0" smtClean="0"/>
              <a:t> planning</a:t>
            </a:r>
            <a:endParaRPr lang="en-US" dirty="0"/>
          </a:p>
        </p:txBody>
      </p:sp>
    </p:spTree>
    <p:extLst>
      <p:ext uri="{BB962C8B-B14F-4D97-AF65-F5344CB8AC3E}">
        <p14:creationId xmlns:p14="http://schemas.microsoft.com/office/powerpoint/2010/main" val="1933805492"/>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err="1" smtClean="0"/>
              <a:t>Hoshin</a:t>
            </a:r>
            <a:r>
              <a:rPr lang="en-US" dirty="0" smtClean="0"/>
              <a:t> planning has six attributes:</a:t>
            </a:r>
          </a:p>
          <a:p>
            <a:pPr marL="777240" lvl="1" indent="-457200">
              <a:buFont typeface="+mj-lt"/>
              <a:buAutoNum type="arabicPeriod"/>
            </a:pPr>
            <a:r>
              <a:rPr lang="en-US" dirty="0" smtClean="0"/>
              <a:t>A </a:t>
            </a:r>
            <a:r>
              <a:rPr lang="en-US" dirty="0"/>
              <a:t>focus for the organization </a:t>
            </a:r>
          </a:p>
          <a:p>
            <a:pPr marL="777240" lvl="1" indent="-457200">
              <a:buFont typeface="+mj-lt"/>
              <a:buAutoNum type="arabicPeriod"/>
            </a:pPr>
            <a:r>
              <a:rPr lang="en-US" dirty="0"/>
              <a:t>A commitment to customers</a:t>
            </a:r>
          </a:p>
          <a:p>
            <a:pPr marL="777240" lvl="1" indent="-457200">
              <a:buFont typeface="+mj-lt"/>
              <a:buAutoNum type="arabicPeriod"/>
            </a:pPr>
            <a:r>
              <a:rPr lang="en-US" dirty="0"/>
              <a:t>Deployment of the organization’s focus</a:t>
            </a:r>
          </a:p>
          <a:p>
            <a:pPr marL="777240" lvl="1" indent="-457200">
              <a:buFont typeface="+mj-lt"/>
              <a:buAutoNum type="arabicPeriod"/>
            </a:pPr>
            <a:r>
              <a:rPr lang="en-US" dirty="0"/>
              <a:t>Collective wisdom to develop the plan</a:t>
            </a:r>
          </a:p>
          <a:p>
            <a:pPr marL="777240" lvl="1" indent="-457200">
              <a:buFont typeface="+mj-lt"/>
              <a:buAutoNum type="arabicPeriod"/>
            </a:pPr>
            <a:r>
              <a:rPr lang="en-US" dirty="0"/>
              <a:t>Tools and techniques </a:t>
            </a:r>
          </a:p>
          <a:p>
            <a:pPr marL="777240" lvl="1" indent="-457200">
              <a:buFont typeface="+mj-lt"/>
              <a:buAutoNum type="arabicPeriod"/>
            </a:pPr>
            <a:r>
              <a:rPr lang="en-US" dirty="0"/>
              <a:t>Ongoing evaluation of </a:t>
            </a:r>
            <a:r>
              <a:rPr lang="en-US" dirty="0" smtClean="0"/>
              <a:t>progress</a:t>
            </a:r>
            <a:endParaRPr lang="en-US" dirty="0"/>
          </a:p>
          <a:p>
            <a:endParaRPr lang="en-US" dirty="0"/>
          </a:p>
          <a:p>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19</a:t>
            </a:fld>
            <a:endParaRPr lang="en-US"/>
          </a:p>
        </p:txBody>
      </p:sp>
      <p:sp>
        <p:nvSpPr>
          <p:cNvPr id="4" name="Title 3"/>
          <p:cNvSpPr>
            <a:spLocks noGrp="1"/>
          </p:cNvSpPr>
          <p:nvPr>
            <p:ph type="title"/>
          </p:nvPr>
        </p:nvSpPr>
        <p:spPr/>
        <p:txBody>
          <a:bodyPr/>
          <a:lstStyle/>
          <a:p>
            <a:r>
              <a:rPr lang="en-US" dirty="0" err="1" smtClean="0"/>
              <a:t>Hoshin</a:t>
            </a:r>
            <a:r>
              <a:rPr lang="en-US" dirty="0" smtClean="0"/>
              <a:t> Planning</a:t>
            </a:r>
            <a:endParaRPr lang="en-US" dirty="0"/>
          </a:p>
        </p:txBody>
      </p:sp>
    </p:spTree>
    <p:extLst>
      <p:ext uri="{BB962C8B-B14F-4D97-AF65-F5344CB8AC3E}">
        <p14:creationId xmlns:p14="http://schemas.microsoft.com/office/powerpoint/2010/main" val="262983637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342900" marR="0" lvl="0" indent="-342900">
              <a:lnSpc>
                <a:spcPct val="115000"/>
              </a:lnSpc>
              <a:spcBef>
                <a:spcPts val="0"/>
              </a:spcBef>
              <a:spcAft>
                <a:spcPts val="0"/>
              </a:spcAft>
              <a:buFont typeface="Symbol"/>
              <a:buChar char=""/>
            </a:pPr>
            <a:endParaRPr lang="en-US" dirty="0" smtClean="0">
              <a:latin typeface="Times New Roman"/>
              <a:ea typeface="Calibri"/>
              <a:cs typeface="Times New Roman"/>
            </a:endParaRPr>
          </a:p>
          <a:p>
            <a:pPr marL="342900" marR="0" lvl="0" indent="-342900">
              <a:lnSpc>
                <a:spcPct val="115000"/>
              </a:lnSpc>
              <a:spcBef>
                <a:spcPts val="0"/>
              </a:spcBef>
              <a:spcAft>
                <a:spcPts val="0"/>
              </a:spcAft>
              <a:buFont typeface="Wingdings" charset="2"/>
              <a:buChar char="§"/>
            </a:pPr>
            <a:r>
              <a:rPr lang="en-US" dirty="0" smtClean="0">
                <a:latin typeface="Times New Roman"/>
                <a:ea typeface="Calibri"/>
                <a:cs typeface="Times New Roman"/>
              </a:rPr>
              <a:t>Identify </a:t>
            </a:r>
            <a:r>
              <a:rPr lang="en-US" dirty="0">
                <a:latin typeface="Times New Roman"/>
                <a:ea typeface="Calibri"/>
                <a:cs typeface="Times New Roman"/>
              </a:rPr>
              <a:t>quality improvement theorists and discuss their contributions</a:t>
            </a:r>
            <a:endParaRPr lang="en-US" sz="1800" dirty="0">
              <a:latin typeface="Calibri"/>
              <a:ea typeface="Calibri"/>
              <a:cs typeface="Times New Roman"/>
            </a:endParaRPr>
          </a:p>
          <a:p>
            <a:pPr marL="342900" marR="0" lvl="0" indent="-342900">
              <a:lnSpc>
                <a:spcPct val="115000"/>
              </a:lnSpc>
              <a:spcBef>
                <a:spcPts val="0"/>
              </a:spcBef>
              <a:spcAft>
                <a:spcPts val="0"/>
              </a:spcAft>
              <a:buFont typeface="Wingdings" charset="2"/>
              <a:buChar char="§"/>
            </a:pPr>
            <a:r>
              <a:rPr lang="en-US" dirty="0">
                <a:latin typeface="Times New Roman"/>
                <a:ea typeface="Calibri"/>
                <a:cs typeface="Times New Roman"/>
              </a:rPr>
              <a:t>Describe the development and application of quality improvement theory</a:t>
            </a:r>
            <a:endParaRPr lang="en-US" sz="1800" dirty="0">
              <a:latin typeface="Calibri"/>
              <a:ea typeface="Calibri"/>
              <a:cs typeface="Times New Roman"/>
            </a:endParaRPr>
          </a:p>
          <a:p>
            <a:pPr marL="342900" marR="0" lvl="0" indent="-342900">
              <a:lnSpc>
                <a:spcPct val="115000"/>
              </a:lnSpc>
              <a:spcBef>
                <a:spcPts val="0"/>
              </a:spcBef>
              <a:spcAft>
                <a:spcPts val="0"/>
              </a:spcAft>
              <a:buFont typeface="Wingdings" charset="2"/>
              <a:buChar char="§"/>
            </a:pPr>
            <a:r>
              <a:rPr lang="en-US" dirty="0">
                <a:latin typeface="Times New Roman"/>
                <a:ea typeface="Calibri"/>
                <a:cs typeface="Times New Roman"/>
              </a:rPr>
              <a:t>Understand the importance of quality in health services delivery</a:t>
            </a:r>
            <a:endParaRPr lang="en-US" sz="1800" dirty="0">
              <a:latin typeface="Calibri"/>
              <a:ea typeface="Calibri"/>
              <a:cs typeface="Times New Roman"/>
            </a:endParaRPr>
          </a:p>
          <a:p>
            <a:pPr marL="342900" marR="0" lvl="0" indent="-342900">
              <a:lnSpc>
                <a:spcPct val="115000"/>
              </a:lnSpc>
              <a:spcBef>
                <a:spcPts val="0"/>
              </a:spcBef>
              <a:spcAft>
                <a:spcPts val="0"/>
              </a:spcAft>
              <a:buFont typeface="Wingdings" charset="2"/>
              <a:buChar char="§"/>
            </a:pPr>
            <a:r>
              <a:rPr lang="en-US" dirty="0">
                <a:latin typeface="Times New Roman"/>
                <a:ea typeface="Calibri"/>
                <a:cs typeface="Times New Roman"/>
              </a:rPr>
              <a:t>Define and discuss </a:t>
            </a:r>
            <a:r>
              <a:rPr lang="en-US" dirty="0" err="1">
                <a:latin typeface="Times New Roman"/>
                <a:ea typeface="Calibri"/>
                <a:cs typeface="Times New Roman"/>
              </a:rPr>
              <a:t>Hoshin</a:t>
            </a:r>
            <a:r>
              <a:rPr lang="en-US" dirty="0">
                <a:latin typeface="Times New Roman"/>
                <a:ea typeface="Calibri"/>
                <a:cs typeface="Times New Roman"/>
              </a:rPr>
              <a:t> strategic quality planning</a:t>
            </a:r>
            <a:endParaRPr lang="en-US" sz="1800" dirty="0">
              <a:latin typeface="Calibri"/>
              <a:ea typeface="Calibri"/>
              <a:cs typeface="Times New Roman"/>
            </a:endParaRPr>
          </a:p>
          <a:p>
            <a:pPr marL="342900" marR="0" lvl="0" indent="-342900">
              <a:lnSpc>
                <a:spcPct val="115000"/>
              </a:lnSpc>
              <a:spcBef>
                <a:spcPts val="0"/>
              </a:spcBef>
              <a:spcAft>
                <a:spcPts val="0"/>
              </a:spcAft>
              <a:buFont typeface="Wingdings" charset="2"/>
              <a:buChar char="§"/>
            </a:pPr>
            <a:r>
              <a:rPr lang="en-US" dirty="0">
                <a:latin typeface="Times New Roman"/>
                <a:ea typeface="Calibri"/>
                <a:cs typeface="Times New Roman"/>
              </a:rPr>
              <a:t>Discuss how HSOs organize for quality</a:t>
            </a:r>
            <a:endParaRPr lang="en-US" sz="1800" dirty="0">
              <a:latin typeface="Calibri"/>
              <a:ea typeface="Calibri"/>
              <a:cs typeface="Times New Roman"/>
            </a:endParaRPr>
          </a:p>
          <a:p>
            <a:pPr marL="342900" marR="0" lvl="0" indent="-342900">
              <a:lnSpc>
                <a:spcPct val="115000"/>
              </a:lnSpc>
              <a:spcBef>
                <a:spcPts val="0"/>
              </a:spcBef>
              <a:spcAft>
                <a:spcPts val="1000"/>
              </a:spcAft>
              <a:buFont typeface="Wingdings" charset="2"/>
              <a:buChar char="§"/>
            </a:pPr>
            <a:r>
              <a:rPr lang="en-US" dirty="0">
                <a:latin typeface="Times New Roman"/>
                <a:ea typeface="Calibri"/>
                <a:cs typeface="Times New Roman"/>
              </a:rPr>
              <a:t>Conceptualize how improving quality must have a community focus</a:t>
            </a:r>
            <a:endParaRPr lang="en-US" sz="1800" dirty="0">
              <a:latin typeface="Calibri"/>
              <a:ea typeface="Calibri"/>
              <a:cs typeface="Times New Roman"/>
            </a:endParaRPr>
          </a:p>
          <a:p>
            <a:pPr marL="45720" indent="0">
              <a:buNone/>
            </a:pPr>
            <a:endParaRPr lang="en-US" dirty="0" smtClean="0"/>
          </a:p>
        </p:txBody>
      </p:sp>
      <p:sp>
        <p:nvSpPr>
          <p:cNvPr id="3" name="Title 2"/>
          <p:cNvSpPr>
            <a:spLocks noGrp="1"/>
          </p:cNvSpPr>
          <p:nvPr>
            <p:ph type="title"/>
          </p:nvPr>
        </p:nvSpPr>
        <p:spPr/>
        <p:txBody>
          <a:bodyPr/>
          <a:lstStyle/>
          <a:p>
            <a:r>
              <a:rPr lang="en-US" dirty="0" smtClean="0"/>
              <a:t>Chapter 7, Learning objectives</a:t>
            </a:r>
            <a:endParaRPr lang="en-US" dirty="0"/>
          </a:p>
        </p:txBody>
      </p:sp>
      <p:sp>
        <p:nvSpPr>
          <p:cNvPr id="4" name="Slide Number Placeholder 3"/>
          <p:cNvSpPr>
            <a:spLocks noGrp="1"/>
          </p:cNvSpPr>
          <p:nvPr>
            <p:ph type="sldNum" sz="quarter" idx="12"/>
          </p:nvPr>
        </p:nvSpPr>
        <p:spPr/>
        <p:txBody>
          <a:bodyPr/>
          <a:lstStyle/>
          <a:p>
            <a:fld id="{057B859C-5B2B-8749-B99F-4C47515F9E9C}" type="slidenum">
              <a:rPr lang="en-US" smtClean="0"/>
              <a:t>2</a:t>
            </a:fld>
            <a:endParaRPr lang="en-US"/>
          </a:p>
        </p:txBody>
      </p:sp>
    </p:spTree>
    <p:extLst>
      <p:ext uri="{BB962C8B-B14F-4D97-AF65-F5344CB8AC3E}">
        <p14:creationId xmlns:p14="http://schemas.microsoft.com/office/powerpoint/2010/main" val="997957350"/>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CQI uses data to understand the performance of </a:t>
            </a:r>
            <a:r>
              <a:rPr lang="en-US" dirty="0" smtClean="0"/>
              <a:t>processes</a:t>
            </a:r>
            <a:endParaRPr lang="en-US" dirty="0"/>
          </a:p>
          <a:p>
            <a:r>
              <a:rPr lang="en-US" dirty="0"/>
              <a:t>Monitoring data allows managers to identify the parts of a process that will benefit most from improvement </a:t>
            </a:r>
            <a:r>
              <a:rPr lang="en-US" dirty="0" smtClean="0"/>
              <a:t>efforts</a:t>
            </a:r>
            <a:endParaRPr lang="en-US" dirty="0"/>
          </a:p>
          <a:p>
            <a:r>
              <a:rPr lang="en-US" dirty="0"/>
              <a:t>There are many variations on </a:t>
            </a:r>
            <a:r>
              <a:rPr lang="en-US" dirty="0" err="1"/>
              <a:t>Shewhart’s</a:t>
            </a:r>
            <a:r>
              <a:rPr lang="en-US" dirty="0"/>
              <a:t> PDSA cycle that </a:t>
            </a:r>
            <a:r>
              <a:rPr lang="en-US" dirty="0" smtClean="0"/>
              <a:t>maintain the </a:t>
            </a:r>
            <a:r>
              <a:rPr lang="en-US" dirty="0" smtClean="0"/>
              <a:t>methodological </a:t>
            </a:r>
            <a:r>
              <a:rPr lang="en-US" dirty="0"/>
              <a:t>core of quality/productivity improvement (Q/PI</a:t>
            </a:r>
            <a:r>
              <a:rPr lang="en-US" dirty="0" smtClean="0"/>
              <a:t>)</a:t>
            </a:r>
          </a:p>
          <a:p>
            <a:pPr lvl="1"/>
            <a:r>
              <a:rPr lang="en-US" dirty="0" smtClean="0"/>
              <a:t>FOCUS-PDCA</a:t>
            </a:r>
          </a:p>
          <a:p>
            <a:pPr lvl="1"/>
            <a:r>
              <a:rPr lang="en-US" dirty="0" smtClean="0"/>
              <a:t>DMAIC</a:t>
            </a:r>
          </a:p>
          <a:p>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20</a:t>
            </a:fld>
            <a:endParaRPr lang="en-US"/>
          </a:p>
        </p:txBody>
      </p:sp>
      <p:sp>
        <p:nvSpPr>
          <p:cNvPr id="4" name="Title 3"/>
          <p:cNvSpPr>
            <a:spLocks noGrp="1"/>
          </p:cNvSpPr>
          <p:nvPr>
            <p:ph type="title"/>
          </p:nvPr>
        </p:nvSpPr>
        <p:spPr/>
        <p:txBody>
          <a:bodyPr/>
          <a:lstStyle/>
          <a:p>
            <a:r>
              <a:rPr lang="en-US" dirty="0" smtClean="0"/>
              <a:t>Process improvement models</a:t>
            </a:r>
            <a:endParaRPr lang="en-US" dirty="0"/>
          </a:p>
        </p:txBody>
      </p:sp>
    </p:spTree>
    <p:extLst>
      <p:ext uri="{BB962C8B-B14F-4D97-AF65-F5344CB8AC3E}">
        <p14:creationId xmlns:p14="http://schemas.microsoft.com/office/powerpoint/2010/main" val="123968991"/>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(F)</a:t>
            </a:r>
            <a:r>
              <a:rPr lang="en-US" dirty="0" err="1"/>
              <a:t>ind</a:t>
            </a:r>
            <a:r>
              <a:rPr lang="en-US" dirty="0"/>
              <a:t> a process to </a:t>
            </a:r>
            <a:r>
              <a:rPr lang="en-US" dirty="0" smtClean="0"/>
              <a:t>improve</a:t>
            </a:r>
            <a:endParaRPr lang="en-US" dirty="0"/>
          </a:p>
          <a:p>
            <a:r>
              <a:rPr lang="en-US" dirty="0" smtClean="0"/>
              <a:t>(O)</a:t>
            </a:r>
            <a:r>
              <a:rPr lang="en-US" dirty="0" err="1"/>
              <a:t>rganize</a:t>
            </a:r>
            <a:r>
              <a:rPr lang="en-US" dirty="0"/>
              <a:t> a team that knows the </a:t>
            </a:r>
            <a:r>
              <a:rPr lang="en-US" dirty="0" smtClean="0"/>
              <a:t>process</a:t>
            </a:r>
            <a:endParaRPr lang="en-US" dirty="0"/>
          </a:p>
          <a:p>
            <a:r>
              <a:rPr lang="en-US" dirty="0"/>
              <a:t>(C)</a:t>
            </a:r>
            <a:r>
              <a:rPr lang="en-US" dirty="0" err="1"/>
              <a:t>larify</a:t>
            </a:r>
            <a:r>
              <a:rPr lang="en-US" dirty="0"/>
              <a:t> current knowledge of the </a:t>
            </a:r>
            <a:r>
              <a:rPr lang="en-US" dirty="0" smtClean="0"/>
              <a:t>process</a:t>
            </a:r>
            <a:endParaRPr lang="en-US" dirty="0"/>
          </a:p>
          <a:p>
            <a:r>
              <a:rPr lang="en-US" dirty="0"/>
              <a:t>(U)</a:t>
            </a:r>
            <a:r>
              <a:rPr lang="en-US" dirty="0" err="1"/>
              <a:t>nderstand</a:t>
            </a:r>
            <a:r>
              <a:rPr lang="en-US" dirty="0"/>
              <a:t> sources of process </a:t>
            </a:r>
            <a:r>
              <a:rPr lang="en-US" dirty="0" smtClean="0"/>
              <a:t>improvement</a:t>
            </a:r>
          </a:p>
          <a:p>
            <a:r>
              <a:rPr lang="en-US" dirty="0" smtClean="0"/>
              <a:t>(</a:t>
            </a:r>
            <a:r>
              <a:rPr lang="en-US" dirty="0"/>
              <a:t>S)elect the process </a:t>
            </a:r>
            <a:r>
              <a:rPr lang="en-US" dirty="0" smtClean="0"/>
              <a:t>improvement</a:t>
            </a:r>
            <a:endParaRPr lang="en-US" dirty="0"/>
          </a:p>
          <a:p>
            <a:r>
              <a:rPr lang="en-US" dirty="0" smtClean="0"/>
              <a:t>(</a:t>
            </a:r>
            <a:r>
              <a:rPr lang="en-US" dirty="0"/>
              <a:t>P)</a:t>
            </a:r>
            <a:r>
              <a:rPr lang="en-US" dirty="0" err="1"/>
              <a:t>lan</a:t>
            </a:r>
            <a:r>
              <a:rPr lang="en-US" dirty="0"/>
              <a:t> the improvement </a:t>
            </a:r>
          </a:p>
          <a:p>
            <a:r>
              <a:rPr lang="en-US" dirty="0" smtClean="0"/>
              <a:t>(</a:t>
            </a:r>
            <a:r>
              <a:rPr lang="en-US" dirty="0"/>
              <a:t>D)o the </a:t>
            </a:r>
            <a:r>
              <a:rPr lang="en-US" dirty="0" smtClean="0"/>
              <a:t>improvement</a:t>
            </a:r>
            <a:endParaRPr lang="en-US" dirty="0"/>
          </a:p>
          <a:p>
            <a:r>
              <a:rPr lang="en-US" dirty="0" smtClean="0"/>
              <a:t>(</a:t>
            </a:r>
            <a:r>
              <a:rPr lang="en-US" dirty="0"/>
              <a:t>C)heck the effect of the </a:t>
            </a:r>
            <a:r>
              <a:rPr lang="en-US" dirty="0" smtClean="0"/>
              <a:t>change</a:t>
            </a:r>
            <a:endParaRPr lang="en-US" dirty="0"/>
          </a:p>
          <a:p>
            <a:r>
              <a:rPr lang="en-US" dirty="0" smtClean="0"/>
              <a:t>(</a:t>
            </a:r>
            <a:r>
              <a:rPr lang="en-US" dirty="0"/>
              <a:t>A)</a:t>
            </a:r>
            <a:r>
              <a:rPr lang="en-US" dirty="0" err="1"/>
              <a:t>ct</a:t>
            </a:r>
            <a:r>
              <a:rPr lang="en-US" dirty="0"/>
              <a:t> to hold the </a:t>
            </a:r>
            <a:r>
              <a:rPr lang="en-US" dirty="0" smtClean="0"/>
              <a:t>gain</a:t>
            </a:r>
            <a:endParaRPr lang="en-US" dirty="0"/>
          </a:p>
          <a:p>
            <a:endParaRPr lang="en-US" dirty="0"/>
          </a:p>
          <a:p>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21</a:t>
            </a:fld>
            <a:endParaRPr lang="en-US"/>
          </a:p>
        </p:txBody>
      </p:sp>
      <p:sp>
        <p:nvSpPr>
          <p:cNvPr id="4" name="Title 3"/>
          <p:cNvSpPr>
            <a:spLocks noGrp="1"/>
          </p:cNvSpPr>
          <p:nvPr>
            <p:ph type="title"/>
          </p:nvPr>
        </p:nvSpPr>
        <p:spPr/>
        <p:txBody>
          <a:bodyPr/>
          <a:lstStyle/>
          <a:p>
            <a:r>
              <a:rPr lang="en-US" dirty="0" smtClean="0"/>
              <a:t>FOCUS-PDCA</a:t>
            </a:r>
            <a:endParaRPr lang="en-US" dirty="0"/>
          </a:p>
        </p:txBody>
      </p:sp>
    </p:spTree>
    <p:extLst>
      <p:ext uri="{BB962C8B-B14F-4D97-AF65-F5344CB8AC3E}">
        <p14:creationId xmlns:p14="http://schemas.microsoft.com/office/powerpoint/2010/main" val="3536564665"/>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To </a:t>
            </a:r>
            <a:r>
              <a:rPr lang="en-US" dirty="0"/>
              <a:t>allow managers to monitor and evaluate </a:t>
            </a:r>
            <a:endParaRPr lang="en-US" dirty="0" smtClean="0"/>
          </a:p>
          <a:p>
            <a:r>
              <a:rPr lang="en-US" dirty="0"/>
              <a:t>T</a:t>
            </a:r>
            <a:r>
              <a:rPr lang="en-US" dirty="0" smtClean="0"/>
              <a:t>o </a:t>
            </a:r>
            <a:r>
              <a:rPr lang="en-US" dirty="0"/>
              <a:t>determine if an opportunity for improvement is </a:t>
            </a:r>
            <a:r>
              <a:rPr lang="en-US" dirty="0" smtClean="0"/>
              <a:t>present</a:t>
            </a:r>
          </a:p>
          <a:p>
            <a:r>
              <a:rPr lang="en-US" dirty="0"/>
              <a:t>T</a:t>
            </a:r>
            <a:r>
              <a:rPr lang="en-US" dirty="0" smtClean="0"/>
              <a:t>o </a:t>
            </a:r>
            <a:r>
              <a:rPr lang="en-US" dirty="0"/>
              <a:t>clarify current knowledge about the process to be improved </a:t>
            </a:r>
            <a:endParaRPr lang="en-US" dirty="0" smtClean="0"/>
          </a:p>
          <a:p>
            <a:r>
              <a:rPr lang="en-US" dirty="0"/>
              <a:t>T</a:t>
            </a:r>
            <a:r>
              <a:rPr lang="en-US" dirty="0" smtClean="0"/>
              <a:t>o </a:t>
            </a:r>
            <a:r>
              <a:rPr lang="en-US" dirty="0"/>
              <a:t>uncover causes of </a:t>
            </a:r>
            <a:r>
              <a:rPr lang="en-US" dirty="0" smtClean="0"/>
              <a:t>variation</a:t>
            </a:r>
          </a:p>
          <a:p>
            <a:r>
              <a:rPr lang="en-US" dirty="0"/>
              <a:t>T</a:t>
            </a:r>
            <a:r>
              <a:rPr lang="en-US" dirty="0" smtClean="0"/>
              <a:t>o </a:t>
            </a:r>
            <a:r>
              <a:rPr lang="en-US" dirty="0"/>
              <a:t>determine effects of </a:t>
            </a:r>
            <a:r>
              <a:rPr lang="en-US" dirty="0" smtClean="0"/>
              <a:t>improvement</a:t>
            </a:r>
          </a:p>
          <a:p>
            <a:r>
              <a:rPr lang="en-US" dirty="0"/>
              <a:t>T</a:t>
            </a:r>
            <a:r>
              <a:rPr lang="en-US" dirty="0" smtClean="0"/>
              <a:t>o </a:t>
            </a:r>
            <a:r>
              <a:rPr lang="en-US" dirty="0"/>
              <a:t>continue </a:t>
            </a:r>
            <a:r>
              <a:rPr lang="en-US" dirty="0" smtClean="0"/>
              <a:t>monitoring</a:t>
            </a:r>
            <a:endParaRPr lang="en-US" dirty="0"/>
          </a:p>
          <a:p>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22</a:t>
            </a:fld>
            <a:endParaRPr lang="en-US"/>
          </a:p>
        </p:txBody>
      </p:sp>
      <p:sp>
        <p:nvSpPr>
          <p:cNvPr id="4" name="Title 3"/>
          <p:cNvSpPr>
            <a:spLocks noGrp="1"/>
          </p:cNvSpPr>
          <p:nvPr>
            <p:ph type="title"/>
          </p:nvPr>
        </p:nvSpPr>
        <p:spPr/>
        <p:txBody>
          <a:bodyPr/>
          <a:lstStyle/>
          <a:p>
            <a:r>
              <a:rPr lang="en-US" dirty="0" smtClean="0"/>
              <a:t>The purposes of data collection</a:t>
            </a:r>
            <a:endParaRPr lang="en-US" dirty="0"/>
          </a:p>
        </p:txBody>
      </p:sp>
    </p:spTree>
    <p:extLst>
      <p:ext uri="{BB962C8B-B14F-4D97-AF65-F5344CB8AC3E}">
        <p14:creationId xmlns:p14="http://schemas.microsoft.com/office/powerpoint/2010/main" val="2496124995"/>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i="1" dirty="0"/>
              <a:t>Quality Management for Health Care Delivery </a:t>
            </a:r>
            <a:endParaRPr lang="en-US" dirty="0" smtClean="0"/>
          </a:p>
          <a:p>
            <a:r>
              <a:rPr lang="en-US" dirty="0" smtClean="0"/>
              <a:t>Published in 2005 by HRET</a:t>
            </a:r>
            <a:endParaRPr lang="en-US" dirty="0"/>
          </a:p>
          <a:p>
            <a:r>
              <a:rPr lang="en-US" dirty="0" smtClean="0"/>
              <a:t>Evolution </a:t>
            </a:r>
            <a:r>
              <a:rPr lang="en-US" dirty="0"/>
              <a:t>of the 1989 Quality Measurement and Management Project research initiative </a:t>
            </a:r>
            <a:r>
              <a:rPr lang="en-US" dirty="0" smtClean="0"/>
              <a:t>(</a:t>
            </a:r>
            <a:r>
              <a:rPr lang="en-US" dirty="0"/>
              <a:t>d</a:t>
            </a:r>
            <a:r>
              <a:rPr lang="en-US" dirty="0" smtClean="0"/>
              <a:t>irectly </a:t>
            </a:r>
            <a:r>
              <a:rPr lang="en-US" dirty="0"/>
              <a:t>linked CQI to </a:t>
            </a:r>
            <a:r>
              <a:rPr lang="en-US" dirty="0" smtClean="0"/>
              <a:t>HSOs)</a:t>
            </a:r>
          </a:p>
          <a:p>
            <a:r>
              <a:rPr lang="en-US" dirty="0" smtClean="0"/>
              <a:t>CQI </a:t>
            </a:r>
            <a:r>
              <a:rPr lang="en-US" dirty="0"/>
              <a:t>model similar to the FOCUS-PDCA </a:t>
            </a:r>
            <a:r>
              <a:rPr lang="en-US" dirty="0" smtClean="0"/>
              <a:t>model</a:t>
            </a:r>
          </a:p>
          <a:p>
            <a:r>
              <a:rPr lang="en-US" dirty="0" smtClean="0"/>
              <a:t>Emphasized the </a:t>
            </a:r>
            <a:r>
              <a:rPr lang="en-US" dirty="0"/>
              <a:t>need for high quality through a structured approach ultimately affecting competition, quality and </a:t>
            </a:r>
            <a:r>
              <a:rPr lang="en-US" dirty="0" smtClean="0"/>
              <a:t>cost, </a:t>
            </a:r>
            <a:r>
              <a:rPr lang="en-US" dirty="0"/>
              <a:t>and system </a:t>
            </a:r>
            <a:r>
              <a:rPr lang="en-US" dirty="0" smtClean="0"/>
              <a:t>synergy</a:t>
            </a:r>
            <a:endParaRPr lang="en-US" dirty="0"/>
          </a:p>
          <a:p>
            <a:endParaRPr lang="en-US" dirty="0"/>
          </a:p>
          <a:p>
            <a:endParaRPr lang="en-US" dirty="0"/>
          </a:p>
          <a:p>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23</a:t>
            </a:fld>
            <a:endParaRPr lang="en-US"/>
          </a:p>
        </p:txBody>
      </p:sp>
      <p:sp>
        <p:nvSpPr>
          <p:cNvPr id="4" name="Title 3"/>
          <p:cNvSpPr>
            <a:spLocks noGrp="1"/>
          </p:cNvSpPr>
          <p:nvPr>
            <p:ph type="title"/>
          </p:nvPr>
        </p:nvSpPr>
        <p:spPr/>
        <p:txBody>
          <a:bodyPr/>
          <a:lstStyle/>
          <a:p>
            <a:r>
              <a:rPr lang="en-US" dirty="0" smtClean="0"/>
              <a:t>QMHCD</a:t>
            </a:r>
            <a:endParaRPr lang="en-US" dirty="0"/>
          </a:p>
        </p:txBody>
      </p:sp>
    </p:spTree>
    <p:extLst>
      <p:ext uri="{BB962C8B-B14F-4D97-AF65-F5344CB8AC3E}">
        <p14:creationId xmlns:p14="http://schemas.microsoft.com/office/powerpoint/2010/main" val="1541432508"/>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502920" indent="-457200">
              <a:buFont typeface="+mj-lt"/>
              <a:buAutoNum type="arabicPeriod"/>
            </a:pPr>
            <a:r>
              <a:rPr lang="en-US" dirty="0"/>
              <a:t>Find a process that needs </a:t>
            </a:r>
            <a:r>
              <a:rPr lang="en-US" dirty="0" smtClean="0"/>
              <a:t>improvement</a:t>
            </a:r>
            <a:endParaRPr lang="en-US" dirty="0"/>
          </a:p>
          <a:p>
            <a:pPr marL="502920" indent="-457200">
              <a:buFont typeface="+mj-lt"/>
              <a:buAutoNum type="arabicPeriod"/>
            </a:pPr>
            <a:r>
              <a:rPr lang="en-US" dirty="0"/>
              <a:t>Assemble a team that knows the </a:t>
            </a:r>
            <a:r>
              <a:rPr lang="en-US" dirty="0" smtClean="0"/>
              <a:t>process</a:t>
            </a:r>
            <a:endParaRPr lang="en-US" dirty="0"/>
          </a:p>
          <a:p>
            <a:pPr marL="502920" indent="-457200">
              <a:buFont typeface="+mj-lt"/>
              <a:buAutoNum type="arabicPeriod"/>
            </a:pPr>
            <a:r>
              <a:rPr lang="en-US" dirty="0"/>
              <a:t>Identify customers and process outputs and measure customer </a:t>
            </a:r>
            <a:r>
              <a:rPr lang="en-US" dirty="0" smtClean="0"/>
              <a:t>expectations</a:t>
            </a:r>
            <a:endParaRPr lang="en-US" dirty="0"/>
          </a:p>
          <a:p>
            <a:pPr marL="502920" indent="-457200">
              <a:buFont typeface="+mj-lt"/>
              <a:buAutoNum type="arabicPeriod"/>
            </a:pPr>
            <a:r>
              <a:rPr lang="en-US" dirty="0"/>
              <a:t>Document the </a:t>
            </a:r>
            <a:r>
              <a:rPr lang="en-US" dirty="0" smtClean="0"/>
              <a:t>process</a:t>
            </a:r>
            <a:endParaRPr lang="en-US" dirty="0"/>
          </a:p>
          <a:p>
            <a:pPr marL="502920" indent="-457200">
              <a:buFont typeface="+mj-lt"/>
              <a:buAutoNum type="arabicPeriod"/>
            </a:pPr>
            <a:r>
              <a:rPr lang="en-US" dirty="0"/>
              <a:t>Generate output and process </a:t>
            </a:r>
            <a:r>
              <a:rPr lang="en-US" dirty="0" smtClean="0"/>
              <a:t>specifications</a:t>
            </a:r>
            <a:endParaRPr lang="en-US" dirty="0"/>
          </a:p>
          <a:p>
            <a:pPr marL="502920" indent="-457200">
              <a:buFont typeface="+mj-lt"/>
              <a:buAutoNum type="arabicPeriod"/>
            </a:pPr>
            <a:r>
              <a:rPr lang="en-US" dirty="0"/>
              <a:t>Eliminate inappropriate </a:t>
            </a:r>
            <a:r>
              <a:rPr lang="en-US" dirty="0" smtClean="0"/>
              <a:t>variation</a:t>
            </a:r>
            <a:endParaRPr lang="en-US" dirty="0"/>
          </a:p>
          <a:p>
            <a:pPr marL="502920" indent="-457200">
              <a:buFont typeface="+mj-lt"/>
              <a:buAutoNum type="arabicPeriod"/>
            </a:pPr>
            <a:r>
              <a:rPr lang="en-US" dirty="0"/>
              <a:t>Document continuous </a:t>
            </a:r>
            <a:r>
              <a:rPr lang="en-US" dirty="0" smtClean="0"/>
              <a:t>improvement</a:t>
            </a:r>
            <a:endParaRPr lang="en-US" dirty="0"/>
          </a:p>
          <a:p>
            <a:pPr marL="502920" indent="-457200">
              <a:buFont typeface="+mj-lt"/>
              <a:buAutoNum type="arabicPeriod"/>
            </a:pPr>
            <a:endParaRPr lang="en-US" dirty="0"/>
          </a:p>
          <a:p>
            <a:pPr marL="502920" indent="-457200">
              <a:buFont typeface="+mj-lt"/>
              <a:buAutoNum type="arabicPeriod"/>
            </a:pPr>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24</a:t>
            </a:fld>
            <a:endParaRPr lang="en-US"/>
          </a:p>
        </p:txBody>
      </p:sp>
      <p:sp>
        <p:nvSpPr>
          <p:cNvPr id="4" name="Title 3"/>
          <p:cNvSpPr>
            <a:spLocks noGrp="1"/>
          </p:cNvSpPr>
          <p:nvPr>
            <p:ph type="title"/>
          </p:nvPr>
        </p:nvSpPr>
        <p:spPr/>
        <p:txBody>
          <a:bodyPr/>
          <a:lstStyle/>
          <a:p>
            <a:r>
              <a:rPr lang="en-US" dirty="0" smtClean="0"/>
              <a:t>HRET’s QMHCD Model</a:t>
            </a:r>
            <a:endParaRPr lang="en-US" dirty="0"/>
          </a:p>
        </p:txBody>
      </p:sp>
    </p:spTree>
    <p:extLst>
      <p:ext uri="{BB962C8B-B14F-4D97-AF65-F5344CB8AC3E}">
        <p14:creationId xmlns:p14="http://schemas.microsoft.com/office/powerpoint/2010/main" val="713066156"/>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T</a:t>
            </a:r>
            <a:r>
              <a:rPr lang="en-US" dirty="0" smtClean="0"/>
              <a:t>he </a:t>
            </a:r>
            <a:r>
              <a:rPr lang="en-US" dirty="0"/>
              <a:t>GB, through senior management, determines the organization’s level of commitment to quality and </a:t>
            </a:r>
            <a:r>
              <a:rPr lang="en-US" dirty="0" smtClean="0"/>
              <a:t>QI</a:t>
            </a:r>
          </a:p>
          <a:p>
            <a:r>
              <a:rPr lang="en-US" dirty="0"/>
              <a:t>Reporting to the GB’s quality committee is the quality improvement council (</a:t>
            </a:r>
            <a:r>
              <a:rPr lang="en-US" dirty="0" smtClean="0"/>
              <a:t>QIC). The </a:t>
            </a:r>
            <a:r>
              <a:rPr lang="en-US" dirty="0"/>
              <a:t>QIC is the implementation and monitoring arm for </a:t>
            </a:r>
            <a:r>
              <a:rPr lang="en-US" dirty="0" smtClean="0"/>
              <a:t>Q/PI)</a:t>
            </a:r>
          </a:p>
          <a:p>
            <a:r>
              <a:rPr lang="en-US" dirty="0"/>
              <a:t>The most common and simple </a:t>
            </a:r>
            <a:r>
              <a:rPr lang="en-US" dirty="0" smtClean="0"/>
              <a:t>QITs are </a:t>
            </a:r>
            <a:r>
              <a:rPr lang="en-US" dirty="0"/>
              <a:t>those in functional areas or depart­ments, each of which should have several QITs undertaking internal improvement </a:t>
            </a:r>
            <a:r>
              <a:rPr lang="en-US" dirty="0" smtClean="0"/>
              <a:t>efforts. The </a:t>
            </a:r>
            <a:r>
              <a:rPr lang="en-US" dirty="0"/>
              <a:t>processes these teams improve are those almost entirely internal to the department or functional area and over which the responsible manager has more or less exclusive authority</a:t>
            </a:r>
          </a:p>
        </p:txBody>
      </p:sp>
      <p:sp>
        <p:nvSpPr>
          <p:cNvPr id="3" name="Slide Number Placeholder 2"/>
          <p:cNvSpPr>
            <a:spLocks noGrp="1"/>
          </p:cNvSpPr>
          <p:nvPr>
            <p:ph type="sldNum" sz="quarter" idx="12"/>
          </p:nvPr>
        </p:nvSpPr>
        <p:spPr/>
        <p:txBody>
          <a:bodyPr/>
          <a:lstStyle/>
          <a:p>
            <a:fld id="{057B859C-5B2B-8749-B99F-4C47515F9E9C}" type="slidenum">
              <a:rPr lang="en-US" smtClean="0"/>
              <a:t>25</a:t>
            </a:fld>
            <a:endParaRPr lang="en-US"/>
          </a:p>
        </p:txBody>
      </p:sp>
      <p:sp>
        <p:nvSpPr>
          <p:cNvPr id="4" name="Title 3"/>
          <p:cNvSpPr>
            <a:spLocks noGrp="1"/>
          </p:cNvSpPr>
          <p:nvPr>
            <p:ph type="title"/>
          </p:nvPr>
        </p:nvSpPr>
        <p:spPr/>
        <p:txBody>
          <a:bodyPr/>
          <a:lstStyle/>
          <a:p>
            <a:r>
              <a:rPr lang="en-US" dirty="0"/>
              <a:t>Organizing for Improvement</a:t>
            </a:r>
          </a:p>
        </p:txBody>
      </p:sp>
    </p:spTree>
    <p:extLst>
      <p:ext uri="{BB962C8B-B14F-4D97-AF65-F5344CB8AC3E}">
        <p14:creationId xmlns:p14="http://schemas.microsoft.com/office/powerpoint/2010/main" val="567817960"/>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a:t>The following steps will facilitate the transformation from traditional </a:t>
            </a:r>
            <a:r>
              <a:rPr lang="en-US" dirty="0" smtClean="0"/>
              <a:t>organization-based to </a:t>
            </a:r>
            <a:r>
              <a:rPr lang="en-US" dirty="0"/>
              <a:t>community-oriented quality </a:t>
            </a:r>
            <a:r>
              <a:rPr lang="en-US" dirty="0" smtClean="0"/>
              <a:t>initiatives:</a:t>
            </a:r>
          </a:p>
          <a:p>
            <a:pPr lvl="1"/>
            <a:r>
              <a:rPr lang="en-US" dirty="0"/>
              <a:t>Be cautious in implementing a conventional QI infrastructure that may have worked in </a:t>
            </a:r>
            <a:r>
              <a:rPr lang="en-US" dirty="0" err="1"/>
              <a:t>intraorganizational</a:t>
            </a:r>
            <a:r>
              <a:rPr lang="en-US" dirty="0"/>
              <a:t> </a:t>
            </a:r>
            <a:r>
              <a:rPr lang="en-US" dirty="0" smtClean="0"/>
              <a:t>initiatives</a:t>
            </a:r>
          </a:p>
          <a:p>
            <a:pPr lvl="1"/>
            <a:r>
              <a:rPr lang="en-US" dirty="0"/>
              <a:t>Achieve the commitment of top management to community-based needs </a:t>
            </a:r>
            <a:r>
              <a:rPr lang="en-US" dirty="0" smtClean="0"/>
              <a:t>assessment</a:t>
            </a:r>
          </a:p>
          <a:p>
            <a:pPr lvl="1"/>
            <a:r>
              <a:rPr lang="en-US" dirty="0"/>
              <a:t>Develop long-run objectives, but also set short-term measurable </a:t>
            </a:r>
            <a:r>
              <a:rPr lang="en-US" dirty="0" smtClean="0"/>
              <a:t>objectives</a:t>
            </a:r>
          </a:p>
          <a:p>
            <a:pPr lvl="1"/>
            <a:r>
              <a:rPr lang="en-US" dirty="0"/>
              <a:t>Select topics to utilize network participants who are ready for a common QI approach to specific objectives, capitalizing on small </a:t>
            </a:r>
            <a:r>
              <a:rPr lang="en-US" dirty="0" smtClean="0"/>
              <a:t>wins</a:t>
            </a:r>
          </a:p>
          <a:p>
            <a:pPr lvl="1"/>
            <a:r>
              <a:rPr lang="en-US" dirty="0"/>
              <a:t>Emphasize data feedback and improved </a:t>
            </a:r>
            <a:r>
              <a:rPr lang="en-US" dirty="0" smtClean="0"/>
              <a:t>insight</a:t>
            </a:r>
          </a:p>
          <a:p>
            <a:pPr lvl="1"/>
            <a:r>
              <a:rPr lang="en-US" dirty="0"/>
              <a:t>Avoid “religious” </a:t>
            </a:r>
            <a:r>
              <a:rPr lang="en-US" dirty="0" smtClean="0"/>
              <a:t>wars</a:t>
            </a:r>
          </a:p>
          <a:p>
            <a:pPr lvl="1"/>
            <a:r>
              <a:rPr lang="en-US" dirty="0"/>
              <a:t>Build the network of organizations </a:t>
            </a:r>
            <a:r>
              <a:rPr lang="en-US" dirty="0" smtClean="0"/>
              <a:t>carefully</a:t>
            </a:r>
          </a:p>
          <a:p>
            <a:pPr lvl="1"/>
            <a:r>
              <a:rPr lang="en-US" dirty="0" smtClean="0"/>
              <a:t>Recognize initial efforts as a coalition arrangement</a:t>
            </a:r>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26</a:t>
            </a:fld>
            <a:endParaRPr lang="en-US"/>
          </a:p>
        </p:txBody>
      </p:sp>
      <p:sp>
        <p:nvSpPr>
          <p:cNvPr id="4" name="Title 3"/>
          <p:cNvSpPr>
            <a:spLocks noGrp="1"/>
          </p:cNvSpPr>
          <p:nvPr>
            <p:ph type="title"/>
          </p:nvPr>
        </p:nvSpPr>
        <p:spPr/>
        <p:txBody>
          <a:bodyPr/>
          <a:lstStyle/>
          <a:p>
            <a:r>
              <a:rPr lang="en-US" dirty="0"/>
              <a:t>The Next Iteration of </a:t>
            </a:r>
            <a:r>
              <a:rPr lang="en-US" dirty="0" smtClean="0"/>
              <a:t>CQI—A Community Focus</a:t>
            </a:r>
            <a:endParaRPr lang="en-US" dirty="0"/>
          </a:p>
        </p:txBody>
      </p:sp>
    </p:spTree>
    <p:extLst>
      <p:ext uri="{BB962C8B-B14F-4D97-AF65-F5344CB8AC3E}">
        <p14:creationId xmlns:p14="http://schemas.microsoft.com/office/powerpoint/2010/main" val="162296274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Historically, quality has been defined as the degree of adherence to standards or criteria</a:t>
            </a:r>
            <a:endParaRPr lang="en-US" dirty="0" smtClean="0"/>
          </a:p>
          <a:p>
            <a:r>
              <a:rPr lang="en-US" dirty="0" smtClean="0"/>
              <a:t>Peer review was one of the earliest methodologies used to </a:t>
            </a:r>
            <a:r>
              <a:rPr lang="en-US" dirty="0"/>
              <a:t>measure </a:t>
            </a:r>
            <a:r>
              <a:rPr lang="en-US" dirty="0" smtClean="0"/>
              <a:t>quality of physician care</a:t>
            </a:r>
          </a:p>
          <a:p>
            <a:r>
              <a:rPr lang="en-US" dirty="0" smtClean="0"/>
              <a:t>Process of peer review was also called medical audit</a:t>
            </a:r>
          </a:p>
          <a:p>
            <a:r>
              <a:rPr lang="en-US" dirty="0"/>
              <a:t>Enactment of Medicare codified utilization review (UR), which focused on </a:t>
            </a:r>
            <a:r>
              <a:rPr lang="en-US" dirty="0" smtClean="0"/>
              <a:t>appropriate use </a:t>
            </a:r>
            <a:r>
              <a:rPr lang="en-US" dirty="0"/>
              <a:t>of </a:t>
            </a:r>
            <a:r>
              <a:rPr lang="en-US" dirty="0" smtClean="0"/>
              <a:t>services</a:t>
            </a:r>
          </a:p>
          <a:p>
            <a:r>
              <a:rPr lang="en-US" dirty="0"/>
              <a:t>In the early 1970s, The Joint </a:t>
            </a:r>
            <a:r>
              <a:rPr lang="en-US" dirty="0" smtClean="0"/>
              <a:t>Commission required </a:t>
            </a:r>
            <a:r>
              <a:rPr lang="en-US" dirty="0"/>
              <a:t>quality assessment activities, a variation on medical </a:t>
            </a:r>
            <a:r>
              <a:rPr lang="en-US" dirty="0" smtClean="0"/>
              <a:t>audit</a:t>
            </a:r>
          </a:p>
          <a:p>
            <a:r>
              <a:rPr lang="en-US" dirty="0"/>
              <a:t>By 1980, the concept of quality assurance (QA) had become a Joint Commission standard</a:t>
            </a:r>
            <a:endParaRPr lang="en-US" dirty="0" smtClean="0"/>
          </a:p>
          <a:p>
            <a:endParaRPr lang="en-US" b="1" dirty="0"/>
          </a:p>
        </p:txBody>
      </p:sp>
      <p:sp>
        <p:nvSpPr>
          <p:cNvPr id="3" name="Slide Number Placeholder 2"/>
          <p:cNvSpPr>
            <a:spLocks noGrp="1"/>
          </p:cNvSpPr>
          <p:nvPr>
            <p:ph type="sldNum" sz="quarter" idx="12"/>
          </p:nvPr>
        </p:nvSpPr>
        <p:spPr/>
        <p:txBody>
          <a:bodyPr/>
          <a:lstStyle/>
          <a:p>
            <a:fld id="{057B859C-5B2B-8749-B99F-4C47515F9E9C}" type="slidenum">
              <a:rPr lang="en-US" smtClean="0"/>
              <a:t>3</a:t>
            </a:fld>
            <a:endParaRPr lang="en-US"/>
          </a:p>
        </p:txBody>
      </p:sp>
      <p:sp>
        <p:nvSpPr>
          <p:cNvPr id="4" name="Title 3"/>
          <p:cNvSpPr>
            <a:spLocks noGrp="1"/>
          </p:cNvSpPr>
          <p:nvPr>
            <p:ph type="title"/>
          </p:nvPr>
        </p:nvSpPr>
        <p:spPr/>
        <p:txBody>
          <a:bodyPr/>
          <a:lstStyle/>
          <a:p>
            <a:r>
              <a:rPr lang="en-US" dirty="0" smtClean="0"/>
              <a:t>Improving Quality and Performance</a:t>
            </a:r>
            <a:endParaRPr lang="en-US" dirty="0"/>
          </a:p>
        </p:txBody>
      </p:sp>
    </p:spTree>
    <p:extLst>
      <p:ext uri="{BB962C8B-B14F-4D97-AF65-F5344CB8AC3E}">
        <p14:creationId xmlns:p14="http://schemas.microsoft.com/office/powerpoint/2010/main" val="336113787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i="1" dirty="0" smtClean="0"/>
              <a:t>Structure </a:t>
            </a:r>
            <a:r>
              <a:rPr lang="en-US" dirty="0"/>
              <a:t>—</a:t>
            </a:r>
            <a:r>
              <a:rPr lang="en-US" dirty="0" smtClean="0"/>
              <a:t> </a:t>
            </a:r>
            <a:r>
              <a:rPr lang="en-US" dirty="0"/>
              <a:t>the tools and resources that providers of care have at </a:t>
            </a:r>
            <a:r>
              <a:rPr lang="en-US" dirty="0" smtClean="0"/>
              <a:t>their disposal </a:t>
            </a:r>
            <a:r>
              <a:rPr lang="en-US" dirty="0"/>
              <a:t>and the physical and organizational settings in which they </a:t>
            </a:r>
            <a:r>
              <a:rPr lang="en-US" dirty="0" smtClean="0"/>
              <a:t>work</a:t>
            </a:r>
            <a:endParaRPr lang="en-US" dirty="0"/>
          </a:p>
          <a:p>
            <a:r>
              <a:rPr lang="en-US" i="1" dirty="0"/>
              <a:t>Process </a:t>
            </a:r>
            <a:r>
              <a:rPr lang="en-US" dirty="0"/>
              <a:t>— </a:t>
            </a:r>
            <a:r>
              <a:rPr lang="en-US" dirty="0" smtClean="0"/>
              <a:t> </a:t>
            </a:r>
            <a:r>
              <a:rPr lang="en-US" dirty="0"/>
              <a:t>the set </a:t>
            </a:r>
            <a:r>
              <a:rPr lang="en-US" dirty="0" smtClean="0"/>
              <a:t>of activities </a:t>
            </a:r>
            <a:r>
              <a:rPr lang="en-US" dirty="0"/>
              <a:t>that occurs within HSOs and between practitioners and </a:t>
            </a:r>
            <a:r>
              <a:rPr lang="en-US" dirty="0" smtClean="0"/>
              <a:t>patients</a:t>
            </a:r>
            <a:r>
              <a:rPr lang="en-US" i="1" dirty="0"/>
              <a:t> </a:t>
            </a:r>
            <a:endParaRPr lang="en-US" i="1" dirty="0" smtClean="0"/>
          </a:p>
          <a:p>
            <a:r>
              <a:rPr lang="en-US" i="1" dirty="0" smtClean="0"/>
              <a:t>Outcome </a:t>
            </a:r>
            <a:r>
              <a:rPr lang="en-US" dirty="0" smtClean="0"/>
              <a:t>— </a:t>
            </a:r>
            <a:r>
              <a:rPr lang="en-US" dirty="0"/>
              <a:t>a change in a patient’s current and future health status that can be attributed </a:t>
            </a:r>
            <a:r>
              <a:rPr lang="en-US" dirty="0" smtClean="0"/>
              <a:t>to antecedent healthcare</a:t>
            </a:r>
          </a:p>
          <a:p>
            <a:r>
              <a:rPr lang="en-US" dirty="0" err="1"/>
              <a:t>Donabedian</a:t>
            </a:r>
            <a:r>
              <a:rPr lang="en-US" dirty="0"/>
              <a:t> concluded that “good structure, that is, a sufficiency of resources and </a:t>
            </a:r>
            <a:r>
              <a:rPr lang="en-US" dirty="0" smtClean="0"/>
              <a:t>proper system </a:t>
            </a:r>
            <a:r>
              <a:rPr lang="en-US" dirty="0"/>
              <a:t>design, is probably the most important means of protecting and promoting the </a:t>
            </a:r>
            <a:r>
              <a:rPr lang="en-US" dirty="0" smtClean="0"/>
              <a:t>quality of care” and that assessing </a:t>
            </a:r>
            <a:r>
              <a:rPr lang="en-US" dirty="0"/>
              <a:t>structure is a good deal less important than </a:t>
            </a:r>
            <a:r>
              <a:rPr lang="en-US" dirty="0" smtClean="0"/>
              <a:t>assessing process </a:t>
            </a:r>
            <a:r>
              <a:rPr lang="en-US" dirty="0"/>
              <a:t>and outcome</a:t>
            </a:r>
          </a:p>
        </p:txBody>
      </p:sp>
      <p:sp>
        <p:nvSpPr>
          <p:cNvPr id="3" name="Slide Number Placeholder 2"/>
          <p:cNvSpPr>
            <a:spLocks noGrp="1"/>
          </p:cNvSpPr>
          <p:nvPr>
            <p:ph type="sldNum" sz="quarter" idx="12"/>
          </p:nvPr>
        </p:nvSpPr>
        <p:spPr/>
        <p:txBody>
          <a:bodyPr/>
          <a:lstStyle/>
          <a:p>
            <a:fld id="{057B859C-5B2B-8749-B99F-4C47515F9E9C}" type="slidenum">
              <a:rPr lang="en-US" smtClean="0"/>
              <a:t>4</a:t>
            </a:fld>
            <a:endParaRPr lang="en-US"/>
          </a:p>
        </p:txBody>
      </p:sp>
      <p:sp>
        <p:nvSpPr>
          <p:cNvPr id="4" name="Title 3"/>
          <p:cNvSpPr>
            <a:spLocks noGrp="1"/>
          </p:cNvSpPr>
          <p:nvPr>
            <p:ph type="title"/>
          </p:nvPr>
        </p:nvSpPr>
        <p:spPr/>
        <p:txBody>
          <a:bodyPr/>
          <a:lstStyle/>
          <a:p>
            <a:r>
              <a:rPr lang="en-US" dirty="0" smtClean="0"/>
              <a:t>Structure, Process, and Outcome in Quality Theory</a:t>
            </a:r>
            <a:endParaRPr lang="en-US" dirty="0"/>
          </a:p>
        </p:txBody>
      </p:sp>
    </p:spTree>
    <p:extLst>
      <p:ext uri="{BB962C8B-B14F-4D97-AF65-F5344CB8AC3E}">
        <p14:creationId xmlns:p14="http://schemas.microsoft.com/office/powerpoint/2010/main" val="417024612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US" dirty="0" smtClean="0"/>
              <a:t>QI:</a:t>
            </a:r>
          </a:p>
          <a:p>
            <a:pPr lvl="1"/>
            <a:r>
              <a:rPr lang="en-US" dirty="0" smtClean="0"/>
              <a:t>Positive, proactive, and prospective</a:t>
            </a:r>
          </a:p>
          <a:p>
            <a:pPr lvl="1"/>
            <a:r>
              <a:rPr lang="en-US" dirty="0" smtClean="0"/>
              <a:t>Seeks </a:t>
            </a:r>
            <a:r>
              <a:rPr lang="en-US" dirty="0"/>
              <a:t>the “</a:t>
            </a:r>
            <a:r>
              <a:rPr lang="en-US" dirty="0" smtClean="0"/>
              <a:t>why”</a:t>
            </a:r>
          </a:p>
          <a:p>
            <a:pPr lvl="1"/>
            <a:r>
              <a:rPr lang="en-US" dirty="0" smtClean="0"/>
              <a:t>Focuses on improving processes</a:t>
            </a:r>
          </a:p>
          <a:p>
            <a:pPr lvl="1"/>
            <a:r>
              <a:rPr lang="en-US" dirty="0" smtClean="0"/>
              <a:t>Asserts </a:t>
            </a:r>
            <a:r>
              <a:rPr lang="en-US" dirty="0"/>
              <a:t>that unique and unusual results or outcomes should be ignored unless they pose a significant risk or </a:t>
            </a:r>
            <a:r>
              <a:rPr lang="en-US" dirty="0" smtClean="0"/>
              <a:t>danger</a:t>
            </a:r>
          </a:p>
          <a:p>
            <a:pPr lvl="1"/>
            <a:r>
              <a:rPr lang="en-US" dirty="0" smtClean="0"/>
              <a:t>Integrated, process-oriented approach that involves the many</a:t>
            </a:r>
            <a:endParaRPr lang="en-US" dirty="0"/>
          </a:p>
          <a:p>
            <a:pPr lvl="1"/>
            <a:endParaRPr lang="en-US" dirty="0" smtClean="0"/>
          </a:p>
          <a:p>
            <a:r>
              <a:rPr lang="en-US" dirty="0" smtClean="0"/>
              <a:t>QA:</a:t>
            </a:r>
          </a:p>
          <a:p>
            <a:pPr lvl="1"/>
            <a:r>
              <a:rPr lang="en-US" dirty="0" smtClean="0"/>
              <a:t>Negative, reactive process </a:t>
            </a:r>
          </a:p>
          <a:p>
            <a:pPr lvl="1"/>
            <a:r>
              <a:rPr lang="en-US" dirty="0" smtClean="0"/>
              <a:t>Focuses </a:t>
            </a:r>
            <a:r>
              <a:rPr lang="en-US" dirty="0"/>
              <a:t>on the “who” and seeks to identify those who seem </a:t>
            </a:r>
            <a:r>
              <a:rPr lang="en-US" dirty="0" smtClean="0"/>
              <a:t>to cause problems</a:t>
            </a:r>
          </a:p>
          <a:p>
            <a:pPr lvl="1"/>
            <a:r>
              <a:rPr lang="en-US" dirty="0" smtClean="0"/>
              <a:t>Event-based, inspection approach that allows limited staff involvement</a:t>
            </a:r>
          </a:p>
          <a:p>
            <a:pPr lvl="1"/>
            <a:r>
              <a:rPr lang="en-US" dirty="0" smtClean="0"/>
              <a:t>Focuses on </a:t>
            </a:r>
            <a:r>
              <a:rPr lang="en-US" dirty="0"/>
              <a:t>solving the problems that </a:t>
            </a:r>
            <a:r>
              <a:rPr lang="en-US" i="1" dirty="0"/>
              <a:t>result </a:t>
            </a:r>
            <a:r>
              <a:rPr lang="en-US" dirty="0"/>
              <a:t>from a faulty </a:t>
            </a:r>
            <a:r>
              <a:rPr lang="en-US" dirty="0" smtClean="0"/>
              <a:t>process</a:t>
            </a:r>
          </a:p>
        </p:txBody>
      </p:sp>
      <p:sp>
        <p:nvSpPr>
          <p:cNvPr id="3" name="Slide Number Placeholder 2"/>
          <p:cNvSpPr>
            <a:spLocks noGrp="1"/>
          </p:cNvSpPr>
          <p:nvPr>
            <p:ph type="sldNum" sz="quarter" idx="12"/>
          </p:nvPr>
        </p:nvSpPr>
        <p:spPr/>
        <p:txBody>
          <a:bodyPr/>
          <a:lstStyle/>
          <a:p>
            <a:fld id="{057B859C-5B2B-8749-B99F-4C47515F9E9C}" type="slidenum">
              <a:rPr lang="en-US" smtClean="0"/>
              <a:t>5</a:t>
            </a:fld>
            <a:endParaRPr lang="en-US"/>
          </a:p>
        </p:txBody>
      </p:sp>
      <p:sp>
        <p:nvSpPr>
          <p:cNvPr id="4" name="Title 3"/>
          <p:cNvSpPr>
            <a:spLocks noGrp="1"/>
          </p:cNvSpPr>
          <p:nvPr>
            <p:ph type="title"/>
          </p:nvPr>
        </p:nvSpPr>
        <p:spPr/>
        <p:txBody>
          <a:bodyPr/>
          <a:lstStyle/>
          <a:p>
            <a:r>
              <a:rPr lang="en-US" dirty="0" smtClean="0"/>
              <a:t>QI &amp; QA</a:t>
            </a:r>
            <a:endParaRPr lang="en-US" dirty="0"/>
          </a:p>
        </p:txBody>
      </p:sp>
    </p:spTree>
    <p:extLst>
      <p:ext uri="{BB962C8B-B14F-4D97-AF65-F5344CB8AC3E}">
        <p14:creationId xmlns:p14="http://schemas.microsoft.com/office/powerpoint/2010/main" val="348827736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a:t>Traditionally, quality in HSOs/HSs focused on the product or service </a:t>
            </a:r>
            <a:r>
              <a:rPr lang="en-US" dirty="0" smtClean="0"/>
              <a:t>content and </a:t>
            </a:r>
            <a:r>
              <a:rPr lang="en-US" dirty="0"/>
              <a:t>meeting specifi­cations or </a:t>
            </a:r>
            <a:r>
              <a:rPr lang="en-US" dirty="0" smtClean="0"/>
              <a:t>standards</a:t>
            </a:r>
          </a:p>
          <a:p>
            <a:r>
              <a:rPr lang="en-US" dirty="0"/>
              <a:t>The contemporary view of health services quality includes conformance to requirements and fit­ness for use—both of which incorporate satisfying customer needs and meeting or exceeding </a:t>
            </a:r>
            <a:r>
              <a:rPr lang="en-US" dirty="0" smtClean="0"/>
              <a:t>their expecta­tions</a:t>
            </a:r>
          </a:p>
          <a:p>
            <a:r>
              <a:rPr lang="en-US" dirty="0"/>
              <a:t>Depending on the transaction, the process, department, unit, or staff mem­ber commonly changes from customer to processor to </a:t>
            </a:r>
            <a:r>
              <a:rPr lang="en-US" dirty="0" smtClean="0"/>
              <a:t>supplier</a:t>
            </a:r>
          </a:p>
          <a:p>
            <a:r>
              <a:rPr lang="en-US" dirty="0"/>
              <a:t>It is essential that all persons in a process understand their roles as customer, processor (person who adds value), and </a:t>
            </a:r>
            <a:r>
              <a:rPr lang="en-US" dirty="0" smtClean="0"/>
              <a:t>supplier. They </a:t>
            </a:r>
            <a:r>
              <a:rPr lang="en-US" dirty="0"/>
              <a:t>must know how what they do contributes to the aim of the organization and its efforts to optimize performance</a:t>
            </a:r>
          </a:p>
        </p:txBody>
      </p:sp>
      <p:sp>
        <p:nvSpPr>
          <p:cNvPr id="3" name="Slide Number Placeholder 2"/>
          <p:cNvSpPr>
            <a:spLocks noGrp="1"/>
          </p:cNvSpPr>
          <p:nvPr>
            <p:ph type="sldNum" sz="quarter" idx="12"/>
          </p:nvPr>
        </p:nvSpPr>
        <p:spPr/>
        <p:txBody>
          <a:bodyPr/>
          <a:lstStyle/>
          <a:p>
            <a:fld id="{057B859C-5B2B-8749-B99F-4C47515F9E9C}" type="slidenum">
              <a:rPr lang="en-US" smtClean="0"/>
              <a:t>6</a:t>
            </a:fld>
            <a:endParaRPr lang="en-US"/>
          </a:p>
        </p:txBody>
      </p:sp>
      <p:sp>
        <p:nvSpPr>
          <p:cNvPr id="4" name="Title 3"/>
          <p:cNvSpPr>
            <a:spLocks noGrp="1"/>
          </p:cNvSpPr>
          <p:nvPr>
            <p:ph type="title"/>
          </p:nvPr>
        </p:nvSpPr>
        <p:spPr/>
        <p:txBody>
          <a:bodyPr/>
          <a:lstStyle/>
          <a:p>
            <a:r>
              <a:rPr lang="en-US" dirty="0" smtClean="0"/>
              <a:t>Quality-two dimensions</a:t>
            </a:r>
            <a:endParaRPr lang="en-US" dirty="0"/>
          </a:p>
        </p:txBody>
      </p:sp>
    </p:spTree>
    <p:extLst>
      <p:ext uri="{BB962C8B-B14F-4D97-AF65-F5344CB8AC3E}">
        <p14:creationId xmlns:p14="http://schemas.microsoft.com/office/powerpoint/2010/main" val="3030644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Output </a:t>
            </a:r>
            <a:r>
              <a:rPr lang="en-US" dirty="0"/>
              <a:t>quality includes meeting or exceeding customer needs and </a:t>
            </a:r>
            <a:r>
              <a:rPr lang="en-US" dirty="0" smtClean="0"/>
              <a:t>expectations</a:t>
            </a:r>
            <a:endParaRPr lang="en-US" dirty="0"/>
          </a:p>
          <a:p>
            <a:r>
              <a:rPr lang="en-US" dirty="0"/>
              <a:t>Monitoring and evaluating quality is </a:t>
            </a:r>
            <a:r>
              <a:rPr lang="en-US" dirty="0" smtClean="0"/>
              <a:t>retrospective. They are prospective </a:t>
            </a:r>
            <a:r>
              <a:rPr lang="en-US" dirty="0"/>
              <a:t>in that poor quality can be </a:t>
            </a:r>
            <a:r>
              <a:rPr lang="en-US" dirty="0" smtClean="0"/>
              <a:t>prevented</a:t>
            </a:r>
            <a:endParaRPr lang="en-US" dirty="0"/>
          </a:p>
          <a:p>
            <a:r>
              <a:rPr lang="en-US" dirty="0"/>
              <a:t>Quality is not the responsibility of just one department or </a:t>
            </a:r>
            <a:r>
              <a:rPr lang="en-US" dirty="0" smtClean="0"/>
              <a:t>individual. It </a:t>
            </a:r>
            <a:r>
              <a:rPr lang="en-US" dirty="0"/>
              <a:t>is </a:t>
            </a:r>
            <a:r>
              <a:rPr lang="en-US" dirty="0" smtClean="0"/>
              <a:t>organization-wide </a:t>
            </a:r>
            <a:r>
              <a:rPr lang="en-US" dirty="0"/>
              <a:t>and involves </a:t>
            </a:r>
            <a:r>
              <a:rPr lang="en-US" dirty="0" smtClean="0"/>
              <a:t>everyone</a:t>
            </a:r>
          </a:p>
          <a:p>
            <a:r>
              <a:rPr lang="en-US" dirty="0" smtClean="0"/>
              <a:t>Quality and CQI focus on both process (and inputs) and outcomes, not only outcomes</a:t>
            </a:r>
            <a:endParaRPr lang="en-US" dirty="0"/>
          </a:p>
          <a:p>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7</a:t>
            </a:fld>
            <a:endParaRPr lang="en-US"/>
          </a:p>
        </p:txBody>
      </p:sp>
      <p:sp>
        <p:nvSpPr>
          <p:cNvPr id="4" name="Title 3"/>
          <p:cNvSpPr>
            <a:spLocks noGrp="1"/>
          </p:cNvSpPr>
          <p:nvPr>
            <p:ph type="title"/>
          </p:nvPr>
        </p:nvSpPr>
        <p:spPr/>
        <p:txBody>
          <a:bodyPr/>
          <a:lstStyle/>
          <a:p>
            <a:r>
              <a:rPr lang="en-US" dirty="0" smtClean="0"/>
              <a:t>Taking a CQI approach</a:t>
            </a:r>
            <a:endParaRPr lang="en-US" dirty="0"/>
          </a:p>
        </p:txBody>
      </p:sp>
    </p:spTree>
    <p:extLst>
      <p:ext uri="{BB962C8B-B14F-4D97-AF65-F5344CB8AC3E}">
        <p14:creationId xmlns:p14="http://schemas.microsoft.com/office/powerpoint/2010/main" val="416909485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D</a:t>
            </a:r>
            <a:r>
              <a:rPr lang="en-US" dirty="0" smtClean="0"/>
              <a:t>efined </a:t>
            </a:r>
            <a:r>
              <a:rPr lang="en-US" dirty="0"/>
              <a:t>as an ongoing, </a:t>
            </a:r>
            <a:r>
              <a:rPr lang="en-US" dirty="0" smtClean="0"/>
              <a:t>organization-wide </a:t>
            </a:r>
            <a:r>
              <a:rPr lang="en-US" dirty="0"/>
              <a:t>framework in which HSOs and their employees and clinical staff are committed to and involved in monitoring </a:t>
            </a:r>
            <a:r>
              <a:rPr lang="en-US" dirty="0" smtClean="0"/>
              <a:t>and evaluating </a:t>
            </a:r>
            <a:r>
              <a:rPr lang="en-US" dirty="0"/>
              <a:t>all aspects of the organization’s </a:t>
            </a:r>
            <a:r>
              <a:rPr lang="en-US" dirty="0" smtClean="0"/>
              <a:t>activities</a:t>
            </a:r>
            <a:endParaRPr lang="en-US" dirty="0"/>
          </a:p>
          <a:p>
            <a:r>
              <a:rPr lang="en-US" dirty="0" smtClean="0"/>
              <a:t>Essential elements</a:t>
            </a:r>
          </a:p>
          <a:p>
            <a:pPr lvl="1"/>
            <a:r>
              <a:rPr lang="en-US" dirty="0"/>
              <a:t>CQI is </a:t>
            </a:r>
            <a:r>
              <a:rPr lang="en-US" dirty="0" smtClean="0"/>
              <a:t>organization-wide</a:t>
            </a:r>
            <a:endParaRPr lang="en-US" dirty="0"/>
          </a:p>
          <a:p>
            <a:pPr lvl="1"/>
            <a:r>
              <a:rPr lang="en-US" dirty="0"/>
              <a:t>CQI is process focused</a:t>
            </a:r>
          </a:p>
          <a:p>
            <a:pPr lvl="1"/>
            <a:r>
              <a:rPr lang="en-US" dirty="0"/>
              <a:t>CQI is staff </a:t>
            </a:r>
            <a:r>
              <a:rPr lang="en-US" dirty="0" smtClean="0"/>
              <a:t>focused</a:t>
            </a:r>
          </a:p>
          <a:p>
            <a:pPr lvl="1"/>
            <a:r>
              <a:rPr lang="en-US" dirty="0" smtClean="0"/>
              <a:t>CQI uses output measures</a:t>
            </a:r>
          </a:p>
          <a:p>
            <a:pPr lvl="1"/>
            <a:r>
              <a:rPr lang="en-US" dirty="0" smtClean="0"/>
              <a:t>CQI is customer driven</a:t>
            </a:r>
          </a:p>
          <a:p>
            <a:pPr lvl="1"/>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8</a:t>
            </a:fld>
            <a:endParaRPr lang="en-US"/>
          </a:p>
        </p:txBody>
      </p:sp>
      <p:sp>
        <p:nvSpPr>
          <p:cNvPr id="4" name="Title 3"/>
          <p:cNvSpPr>
            <a:spLocks noGrp="1"/>
          </p:cNvSpPr>
          <p:nvPr>
            <p:ph type="title"/>
          </p:nvPr>
        </p:nvSpPr>
        <p:spPr/>
        <p:txBody>
          <a:bodyPr/>
          <a:lstStyle/>
          <a:p>
            <a:r>
              <a:rPr lang="en-US" dirty="0" smtClean="0"/>
              <a:t>Essential elements of </a:t>
            </a:r>
            <a:r>
              <a:rPr lang="en-US" dirty="0" err="1" smtClean="0"/>
              <a:t>cqi</a:t>
            </a:r>
            <a:endParaRPr lang="en-US" dirty="0"/>
          </a:p>
        </p:txBody>
      </p:sp>
    </p:spTree>
    <p:extLst>
      <p:ext uri="{BB962C8B-B14F-4D97-AF65-F5344CB8AC3E}">
        <p14:creationId xmlns:p14="http://schemas.microsoft.com/office/powerpoint/2010/main" val="404171459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Continuous Quality Improvement demands that healthcare providers answer three questions:</a:t>
            </a:r>
          </a:p>
          <a:p>
            <a:pPr lvl="1"/>
            <a:r>
              <a:rPr lang="en-US" dirty="0" smtClean="0"/>
              <a:t>Are we doing the right things?</a:t>
            </a:r>
          </a:p>
          <a:p>
            <a:pPr lvl="1"/>
            <a:r>
              <a:rPr lang="en-US" dirty="0" smtClean="0"/>
              <a:t>Are we doing things right?</a:t>
            </a:r>
          </a:p>
          <a:p>
            <a:pPr lvl="1"/>
            <a:r>
              <a:rPr lang="en-US" dirty="0" smtClean="0"/>
              <a:t>How can we be certain that we do things right the first time, every time?</a:t>
            </a:r>
          </a:p>
          <a:p>
            <a:pPr marL="365760" lvl="1" indent="0">
              <a:buNone/>
            </a:pPr>
            <a:r>
              <a:rPr lang="en-US" dirty="0"/>
              <a:t>	</a:t>
            </a:r>
          </a:p>
          <a:p>
            <a:pPr marL="365760" lvl="1" indent="0">
              <a:buNone/>
            </a:pPr>
            <a:endParaRPr lang="en-US" dirty="0" smtClean="0"/>
          </a:p>
          <a:p>
            <a:pPr marL="434340" indent="-342900"/>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9</a:t>
            </a:fld>
            <a:endParaRPr lang="en-US"/>
          </a:p>
        </p:txBody>
      </p:sp>
      <p:sp>
        <p:nvSpPr>
          <p:cNvPr id="4" name="Title 3"/>
          <p:cNvSpPr>
            <a:spLocks noGrp="1"/>
          </p:cNvSpPr>
          <p:nvPr>
            <p:ph type="title"/>
          </p:nvPr>
        </p:nvSpPr>
        <p:spPr/>
        <p:txBody>
          <a:bodyPr/>
          <a:lstStyle/>
          <a:p>
            <a:r>
              <a:rPr lang="en-US" dirty="0" err="1" smtClean="0"/>
              <a:t>cQI</a:t>
            </a:r>
            <a:r>
              <a:rPr lang="en-US" dirty="0" smtClean="0"/>
              <a:t> model</a:t>
            </a:r>
            <a:endParaRPr lang="en-US" dirty="0"/>
          </a:p>
        </p:txBody>
      </p:sp>
    </p:spTree>
    <p:extLst>
      <p:ext uri="{BB962C8B-B14F-4D97-AF65-F5344CB8AC3E}">
        <p14:creationId xmlns:p14="http://schemas.microsoft.com/office/powerpoint/2010/main" val="2314572495"/>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MHSOS FINAL">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2">
      <a:majorFont>
        <a:latin typeface="Calibri"/>
        <a:ea typeface=""/>
        <a:cs typeface=""/>
        <a:font script="Jpan" typeface="ＭＳ 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mbria"/>
        <a:ea typeface=""/>
        <a:cs typeface=""/>
        <a:font script="Jpan" typeface="ＭＳ Ｐ明朝"/>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Grid.thmx</Template>
  <TotalTime>1413</TotalTime>
  <Words>1983</Words>
  <Application>Microsoft Macintosh PowerPoint</Application>
  <PresentationFormat>On-screen Show (4:3)</PresentationFormat>
  <Paragraphs>217</Paragraphs>
  <Slides>26</Slides>
  <Notes>13</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Grid</vt:lpstr>
      <vt:lpstr>The Quality Imperative: The theory</vt:lpstr>
      <vt:lpstr>Chapter 7, Learning objectives</vt:lpstr>
      <vt:lpstr>Improving Quality and Performance</vt:lpstr>
      <vt:lpstr>Structure, Process, and Outcome in Quality Theory</vt:lpstr>
      <vt:lpstr>QI &amp; QA</vt:lpstr>
      <vt:lpstr>Quality-two dimensions</vt:lpstr>
      <vt:lpstr>Taking a CQI approach</vt:lpstr>
      <vt:lpstr>Essential elements of cqi</vt:lpstr>
      <vt:lpstr>cQI model</vt:lpstr>
      <vt:lpstr>CQI, Productivity Improvement, and Competitive Position</vt:lpstr>
      <vt:lpstr>Theory of CQI: The pioneers</vt:lpstr>
      <vt:lpstr>Theory of CQI: The pioneers (cont.)</vt:lpstr>
      <vt:lpstr>w. Edwards deming</vt:lpstr>
      <vt:lpstr>Deming’s 14 points</vt:lpstr>
      <vt:lpstr>Deming 14 points (cont.)</vt:lpstr>
      <vt:lpstr>Joseph M. Juran</vt:lpstr>
      <vt:lpstr>Philip b. crosby</vt:lpstr>
      <vt:lpstr>Strategic Quality Planning: Hoshin planning</vt:lpstr>
      <vt:lpstr>Hoshin Planning</vt:lpstr>
      <vt:lpstr>Process improvement models</vt:lpstr>
      <vt:lpstr>FOCUS-PDCA</vt:lpstr>
      <vt:lpstr>The purposes of data collection</vt:lpstr>
      <vt:lpstr>QMHCD</vt:lpstr>
      <vt:lpstr>HRET’s QMHCD Model</vt:lpstr>
      <vt:lpstr>Organizing for Improvement</vt:lpstr>
      <vt:lpstr>The Next Iteration of CQI—A Community Focus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Erin McDaniel</dc:creator>
  <cp:lastModifiedBy>Cecilia Gonzalez</cp:lastModifiedBy>
  <cp:revision>120</cp:revision>
  <dcterms:created xsi:type="dcterms:W3CDTF">2013-01-06T21:57:18Z</dcterms:created>
  <dcterms:modified xsi:type="dcterms:W3CDTF">2014-04-30T18:09:18Z</dcterms:modified>
</cp:coreProperties>
</file>