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8" r:id="rId6"/>
    <p:sldId id="269" r:id="rId7"/>
    <p:sldId id="260" r:id="rId8"/>
    <p:sldId id="271" r:id="rId9"/>
    <p:sldId id="263" r:id="rId10"/>
    <p:sldId id="264" r:id="rId11"/>
    <p:sldId id="265" r:id="rId12"/>
    <p:sldId id="273" r:id="rId13"/>
    <p:sldId id="274" r:id="rId14"/>
    <p:sldId id="275" r:id="rId15"/>
    <p:sldId id="276" r:id="rId16"/>
    <p:sldId id="277" r:id="rId17"/>
    <p:sldId id="278" r:id="rId18"/>
    <p:sldId id="266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in McDaniel" initials="" lastIdx="20" clrIdx="0"/>
  <p:cmAuthor id="1" name="owner" initials="o" lastIdx="1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57" autoAdjust="0"/>
  </p:normalViewPr>
  <p:slideViewPr>
    <p:cSldViewPr snapToGrid="0" snapToObjects="1">
      <p:cViewPr varScale="1">
        <p:scale>
          <a:sx n="85" d="100"/>
          <a:sy n="85" d="100"/>
        </p:scale>
        <p:origin x="-13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commentAuthors" Target="commentAuthor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A0D76-0A70-A74E-A396-59F65BF67E2E}" type="datetimeFigureOut">
              <a:rPr lang="en-US" smtClean="0"/>
              <a:t>4/30/14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1003B9-02D1-F046-8716-70A27B2050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16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9C578-92E8-D64D-A4A0-0A020B10E37E}" type="datetimeFigureOut">
              <a:rPr lang="en-US" smtClean="0"/>
              <a:t>4/30/14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A2A19-0EA0-A84E-BB2B-FF7475AA3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389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75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730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9036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70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9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1738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339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138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6295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24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65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4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8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600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26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01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A2A19-0EA0-A84E-BB2B-FF7475AA3C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37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C11F7B9-E3EE-D448-8D91-CF73B945EF86}" type="datetime1">
              <a:rPr lang="en-US" smtClean="0"/>
              <a:t>4/30/14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235178" y="6213206"/>
            <a:ext cx="6546622" cy="421043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Copyright © 2013 by Health Professions Press, Inc. Prepared by </a:t>
            </a:r>
            <a:r>
              <a:rPr lang="en-US" dirty="0" err="1" smtClean="0"/>
              <a:t>Pierrette</a:t>
            </a:r>
            <a:r>
              <a:rPr lang="en-US" dirty="0" smtClean="0"/>
              <a:t> </a:t>
            </a:r>
            <a:r>
              <a:rPr lang="en-US" dirty="0" err="1" smtClean="0"/>
              <a:t>Cazeau</a:t>
            </a:r>
            <a:r>
              <a:rPr lang="en-US" dirty="0" smtClean="0"/>
              <a:t>, based on</a:t>
            </a:r>
            <a:r>
              <a:rPr lang="en-US" i="1" dirty="0" smtClean="0"/>
              <a:t> Managing Health Services Organizations and Systems, Fifth Edition, </a:t>
            </a:r>
            <a:r>
              <a:rPr lang="en-US" dirty="0" smtClean="0"/>
              <a:t>by Beaufort B. Longest &amp; Kurt </a:t>
            </a:r>
            <a:r>
              <a:rPr lang="en-US" dirty="0" err="1" smtClean="0"/>
              <a:t>Darr</a:t>
            </a:r>
            <a:r>
              <a:rPr lang="en-US" dirty="0" smtClean="0"/>
              <a:t> (2008, Health Professions Press, Inc.).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2BC9E-C18A-5E49-90C1-FECAC7D2F518}" type="datetime1">
              <a:rPr lang="en-US" smtClean="0"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2013 by Health Professions Press, Inc. Prepared by Pierrette Cazeau, based on Managing Health Services Organizations and Systems, Fifth Edition, by Beaufort B. Longest &amp; Kurt Darr (2008, Health Professions Press, Inc.).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BD27-E42A-5843-AC09-0BEF46B7DE97}" type="datetime1">
              <a:rPr lang="en-US" smtClean="0"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2013 by Health Professions Press, Inc. Prepared by Pierrette Cazeau, based on Managing Health Services Organizations and Systems, Fifth Edition, by Beaufort B. Longest &amp; Kurt Darr (2008, Health Professions Press, Inc.).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8A7D0-4DEE-2849-9B76-55979FA16806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81001" y="6277605"/>
            <a:ext cx="7853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/>
              <a:t>Copyright © 2014 by Health Professions Press, Inc. All rights reserved. Based on Managing Health Services Organizations and Systems, Sixth Edition, by Beaufort B. Longest, Jr., and Kurt </a:t>
            </a:r>
            <a:r>
              <a:rPr lang="en-US" sz="900" dirty="0" err="1" smtClean="0"/>
              <a:t>Darr</a:t>
            </a:r>
            <a:r>
              <a:rPr lang="en-US" sz="900" dirty="0" smtClean="0"/>
              <a:t> (Copyright © 2014 by Beaufort B. Longest, Jr., and Kurt </a:t>
            </a:r>
            <a:r>
              <a:rPr lang="en-US" sz="900" dirty="0" err="1" smtClean="0"/>
              <a:t>Darr</a:t>
            </a:r>
            <a:r>
              <a:rPr lang="en-US" sz="900" dirty="0" smtClean="0"/>
              <a:t>).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F64D6-B1C3-C14F-BC31-BB5CDBAD3021}" type="datetime1">
              <a:rPr lang="en-US" smtClean="0"/>
              <a:t>4/30/14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235178" y="6209627"/>
            <a:ext cx="6546622" cy="421043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Copyright © 2013 by Health Professions Press, Inc. Prepared by </a:t>
            </a:r>
            <a:r>
              <a:rPr lang="en-US" dirty="0" err="1" smtClean="0"/>
              <a:t>Pierrette</a:t>
            </a:r>
            <a:r>
              <a:rPr lang="en-US" dirty="0" smtClean="0"/>
              <a:t> </a:t>
            </a:r>
            <a:r>
              <a:rPr lang="en-US" dirty="0" err="1" smtClean="0"/>
              <a:t>Cazeau</a:t>
            </a:r>
            <a:r>
              <a:rPr lang="en-US" dirty="0" smtClean="0"/>
              <a:t>, based on</a:t>
            </a:r>
            <a:r>
              <a:rPr lang="en-US" i="1" dirty="0" smtClean="0"/>
              <a:t> Managing Health Services Organizations and Systems, Fifth Edition, </a:t>
            </a:r>
            <a:r>
              <a:rPr lang="en-US" dirty="0" smtClean="0"/>
              <a:t>by Beaufort B. Longest &amp; Kurt </a:t>
            </a:r>
            <a:r>
              <a:rPr lang="en-US" dirty="0" err="1" smtClean="0"/>
              <a:t>Darr</a:t>
            </a:r>
            <a:r>
              <a:rPr lang="en-US" dirty="0" smtClean="0"/>
              <a:t> (2008, Health Professions Press, Inc.).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B3B2B-C89F-D144-A14C-CC960D95B13C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2013 by Health Professions Press, Inc. Prepared by Pierrette Cazeau, based on Managing Health Services Organizations and Systems, Fifth Edition, by Beaufort B. Longest &amp; Kurt Darr (2008, Health Professions Press, Inc.).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8BF5-1C9A-124C-B493-1AEBFFB2204B}" type="datetime1">
              <a:rPr lang="en-US" smtClean="0"/>
              <a:t>4/30/14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2013 by Health Professions Press, Inc. Prepared by Pierrette Cazeau, based on Managing Health Services Organizations and Systems, Fifth Edition, by Beaufort B. Longest &amp; Kurt Darr (2008, Health Professions Press, Inc.).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95E92-E9F9-B843-A81E-AF24A0533C04}" type="datetime1">
              <a:rPr lang="en-US" smtClean="0"/>
              <a:t>4/30/14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2013 by Health Professions Press, Inc. Prepared by Pierrette Cazeau, based on Managing Health Services Organizations and Systems, Fifth Edition, by Beaufort B. Longest &amp; Kurt Darr (2008, Health Professions Press, Inc.).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CF0A-BA47-4741-B178-4737F8FF8217}" type="datetime1">
              <a:rPr lang="en-US" smtClean="0"/>
              <a:t>4/30/14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2013 by Health Professions Press, Inc. Prepared by Pierrette Cazeau, based on Managing Health Services Organizations and Systems, Fifth Edition, by Beaufort B. Longest &amp; Kurt Darr (2008, Health Professions Press, Inc.).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1E5D4-8B2D-4147-8DC1-B24AA50A79FD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2013 by Health Professions Press, Inc. Prepared by Pierrette Cazeau, based on Managing Health Services Organizations and Systems, Fifth Edition, by Beaufort B. Longest &amp; Kurt Darr (2008, Health Professions Press, Inc.).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007AC-14B4-4242-8EBA-E6316BF3DE5C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6959" y="6305303"/>
            <a:ext cx="6667286" cy="32409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Copyright © 2013 by Health Professions Press, Inc. Prepared by Pierrette Cazeau, based on Managing Health Services Organizations and Systems, Fifth Edition, by Beaufort B. Longest &amp; Kurt Darr (2008, Health Professions Press, Inc.).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1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1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9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8075325-8193-6F4F-A611-9357C9D4B6E4}" type="datetime1">
              <a:rPr lang="en-US" smtClean="0"/>
              <a:t>4/30/14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1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57B859C-5B2B-8749-B99F-4C47515F9E9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i="1" dirty="0" smtClean="0"/>
              <a:t>Managing Health Services Organizations &amp; Systems</a:t>
            </a:r>
          </a:p>
          <a:p>
            <a:endParaRPr lang="en-US" i="1" dirty="0"/>
          </a:p>
          <a:p>
            <a:pPr algn="ctr"/>
            <a:r>
              <a:rPr lang="en-US" dirty="0" smtClean="0"/>
              <a:t>Chapter </a:t>
            </a:r>
            <a:r>
              <a:rPr lang="en-US" dirty="0"/>
              <a:t>6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Managerial Problem solving and decision making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674531" y="366936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125689" y="12392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50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Problem </a:t>
            </a:r>
            <a:r>
              <a:rPr lang="en-US" dirty="0"/>
              <a:t>r</a:t>
            </a:r>
            <a:r>
              <a:rPr lang="en-US" dirty="0" smtClean="0"/>
              <a:t>ecognition and </a:t>
            </a:r>
            <a:r>
              <a:rPr lang="en-US" dirty="0"/>
              <a:t>d</a:t>
            </a:r>
            <a:r>
              <a:rPr lang="en-US" dirty="0" smtClean="0"/>
              <a:t>efinition</a:t>
            </a:r>
          </a:p>
          <a:p>
            <a:pPr lvl="1"/>
            <a:r>
              <a:rPr lang="en-US" dirty="0" smtClean="0"/>
              <a:t>Begins </a:t>
            </a:r>
            <a:r>
              <a:rPr lang="en-US" dirty="0"/>
              <a:t>when actual results are inconsistent with desired results </a:t>
            </a:r>
            <a:endParaRPr lang="en-US" dirty="0" smtClean="0"/>
          </a:p>
          <a:p>
            <a:pPr lvl="1"/>
            <a:r>
              <a:rPr lang="en-US" dirty="0"/>
              <a:t>M</a:t>
            </a:r>
            <a:r>
              <a:rPr lang="en-US" dirty="0" smtClean="0"/>
              <a:t>anager determines that this </a:t>
            </a:r>
            <a:r>
              <a:rPr lang="en-US" dirty="0"/>
              <a:t>constitutes a </a:t>
            </a:r>
            <a:r>
              <a:rPr lang="en-US" dirty="0" smtClean="0"/>
              <a:t>problem </a:t>
            </a:r>
            <a:r>
              <a:rPr lang="en-US" dirty="0"/>
              <a:t>in need of a </a:t>
            </a:r>
            <a:r>
              <a:rPr lang="en-US" dirty="0" smtClean="0"/>
              <a:t>solution</a:t>
            </a:r>
          </a:p>
          <a:p>
            <a:pPr lvl="1"/>
            <a:r>
              <a:rPr lang="en-US" dirty="0"/>
              <a:t>Problem recognition occurs in three </a:t>
            </a:r>
            <a:r>
              <a:rPr lang="en-US" dirty="0" smtClean="0"/>
              <a:t>stages:</a:t>
            </a:r>
          </a:p>
          <a:p>
            <a:pPr lvl="2"/>
            <a:r>
              <a:rPr lang="en-US" b="1" dirty="0" smtClean="0"/>
              <a:t>Gestation/latency</a:t>
            </a:r>
            <a:r>
              <a:rPr lang="en-US" dirty="0" smtClean="0"/>
              <a:t> — some </a:t>
            </a:r>
            <a:r>
              <a:rPr lang="en-US" dirty="0"/>
              <a:t>cue or trig­gering event indicates a potential </a:t>
            </a:r>
            <a:r>
              <a:rPr lang="en-US" dirty="0" smtClean="0"/>
              <a:t>problem</a:t>
            </a:r>
          </a:p>
          <a:p>
            <a:pPr lvl="2"/>
            <a:r>
              <a:rPr lang="en-US" b="1" dirty="0"/>
              <a:t>Categorization </a:t>
            </a:r>
            <a:r>
              <a:rPr lang="en-US" dirty="0"/>
              <a:t>— managers become aware that something is </a:t>
            </a:r>
            <a:r>
              <a:rPr lang="en-US" dirty="0" smtClean="0"/>
              <a:t>wrong, </a:t>
            </a:r>
            <a:r>
              <a:rPr lang="en-US" dirty="0"/>
              <a:t>but cannot fully and clearly describe </a:t>
            </a:r>
            <a:r>
              <a:rPr lang="en-US" dirty="0" smtClean="0"/>
              <a:t>it</a:t>
            </a:r>
          </a:p>
          <a:p>
            <a:pPr lvl="2"/>
            <a:r>
              <a:rPr lang="en-US" b="1" dirty="0"/>
              <a:t>Diagnosis</a:t>
            </a:r>
            <a:r>
              <a:rPr lang="en-US" dirty="0"/>
              <a:t> — </a:t>
            </a:r>
            <a:r>
              <a:rPr lang="en-US" dirty="0" smtClean="0"/>
              <a:t>involve efforts </a:t>
            </a:r>
            <a:r>
              <a:rPr lang="en-US" dirty="0"/>
              <a:t>to obtain the information that will provide greater certainty in problem definition</a:t>
            </a:r>
            <a:endParaRPr lang="en-US" dirty="0" smtClean="0"/>
          </a:p>
          <a:p>
            <a:pPr lvl="1"/>
            <a:r>
              <a:rPr lang="en-US" dirty="0"/>
              <a:t>Problem recognition and definition includes gathering, systematically evaluating, and judging the importance of information from </a:t>
            </a:r>
            <a:r>
              <a:rPr lang="en-US" dirty="0" smtClean="0"/>
              <a:t>sources, </a:t>
            </a:r>
            <a:r>
              <a:rPr lang="en-US" dirty="0"/>
              <a:t>interviews and obser­vation, information from workgroups, and customer feedback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371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Statement</a:t>
            </a:r>
          </a:p>
          <a:p>
            <a:pPr lvl="1"/>
            <a:r>
              <a:rPr lang="en-US" dirty="0"/>
              <a:t>Puts what is learned during the definition stage into a brief description of the problem to be </a:t>
            </a:r>
            <a:r>
              <a:rPr lang="en-US" dirty="0" smtClean="0"/>
              <a:t>solved</a:t>
            </a:r>
          </a:p>
          <a:p>
            <a:r>
              <a:rPr lang="en-US" dirty="0" smtClean="0"/>
              <a:t>Good problem statements have four parts:</a:t>
            </a:r>
          </a:p>
          <a:p>
            <a:pPr lvl="1"/>
            <a:r>
              <a:rPr lang="en-US" dirty="0" smtClean="0"/>
              <a:t>An invitational stem</a:t>
            </a:r>
          </a:p>
          <a:p>
            <a:pPr lvl="1"/>
            <a:r>
              <a:rPr lang="en-US" dirty="0" smtClean="0"/>
              <a:t>An ownership component</a:t>
            </a:r>
          </a:p>
          <a:p>
            <a:pPr lvl="1"/>
            <a:r>
              <a:rPr lang="en-US" dirty="0" smtClean="0"/>
              <a:t>An action component</a:t>
            </a:r>
          </a:p>
          <a:p>
            <a:pPr lvl="1"/>
            <a:r>
              <a:rPr lang="en-US" dirty="0" smtClean="0"/>
              <a:t>A goal component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11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Problem-Solving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965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fact can be defined as an actuality, certainty, reality, or </a:t>
            </a:r>
            <a:r>
              <a:rPr lang="en-US" dirty="0" smtClean="0"/>
              <a:t>truth</a:t>
            </a:r>
          </a:p>
          <a:p>
            <a:pPr lvl="1"/>
            <a:r>
              <a:rPr lang="en-US" dirty="0" smtClean="0"/>
              <a:t>Facts </a:t>
            </a:r>
            <a:r>
              <a:rPr lang="en-US" dirty="0"/>
              <a:t>are highly prized and provide the firmest grounding for problem solving and decision </a:t>
            </a:r>
            <a:r>
              <a:rPr lang="en-US" dirty="0" smtClean="0"/>
              <a:t>making</a:t>
            </a:r>
          </a:p>
          <a:p>
            <a:pPr lvl="1"/>
            <a:r>
              <a:rPr lang="en-US" dirty="0" smtClean="0"/>
              <a:t>But, rarely </a:t>
            </a:r>
            <a:r>
              <a:rPr lang="en-US" dirty="0"/>
              <a:t>are facts sufficient to solve a </a:t>
            </a:r>
            <a:r>
              <a:rPr lang="en-US" dirty="0" smtClean="0"/>
              <a:t>problem</a:t>
            </a:r>
          </a:p>
          <a:p>
            <a:r>
              <a:rPr lang="en-US" dirty="0"/>
              <a:t>Inductive reasoning moves from the single event or fact to a conclusion or generalization based on that event or </a:t>
            </a:r>
            <a:r>
              <a:rPr lang="en-US" dirty="0" smtClean="0"/>
              <a:t>fact</a:t>
            </a:r>
          </a:p>
          <a:p>
            <a:r>
              <a:rPr lang="en-US" dirty="0"/>
              <a:t>Deductive reasoning uses the facts of related or </a:t>
            </a:r>
            <a:r>
              <a:rPr lang="en-US" dirty="0" smtClean="0"/>
              <a:t>similar </a:t>
            </a:r>
            <a:r>
              <a:rPr lang="en-US" dirty="0"/>
              <a:t>events to </a:t>
            </a:r>
            <a:r>
              <a:rPr lang="en-US" dirty="0" smtClean="0"/>
              <a:t>reach </a:t>
            </a:r>
            <a:r>
              <a:rPr lang="en-US" dirty="0"/>
              <a:t>a </a:t>
            </a:r>
            <a:r>
              <a:rPr lang="en-US" dirty="0" smtClean="0"/>
              <a:t>conclusion</a:t>
            </a:r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roblem </a:t>
            </a:r>
            <a:r>
              <a:rPr lang="en-US" dirty="0"/>
              <a:t>solvers and decision makers must consider the </a:t>
            </a:r>
            <a:r>
              <a:rPr lang="en-US" dirty="0" smtClean="0"/>
              <a:t>weight to </a:t>
            </a:r>
            <a:r>
              <a:rPr lang="en-US" dirty="0"/>
              <a:t>give to information that is hearsay, rumor, or assertion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and reasoning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521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Assumptions do not take the place of </a:t>
            </a:r>
            <a:r>
              <a:rPr lang="en-US" dirty="0" smtClean="0"/>
              <a:t>facts. When </a:t>
            </a:r>
            <a:r>
              <a:rPr lang="en-US" dirty="0"/>
              <a:t>facts are insufficient, however, problem solvers use the logic of inductive and deductive reasoning to make </a:t>
            </a:r>
            <a:r>
              <a:rPr lang="en-US" dirty="0" smtClean="0"/>
              <a:t>assumptions</a:t>
            </a:r>
          </a:p>
          <a:p>
            <a:r>
              <a:rPr lang="en-US" dirty="0" smtClean="0"/>
              <a:t>There are three types of assumptions:</a:t>
            </a:r>
          </a:p>
          <a:p>
            <a:pPr lvl="1"/>
            <a:r>
              <a:rPr lang="en-US" i="1" dirty="0" smtClean="0"/>
              <a:t>Structural assumptions </a:t>
            </a:r>
            <a:r>
              <a:rPr lang="en-US" dirty="0"/>
              <a:t>relate to the context of the problem—they are boundary assumptions</a:t>
            </a:r>
            <a:endParaRPr lang="en-US" dirty="0" smtClean="0"/>
          </a:p>
          <a:p>
            <a:pPr lvl="1"/>
            <a:r>
              <a:rPr lang="en-US" i="1" dirty="0" smtClean="0"/>
              <a:t>Personal assumptions </a:t>
            </a:r>
            <a:r>
              <a:rPr lang="en-US" dirty="0"/>
              <a:t>are conclusions and biases that decision makers bring to the </a:t>
            </a:r>
            <a:r>
              <a:rPr lang="en-US" dirty="0" smtClean="0"/>
              <a:t>problem</a:t>
            </a:r>
          </a:p>
          <a:p>
            <a:pPr lvl="1"/>
            <a:r>
              <a:rPr lang="en-US" i="1" dirty="0"/>
              <a:t>Problem-centered </a:t>
            </a:r>
            <a:r>
              <a:rPr lang="en-US" dirty="0"/>
              <a:t>assumptions cover a wide range, including perceived relative importance of the problem, degree of risk posed by the problem, and how urgently a solution is needed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assumptions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086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Identifying </a:t>
            </a:r>
            <a:r>
              <a:rPr lang="en-US" dirty="0"/>
              <a:t>tentative solutions is very </a:t>
            </a:r>
            <a:r>
              <a:rPr lang="en-US" dirty="0" smtClean="0"/>
              <a:t>important and consumes </a:t>
            </a:r>
            <a:r>
              <a:rPr lang="en-US" dirty="0"/>
              <a:t>more resources than any other problem-solving </a:t>
            </a:r>
            <a:r>
              <a:rPr lang="en-US" dirty="0" smtClean="0"/>
              <a:t>activity</a:t>
            </a:r>
          </a:p>
          <a:p>
            <a:r>
              <a:rPr lang="en-US" dirty="0" smtClean="0"/>
              <a:t>Creativity is important in determining potential solutions</a:t>
            </a:r>
          </a:p>
          <a:p>
            <a:r>
              <a:rPr lang="en-US" dirty="0"/>
              <a:t>Several factors influence the time and resources that are devoted to the tentative alternative solution </a:t>
            </a:r>
            <a:r>
              <a:rPr lang="en-US" dirty="0" smtClean="0"/>
              <a:t>loop:</a:t>
            </a:r>
          </a:p>
          <a:p>
            <a:pPr lvl="1"/>
            <a:r>
              <a:rPr lang="en-US" dirty="0" smtClean="0"/>
              <a:t>Quality </a:t>
            </a:r>
            <a:r>
              <a:rPr lang="en-US" dirty="0"/>
              <a:t>and precision of the initial problem </a:t>
            </a:r>
            <a:r>
              <a:rPr lang="en-US" dirty="0" smtClean="0"/>
              <a:t>definition</a:t>
            </a:r>
          </a:p>
          <a:p>
            <a:pPr lvl="1"/>
            <a:r>
              <a:rPr lang="en-US" dirty="0" smtClean="0"/>
              <a:t>Sophistication </a:t>
            </a:r>
            <a:r>
              <a:rPr lang="en-US" dirty="0"/>
              <a:t>of the </a:t>
            </a:r>
            <a:r>
              <a:rPr lang="en-US" dirty="0" smtClean="0"/>
              <a:t>HSO’s/HS’s information systems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vailability </a:t>
            </a:r>
            <a:r>
              <a:rPr lang="en-US" dirty="0"/>
              <a:t>of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How structured the problem </a:t>
            </a:r>
            <a:r>
              <a:rPr lang="en-US" dirty="0"/>
              <a:t>is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tentative alternative solutions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183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alternatives that met the general criteria applied in the tentative alternative solution </a:t>
            </a:r>
            <a:r>
              <a:rPr lang="en-US" dirty="0" smtClean="0"/>
              <a:t>loop </a:t>
            </a:r>
            <a:r>
              <a:rPr lang="en-US" dirty="0"/>
              <a:t>are now ready for formal </a:t>
            </a:r>
            <a:r>
              <a:rPr lang="en-US" dirty="0" smtClean="0"/>
              <a:t>assessment</a:t>
            </a:r>
          </a:p>
          <a:p>
            <a:r>
              <a:rPr lang="en-US" dirty="0"/>
              <a:t>Alternatives that are not effective in solving the problem should be </a:t>
            </a:r>
            <a:r>
              <a:rPr lang="en-US" dirty="0" smtClean="0"/>
              <a:t>rejected</a:t>
            </a:r>
          </a:p>
          <a:p>
            <a:r>
              <a:rPr lang="en-US" dirty="0" smtClean="0"/>
              <a:t>Alternatives that remain </a:t>
            </a:r>
            <a:r>
              <a:rPr lang="en-US" dirty="0"/>
              <a:t>may be implemented to varying degrees in terms of effort; structural boundaries and constraints; dependence on other people, departments, or both; and </a:t>
            </a:r>
            <a:r>
              <a:rPr lang="en-US" dirty="0" smtClean="0"/>
              <a:t>costs</a:t>
            </a:r>
          </a:p>
          <a:p>
            <a:r>
              <a:rPr lang="en-US" dirty="0"/>
              <a:t>Some decision criteria are likely to be more important than others in a given </a:t>
            </a:r>
            <a:r>
              <a:rPr lang="en-US" dirty="0" smtClean="0"/>
              <a:t>situation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and applying decision criteria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054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Almost always, a manager selects an alternative (makes a decision)</a:t>
            </a:r>
            <a:endParaRPr lang="en-US" dirty="0" smtClean="0"/>
          </a:p>
          <a:p>
            <a:r>
              <a:rPr lang="en-US" dirty="0" smtClean="0"/>
              <a:t>Implemen­tation usually </a:t>
            </a:r>
            <a:r>
              <a:rPr lang="en-US" dirty="0"/>
              <a:t>requires that resources are made </a:t>
            </a:r>
            <a:r>
              <a:rPr lang="en-US" dirty="0" smtClean="0"/>
              <a:t>available</a:t>
            </a:r>
          </a:p>
          <a:p>
            <a:r>
              <a:rPr lang="en-US" dirty="0"/>
              <a:t>Effective implementation and evaluation require that </a:t>
            </a:r>
            <a:r>
              <a:rPr lang="en-US" dirty="0" smtClean="0"/>
              <a:t>those who </a:t>
            </a:r>
            <a:r>
              <a:rPr lang="en-US" dirty="0"/>
              <a:t>will do what, how, and in what time frame are determined </a:t>
            </a:r>
            <a:r>
              <a:rPr lang="en-US" dirty="0" smtClean="0"/>
              <a:t>prospectively</a:t>
            </a:r>
          </a:p>
          <a:p>
            <a:r>
              <a:rPr lang="en-US" dirty="0"/>
              <a:t>Evaluation is the most often neglected part of problem solving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Selecting, implementing, and evaluating the alternative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202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Problem-Solver Attributes</a:t>
            </a:r>
          </a:p>
          <a:p>
            <a:pPr lvl="1"/>
            <a:r>
              <a:rPr lang="en-US" dirty="0" smtClean="0"/>
              <a:t>Experience, knowledge, and judgment</a:t>
            </a:r>
          </a:p>
          <a:p>
            <a:pPr lvl="1"/>
            <a:r>
              <a:rPr lang="en-US" dirty="0" smtClean="0"/>
              <a:t>Perspective, personality, and biases</a:t>
            </a:r>
          </a:p>
          <a:p>
            <a:pPr lvl="1"/>
            <a:r>
              <a:rPr lang="en-US" dirty="0" smtClean="0"/>
              <a:t>Values and philosophy</a:t>
            </a:r>
          </a:p>
          <a:p>
            <a:r>
              <a:rPr lang="en-US" dirty="0" smtClean="0"/>
              <a:t>Nature of the Situation</a:t>
            </a:r>
          </a:p>
          <a:p>
            <a:pPr lvl="1"/>
            <a:r>
              <a:rPr lang="en-US" dirty="0" smtClean="0"/>
              <a:t>Urgency of results and time pressure</a:t>
            </a:r>
          </a:p>
          <a:p>
            <a:pPr lvl="1"/>
            <a:r>
              <a:rPr lang="en-US" dirty="0" smtClean="0"/>
              <a:t>Magnitude and importance</a:t>
            </a:r>
          </a:p>
          <a:p>
            <a:pPr lvl="1"/>
            <a:r>
              <a:rPr lang="en-US" dirty="0" smtClean="0"/>
              <a:t>Structure, uncertainty, and risk</a:t>
            </a:r>
          </a:p>
          <a:p>
            <a:pPr lvl="1"/>
            <a:r>
              <a:rPr lang="en-US" dirty="0" smtClean="0"/>
              <a:t>Cost-benefit</a:t>
            </a:r>
          </a:p>
          <a:p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External</a:t>
            </a:r>
          </a:p>
          <a:p>
            <a:pPr lvl="1"/>
            <a:r>
              <a:rPr lang="en-US" dirty="0" smtClean="0"/>
              <a:t>Internal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Influencing Problem Solving and decision making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170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Unilateral Problem Solving</a:t>
            </a:r>
          </a:p>
          <a:p>
            <a:pPr lvl="1"/>
            <a:r>
              <a:rPr lang="en-US" dirty="0" smtClean="0"/>
              <a:t>Efficient</a:t>
            </a:r>
          </a:p>
          <a:p>
            <a:pPr lvl="1"/>
            <a:r>
              <a:rPr lang="en-US" dirty="0" smtClean="0"/>
              <a:t>Avoids “groupthink” and “risky shift”</a:t>
            </a:r>
          </a:p>
          <a:p>
            <a:r>
              <a:rPr lang="en-US" dirty="0" smtClean="0"/>
              <a:t>Group Problem Solving</a:t>
            </a:r>
          </a:p>
          <a:p>
            <a:pPr lvl="1"/>
            <a:r>
              <a:rPr lang="en-US" dirty="0" smtClean="0"/>
              <a:t>Raises overhead costs considerably</a:t>
            </a:r>
          </a:p>
          <a:p>
            <a:pPr lvl="1"/>
            <a:r>
              <a:rPr lang="en-US" dirty="0" smtClean="0"/>
              <a:t>Avoids anchoring, escalating commitment, and confirmation bias</a:t>
            </a:r>
          </a:p>
          <a:p>
            <a:pPr lvl="1"/>
            <a:r>
              <a:rPr lang="en-US" dirty="0" smtClean="0"/>
              <a:t>Groups exert social pressure to conform and concur with decisions</a:t>
            </a:r>
          </a:p>
          <a:p>
            <a:pPr lvl="1"/>
            <a:r>
              <a:rPr lang="en-US" dirty="0" smtClean="0"/>
              <a:t>Generally produces better-quality solutions because of availability of multiple perspectives and more information and experience</a:t>
            </a:r>
          </a:p>
          <a:p>
            <a:pPr lvl="1"/>
            <a:r>
              <a:rPr lang="en-US" dirty="0" smtClean="0"/>
              <a:t>Quality circles are a failed method of group problem solving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Unilateral and Group Problem Solving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477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Style is influenced by the problem’s nature and importance, how clearly it can be defined, </a:t>
            </a:r>
            <a:r>
              <a:rPr lang="en-US" dirty="0" smtClean="0"/>
              <a:t>and whether </a:t>
            </a:r>
            <a:r>
              <a:rPr lang="en-US" dirty="0"/>
              <a:t>acceptance by organization members is key to </a:t>
            </a:r>
            <a:r>
              <a:rPr lang="en-US" dirty="0" smtClean="0"/>
              <a:t>implementation</a:t>
            </a:r>
          </a:p>
          <a:p>
            <a:r>
              <a:rPr lang="en-US" dirty="0" smtClean="0"/>
              <a:t>Vroom’s conceptual model is useful for determining the degree and conditions of involvement by others, specifically subordinates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19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Problem-Solving and Decision-Making Styles</a:t>
            </a:r>
          </a:p>
        </p:txBody>
      </p:sp>
    </p:spTree>
    <p:extLst>
      <p:ext uri="{BB962C8B-B14F-4D97-AF65-F5344CB8AC3E}">
        <p14:creationId xmlns:p14="http://schemas.microsoft.com/office/powerpoint/2010/main" val="3721580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endParaRPr lang="en-US" dirty="0" smtClean="0">
              <a:latin typeface="Times New Roman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 smtClean="0">
                <a:latin typeface="Times New Roman"/>
                <a:ea typeface="Calibri"/>
                <a:cs typeface="Times New Roman"/>
              </a:rPr>
              <a:t>Distinguish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problem solving and decision making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Understand the steps in problem solving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Formulate a problem statement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Identify facts and develop assumptions supported by facts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Analyze a case and apply the problem-solving method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Comprehend the uses, benefits, and risks of group problem solving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Wingdings" charset="2"/>
              <a:buChar char="§"/>
            </a:pPr>
            <a:r>
              <a:rPr lang="en-US" dirty="0">
                <a:latin typeface="Times New Roman"/>
                <a:ea typeface="Calibri"/>
                <a:cs typeface="Times New Roman"/>
              </a:rPr>
              <a:t>Learn the decision-making styles and how they are applied</a:t>
            </a:r>
            <a:endParaRPr lang="en-US" sz="18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6, Learning objectives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95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analysis</a:t>
            </a:r>
          </a:p>
          <a:p>
            <a:pPr lvl="1"/>
            <a:r>
              <a:rPr lang="en-US" dirty="0" smtClean="0"/>
              <a:t>Includes recognizing and defining circumstances that require action</a:t>
            </a:r>
          </a:p>
          <a:p>
            <a:pPr lvl="1"/>
            <a:r>
              <a:rPr lang="en-US" dirty="0" smtClean="0"/>
              <a:t>Includes implementing and evaluating alternatives</a:t>
            </a:r>
          </a:p>
          <a:p>
            <a:r>
              <a:rPr lang="en-US" dirty="0" smtClean="0"/>
              <a:t>Decision-making</a:t>
            </a:r>
          </a:p>
          <a:p>
            <a:pPr lvl="1"/>
            <a:r>
              <a:rPr lang="en-US" dirty="0" smtClean="0"/>
              <a:t>Defined as identifying </a:t>
            </a:r>
            <a:r>
              <a:rPr lang="en-US" dirty="0"/>
              <a:t>and evaluating alternatives, and choosing an alternative</a:t>
            </a:r>
            <a:endParaRPr lang="en-US" dirty="0" smtClean="0"/>
          </a:p>
          <a:p>
            <a:pPr lvl="1"/>
            <a:r>
              <a:rPr lang="en-US" dirty="0" smtClean="0"/>
              <a:t>Integral to all management functions, activities, and roles</a:t>
            </a:r>
          </a:p>
          <a:p>
            <a:pPr lvl="1"/>
            <a:r>
              <a:rPr lang="en-US" dirty="0" smtClean="0"/>
              <a:t>Planning involves decision making on all levels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analysis and decision making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680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Ends-Means</a:t>
            </a:r>
          </a:p>
          <a:p>
            <a:pPr lvl="1"/>
            <a:r>
              <a:rPr lang="en-US" dirty="0" smtClean="0"/>
              <a:t>Ends decisions determine </a:t>
            </a:r>
            <a:r>
              <a:rPr lang="en-US" dirty="0"/>
              <a:t>the individual or organizational objectives and results to be </a:t>
            </a:r>
            <a:r>
              <a:rPr lang="en-US" dirty="0" smtClean="0"/>
              <a:t>achieved</a:t>
            </a:r>
          </a:p>
          <a:p>
            <a:pPr lvl="1"/>
            <a:r>
              <a:rPr lang="en-US" dirty="0"/>
              <a:t>Means decisions choose the strategies or programs and activities to accomplish desired </a:t>
            </a:r>
            <a:r>
              <a:rPr lang="en-US" dirty="0" smtClean="0"/>
              <a:t>results</a:t>
            </a:r>
          </a:p>
          <a:p>
            <a:r>
              <a:rPr lang="en-US" dirty="0" smtClean="0"/>
              <a:t>Administrative-Operational</a:t>
            </a:r>
          </a:p>
          <a:p>
            <a:pPr lvl="1"/>
            <a:r>
              <a:rPr lang="en-US" dirty="0"/>
              <a:t>Many administrative decisions that are made by senior executives significantly affect the HSO/HS </a:t>
            </a:r>
            <a:endParaRPr lang="en-US" dirty="0" smtClean="0"/>
          </a:p>
          <a:p>
            <a:pPr lvl="1"/>
            <a:r>
              <a:rPr lang="en-US" dirty="0" smtClean="0"/>
              <a:t>These have </a:t>
            </a:r>
            <a:r>
              <a:rPr lang="en-US" dirty="0"/>
              <a:t>major implications for resource allocation and </a:t>
            </a:r>
            <a:r>
              <a:rPr lang="en-US" dirty="0" smtClean="0"/>
              <a:t>utilization</a:t>
            </a:r>
          </a:p>
          <a:p>
            <a:r>
              <a:rPr lang="en-US" dirty="0" smtClean="0"/>
              <a:t>Nonprogrammable-Programmable</a:t>
            </a:r>
          </a:p>
          <a:p>
            <a:pPr lvl="1"/>
            <a:r>
              <a:rPr lang="en-US" dirty="0"/>
              <a:t>Nonprogrammable decisions are novel, </a:t>
            </a:r>
            <a:r>
              <a:rPr lang="en-US" dirty="0" smtClean="0"/>
              <a:t>unstructured, </a:t>
            </a:r>
            <a:r>
              <a:rPr lang="en-US" dirty="0"/>
              <a:t>and </a:t>
            </a:r>
            <a:r>
              <a:rPr lang="en-US" dirty="0" smtClean="0"/>
              <a:t>significant</a:t>
            </a:r>
          </a:p>
          <a:p>
            <a:pPr lvl="1"/>
            <a:r>
              <a:rPr lang="en-US" dirty="0"/>
              <a:t>Programmable decisions are </a:t>
            </a:r>
            <a:r>
              <a:rPr lang="en-US" dirty="0" smtClean="0"/>
              <a:t>repetitive, routine</a:t>
            </a:r>
            <a:r>
              <a:rPr lang="en-US" dirty="0"/>
              <a:t>, </a:t>
            </a:r>
            <a:r>
              <a:rPr lang="en-US" dirty="0" smtClean="0"/>
              <a:t>and guided by procedures </a:t>
            </a:r>
            <a:r>
              <a:rPr lang="en-US" dirty="0"/>
              <a:t>and </a:t>
            </a:r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decisions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559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Problem solving involves a series of steps “characterized by intentional reasoning about what the problem is and what the solution should </a:t>
            </a:r>
            <a:r>
              <a:rPr lang="en-US" dirty="0" smtClean="0"/>
              <a:t>be,” the </a:t>
            </a:r>
            <a:r>
              <a:rPr lang="en-US" dirty="0"/>
              <a:t>result of which is to make the current state more closely match the desired </a:t>
            </a:r>
            <a:r>
              <a:rPr lang="en-US" dirty="0" smtClean="0"/>
              <a:t>state</a:t>
            </a:r>
          </a:p>
          <a:p>
            <a:r>
              <a:rPr lang="en-US" dirty="0"/>
              <a:t>The process by which managers solve problems includes the following: </a:t>
            </a:r>
          </a:p>
          <a:p>
            <a:pPr lvl="1"/>
            <a:r>
              <a:rPr lang="en-US" dirty="0" smtClean="0"/>
              <a:t>Selecting </a:t>
            </a:r>
            <a:r>
              <a:rPr lang="en-US" dirty="0"/>
              <a:t>and analyzing a situation that requires a decision </a:t>
            </a:r>
            <a:endParaRPr lang="en-US" dirty="0" smtClean="0"/>
          </a:p>
          <a:p>
            <a:pPr lvl="1"/>
            <a:r>
              <a:rPr lang="en-US" dirty="0" smtClean="0"/>
              <a:t>Developing </a:t>
            </a:r>
            <a:r>
              <a:rPr lang="en-US" dirty="0"/>
              <a:t>and evaluating alternative solutions to address the situation </a:t>
            </a:r>
          </a:p>
          <a:p>
            <a:pPr lvl="1"/>
            <a:r>
              <a:rPr lang="en-US" dirty="0" smtClean="0"/>
              <a:t>Choosing </a:t>
            </a:r>
            <a:r>
              <a:rPr lang="en-US" dirty="0"/>
              <a:t>an alternative (sometimes called decision analysis) </a:t>
            </a:r>
          </a:p>
          <a:p>
            <a:pPr lvl="1"/>
            <a:r>
              <a:rPr lang="en-US" dirty="0" smtClean="0"/>
              <a:t>Implementing </a:t>
            </a:r>
            <a:r>
              <a:rPr lang="en-US" dirty="0"/>
              <a:t>the alternative </a:t>
            </a:r>
          </a:p>
          <a:p>
            <a:pPr lvl="1"/>
            <a:r>
              <a:rPr lang="en-US" dirty="0" smtClean="0"/>
              <a:t>Evaluating </a:t>
            </a:r>
            <a:r>
              <a:rPr lang="en-US" dirty="0"/>
              <a:t>the results after implementation 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solving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46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terms </a:t>
            </a:r>
            <a:r>
              <a:rPr lang="en-US" i="1" dirty="0"/>
              <a:t>problem solving </a:t>
            </a:r>
            <a:r>
              <a:rPr lang="en-US" dirty="0"/>
              <a:t>and </a:t>
            </a:r>
            <a:r>
              <a:rPr lang="en-US" i="1" dirty="0"/>
              <a:t>decision making </a:t>
            </a:r>
            <a:r>
              <a:rPr lang="en-US" dirty="0"/>
              <a:t>are often used </a:t>
            </a:r>
            <a:r>
              <a:rPr lang="en-US" dirty="0" smtClean="0"/>
              <a:t>interchangeably, </a:t>
            </a:r>
            <a:r>
              <a:rPr lang="en-US" dirty="0"/>
              <a:t>but are not </a:t>
            </a:r>
            <a:r>
              <a:rPr lang="en-US" dirty="0" smtClean="0"/>
              <a:t>synony­mous</a:t>
            </a:r>
          </a:p>
          <a:p>
            <a:r>
              <a:rPr lang="en-US" dirty="0"/>
              <a:t>All problem solving involves decision making (i.e., choosing among alternatives), but not all decision making involves problem </a:t>
            </a:r>
            <a:r>
              <a:rPr lang="en-US" dirty="0" smtClean="0"/>
              <a:t>solving</a:t>
            </a:r>
          </a:p>
          <a:p>
            <a:r>
              <a:rPr lang="en-US" dirty="0"/>
              <a:t>The distinction is that problem solving includes prob­lem analysis—</a:t>
            </a:r>
            <a:r>
              <a:rPr lang="en-US" dirty="0" err="1"/>
              <a:t>predecision</a:t>
            </a:r>
            <a:r>
              <a:rPr lang="en-US" dirty="0"/>
              <a:t> situation assessment and </a:t>
            </a:r>
            <a:r>
              <a:rPr lang="en-US" dirty="0" err="1"/>
              <a:t>postdecision</a:t>
            </a:r>
            <a:r>
              <a:rPr lang="en-US" dirty="0"/>
              <a:t> implementation and evaluation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Solving and decision Making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105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solving </a:t>
            </a:r>
            <a:r>
              <a:rPr lang="en-US" dirty="0"/>
              <a:t>is </a:t>
            </a:r>
            <a:r>
              <a:rPr lang="en-US" dirty="0" smtClean="0"/>
              <a:t>a process </a:t>
            </a:r>
            <a:r>
              <a:rPr lang="en-US" dirty="0"/>
              <a:t>by which managers analyze situations and make decisions that cause organizational results to be more like those </a:t>
            </a:r>
            <a:r>
              <a:rPr lang="en-US" dirty="0" smtClean="0"/>
              <a:t>desired</a:t>
            </a:r>
          </a:p>
          <a:p>
            <a:r>
              <a:rPr lang="en-US" dirty="0">
                <a:solidFill>
                  <a:srgbClr val="1F497D"/>
                </a:solidFill>
              </a:rPr>
              <a:t>Prospective </a:t>
            </a:r>
            <a:r>
              <a:rPr lang="en-US" dirty="0" smtClean="0">
                <a:solidFill>
                  <a:srgbClr val="1F497D"/>
                </a:solidFill>
              </a:rPr>
              <a:t>problem solving </a:t>
            </a:r>
            <a:r>
              <a:rPr lang="en-US" dirty="0">
                <a:solidFill>
                  <a:srgbClr val="1F497D"/>
                </a:solidFill>
              </a:rPr>
              <a:t>anticipates organizational results that are more or less </a:t>
            </a:r>
            <a:r>
              <a:rPr lang="en-US" dirty="0" smtClean="0">
                <a:solidFill>
                  <a:srgbClr val="1F497D"/>
                </a:solidFill>
              </a:rPr>
              <a:t>desirable</a:t>
            </a:r>
          </a:p>
          <a:p>
            <a:r>
              <a:rPr lang="en-US" dirty="0"/>
              <a:t>Retrospective </a:t>
            </a:r>
            <a:r>
              <a:rPr lang="en-US" dirty="0" smtClean="0"/>
              <a:t>problem solving identifies </a:t>
            </a:r>
            <a:r>
              <a:rPr lang="en-US" dirty="0"/>
              <a:t>and </a:t>
            </a:r>
            <a:r>
              <a:rPr lang="en-US" dirty="0" smtClean="0"/>
              <a:t>corrects </a:t>
            </a:r>
            <a:r>
              <a:rPr lang="en-US" dirty="0"/>
              <a:t>previous causes of deviation from desired </a:t>
            </a:r>
            <a:r>
              <a:rPr lang="en-US" dirty="0" smtClean="0"/>
              <a:t>results</a:t>
            </a:r>
          </a:p>
          <a:p>
            <a:r>
              <a:rPr lang="en-US" dirty="0"/>
              <a:t>Concurrent problem solving occurs in HSO/HSs that are committed to a philosophy of continuously improving quality and performance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7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and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157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way to classify problem solving is by the conditions that initiate </a:t>
            </a:r>
            <a:r>
              <a:rPr lang="en-US" dirty="0" smtClean="0"/>
              <a:t>it:</a:t>
            </a:r>
          </a:p>
          <a:p>
            <a:pPr lvl="1"/>
            <a:r>
              <a:rPr lang="en-US" dirty="0" smtClean="0"/>
              <a:t>Opportunity/threat </a:t>
            </a:r>
            <a:r>
              <a:rPr lang="en-US" dirty="0"/>
              <a:t>(prospective, might) </a:t>
            </a:r>
          </a:p>
          <a:p>
            <a:pPr lvl="1"/>
            <a:r>
              <a:rPr lang="en-US" dirty="0" smtClean="0"/>
              <a:t>Crisis </a:t>
            </a:r>
            <a:r>
              <a:rPr lang="en-US" dirty="0"/>
              <a:t>(immediate, will) </a:t>
            </a:r>
          </a:p>
          <a:p>
            <a:pPr lvl="1"/>
            <a:r>
              <a:rPr lang="en-US" dirty="0" smtClean="0"/>
              <a:t>Deviation </a:t>
            </a:r>
            <a:r>
              <a:rPr lang="en-US" dirty="0"/>
              <a:t>(retrospective, has/is) </a:t>
            </a:r>
          </a:p>
          <a:p>
            <a:pPr lvl="1"/>
            <a:r>
              <a:rPr lang="en-US" dirty="0" smtClean="0"/>
              <a:t>Improvement </a:t>
            </a:r>
            <a:r>
              <a:rPr lang="en-US" dirty="0"/>
              <a:t>(concurrent, seek)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that Initiate Problem solving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979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19070"/>
            <a:ext cx="8407893" cy="4910329"/>
          </a:xfrm>
        </p:spPr>
        <p:txBody>
          <a:bodyPr>
            <a:normAutofit/>
          </a:bodyPr>
          <a:lstStyle/>
          <a:p>
            <a:r>
              <a:rPr lang="en-US" dirty="0" smtClean="0"/>
              <a:t>Middle- and senior-level managers spend most of their time solving problems</a:t>
            </a:r>
          </a:p>
          <a:p>
            <a:r>
              <a:rPr lang="en-US" dirty="0" smtClean="0"/>
              <a:t>The results of these efforts affect allocation and use of resources as well as work products such as: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Problem recognition and definition — recognizing the presence of a problem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Developing assumptions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Identifying tentative alternative solutions and selecting those to be considered in depth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Developing and applying decision criteria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Selecting the alternative that best fits the criteria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Implementing the solution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Evaluating solution and actual results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859C-5B2B-8749-B99F-4C47515F9E9C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Problem-Solving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89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MHSOS FINAL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671</TotalTime>
  <Words>1336</Words>
  <Application>Microsoft Macintosh PowerPoint</Application>
  <PresentationFormat>On-screen Show (4:3)</PresentationFormat>
  <Paragraphs>174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Grid</vt:lpstr>
      <vt:lpstr>Managerial Problem solving and decision making</vt:lpstr>
      <vt:lpstr>Chapter 6, Learning objectives</vt:lpstr>
      <vt:lpstr>Problem analysis and decision making</vt:lpstr>
      <vt:lpstr>Three types of decisions</vt:lpstr>
      <vt:lpstr>Problem solving </vt:lpstr>
      <vt:lpstr>Problem Solving and decision Making</vt:lpstr>
      <vt:lpstr>Process and Model</vt:lpstr>
      <vt:lpstr>Conditions that Initiate Problem solving</vt:lpstr>
      <vt:lpstr>Problem-Solving activities</vt:lpstr>
      <vt:lpstr>Problem analysis</vt:lpstr>
      <vt:lpstr>Problem-Solving Activities</vt:lpstr>
      <vt:lpstr>Facts and reasoning</vt:lpstr>
      <vt:lpstr>Developing assumptions</vt:lpstr>
      <vt:lpstr>Identifying tentative alternative solutions</vt:lpstr>
      <vt:lpstr>Developing and applying decision criteria</vt:lpstr>
      <vt:lpstr>Selecting, implementing, and evaluating the alternative solution</vt:lpstr>
      <vt:lpstr>Influencing Problem Solving and decision making</vt:lpstr>
      <vt:lpstr>Unilateral and Group Problem Solving</vt:lpstr>
      <vt:lpstr>Problem-Solving and Decision-Making Styles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McDaniel</dc:creator>
  <cp:lastModifiedBy>Cecilia Gonzalez</cp:lastModifiedBy>
  <cp:revision>109</cp:revision>
  <dcterms:created xsi:type="dcterms:W3CDTF">2013-01-06T21:57:18Z</dcterms:created>
  <dcterms:modified xsi:type="dcterms:W3CDTF">2014-04-30T18:06:46Z</dcterms:modified>
</cp:coreProperties>
</file>