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6" r:id="rId4"/>
    <p:sldId id="277" r:id="rId5"/>
    <p:sldId id="269" r:id="rId6"/>
    <p:sldId id="258" r:id="rId7"/>
    <p:sldId id="259" r:id="rId8"/>
    <p:sldId id="261" r:id="rId9"/>
    <p:sldId id="262" r:id="rId10"/>
    <p:sldId id="264" r:id="rId11"/>
    <p:sldId id="265" r:id="rId12"/>
    <p:sldId id="278" r:id="rId13"/>
    <p:sldId id="272" r:id="rId14"/>
    <p:sldId id="273" r:id="rId15"/>
    <p:sldId id="266" r:id="rId16"/>
    <p:sldId id="275" r:id="rId17"/>
    <p:sldId id="279" r:id="rId18"/>
    <p:sldId id="268" r:id="rId19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n McDaniel" initials="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57" autoAdjust="0"/>
  </p:normalViewPr>
  <p:slideViewPr>
    <p:cSldViewPr snapToGrid="0" snapToObjects="1">
      <p:cViewPr varScale="1">
        <p:scale>
          <a:sx n="85" d="100"/>
          <a:sy n="85" d="100"/>
        </p:scale>
        <p:origin x="-1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tags" Target="tags/tag1.xml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A0D76-0A70-A74E-A396-59F65BF67E2E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003B9-02D1-F046-8716-70A27B205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16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9C578-92E8-D64D-A4A0-0A020B10E37E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A2A19-0EA0-A84E-BB2B-FF7475AA3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3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5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57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62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73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62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480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79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037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18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20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417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83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59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117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6BBB603-3942-407C-8CC7-81516571C900}" type="datetime1">
              <a:rPr lang="en-US" smtClean="0"/>
              <a:t>4/30/14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35178" y="6213206"/>
            <a:ext cx="6546622" cy="42104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dirty="0" err="1" smtClean="0"/>
              <a:t>Darr</a:t>
            </a:r>
            <a:r>
              <a:rPr lang="en-US" dirty="0" smtClean="0"/>
              <a:t> (Copyright © 2014 by Health Professions Press, Inc.).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188E9-9B09-4A20-81F4-568DE15DB8F7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ADFA6-10FB-4D8C-9D68-6B6A3E9A9738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F822-E935-4FE6-A025-D7B1EC2D0BC1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381001" y="6277605"/>
            <a:ext cx="7853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 (Copyright © 2014 by 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).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7F3B9-AEC8-4F4E-A822-4A04E1AE565B}" type="datetime1">
              <a:rPr lang="en-US" smtClean="0"/>
              <a:t>4/30/14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235178" y="6209627"/>
            <a:ext cx="6546622" cy="42104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26714-3D64-409D-A072-F99D1C2838B4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5612-71DA-4923-B931-E6CC37586B72}" type="datetime1">
              <a:rPr lang="en-US" smtClean="0"/>
              <a:t>4/30/14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D24C-4DFF-46E7-8B64-993078A2043D}" type="datetime1">
              <a:rPr lang="en-US" smtClean="0"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9D03-A6E4-4364-B6C7-47FFAC729060}" type="datetime1">
              <a:rPr lang="en-US" smtClean="0"/>
              <a:t>4/30/14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395B4-7946-49D8-A16C-86530D45AC96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5B66-F217-4FBF-8074-A0CC58DC5736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2014 by Health Professions Press, Inc. All rights reserved. Based on Managing Health Services Organizations and Systems, Sixth Edition, by Beaufort B. Longest, Jr., and Kurt Darr (Copyright © 2014 by Health Professions Press, Inc.).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1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1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9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3E1DFFF8-6492-409B-A61E-6CE2B3DBD000}" type="datetime1">
              <a:rPr lang="en-US" smtClean="0"/>
              <a:t>4/30/14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1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i="1" dirty="0" smtClean="0"/>
              <a:t>Managing Health Services Organizations &amp; Systems</a:t>
            </a:r>
          </a:p>
          <a:p>
            <a:endParaRPr lang="en-US" i="1" dirty="0"/>
          </a:p>
          <a:p>
            <a:pPr algn="ctr"/>
            <a:r>
              <a:rPr lang="en-US" dirty="0" smtClean="0"/>
              <a:t>Chapter </a:t>
            </a:r>
            <a:r>
              <a:rPr lang="en-US" dirty="0"/>
              <a:t>5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Practice of management in health services organizations and health systems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74531" y="36693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0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set of social and technical functions inherent in the management process</a:t>
            </a:r>
          </a:p>
          <a:p>
            <a:r>
              <a:rPr lang="en-US" dirty="0" smtClean="0"/>
              <a:t>Includes: </a:t>
            </a:r>
          </a:p>
          <a:p>
            <a:pPr lvl="1"/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Organizing</a:t>
            </a:r>
          </a:p>
          <a:p>
            <a:pPr lvl="1"/>
            <a:r>
              <a:rPr lang="en-US" dirty="0" smtClean="0"/>
              <a:t>Staffing</a:t>
            </a:r>
          </a:p>
          <a:p>
            <a:pPr lvl="1"/>
            <a:r>
              <a:rPr lang="en-US" dirty="0" smtClean="0"/>
              <a:t>Directing</a:t>
            </a:r>
          </a:p>
          <a:p>
            <a:pPr lvl="1"/>
            <a:r>
              <a:rPr lang="en-US" dirty="0" smtClean="0"/>
              <a:t>Controlling functions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59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Deciding prospectively what to do to achieve organizational missions and objectives</a:t>
            </a:r>
          </a:p>
          <a:p>
            <a:r>
              <a:rPr lang="en-US" dirty="0" smtClean="0"/>
              <a:t>Organizing</a:t>
            </a:r>
          </a:p>
          <a:p>
            <a:pPr lvl="1"/>
            <a:r>
              <a:rPr lang="en-US" dirty="0" smtClean="0"/>
              <a:t>Managers must design an organization that is capable of achieving plans</a:t>
            </a:r>
          </a:p>
          <a:p>
            <a:r>
              <a:rPr lang="en-US" dirty="0" smtClean="0"/>
              <a:t>Staffing</a:t>
            </a:r>
          </a:p>
          <a:p>
            <a:pPr lvl="1"/>
            <a:r>
              <a:rPr lang="en-US" dirty="0" smtClean="0"/>
              <a:t>Involves a wide range of centralized activities, programs, and policies related to acquisitions, retention, and maintenance of human resources</a:t>
            </a:r>
          </a:p>
          <a:p>
            <a:r>
              <a:rPr lang="en-US" dirty="0" smtClean="0"/>
              <a:t>Directing</a:t>
            </a:r>
          </a:p>
          <a:p>
            <a:pPr lvl="1"/>
            <a:r>
              <a:rPr lang="en-US" dirty="0" smtClean="0"/>
              <a:t>Social-behavioral in nature and focuses </a:t>
            </a:r>
            <a:r>
              <a:rPr lang="en-US" dirty="0"/>
              <a:t>on initiating action in the organization or system</a:t>
            </a:r>
            <a:endParaRPr lang="en-US" dirty="0" smtClean="0"/>
          </a:p>
          <a:p>
            <a:r>
              <a:rPr lang="en-US" dirty="0" smtClean="0"/>
              <a:t>Controlling</a:t>
            </a:r>
          </a:p>
          <a:p>
            <a:pPr lvl="1"/>
            <a:r>
              <a:rPr lang="en-US" dirty="0" smtClean="0"/>
              <a:t>Involves gathering information and monitoring activities and performance, comparing actual results with expected results to take corrective action</a:t>
            </a:r>
          </a:p>
          <a:p>
            <a:r>
              <a:rPr lang="en-US" dirty="0" smtClean="0"/>
              <a:t>Decision-Making Function</a:t>
            </a:r>
          </a:p>
          <a:p>
            <a:pPr lvl="1"/>
            <a:r>
              <a:rPr lang="en-US" dirty="0" smtClean="0"/>
              <a:t>Intertwined with all other functions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1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 smtClean="0"/>
              <a:t>Three types of skills:</a:t>
            </a:r>
          </a:p>
          <a:p>
            <a:pPr lvl="1"/>
            <a:r>
              <a:rPr lang="en-US" b="1" dirty="0" smtClean="0"/>
              <a:t>Technical skills </a:t>
            </a:r>
            <a:r>
              <a:rPr lang="en-US" dirty="0" smtClean="0"/>
              <a:t>— </a:t>
            </a:r>
            <a:r>
              <a:rPr lang="en-US" dirty="0"/>
              <a:t>abilities to use the methods, processes, and techniques of </a:t>
            </a:r>
            <a:r>
              <a:rPr lang="en-US" dirty="0" smtClean="0"/>
              <a:t>managing</a:t>
            </a:r>
          </a:p>
          <a:p>
            <a:pPr lvl="1"/>
            <a:r>
              <a:rPr lang="en-US" b="1" dirty="0"/>
              <a:t>Interpersonal skills </a:t>
            </a:r>
            <a:r>
              <a:rPr lang="en-US" dirty="0"/>
              <a:t>— </a:t>
            </a:r>
            <a:r>
              <a:rPr lang="en-US" dirty="0" smtClean="0"/>
              <a:t>abilities to </a:t>
            </a:r>
            <a:r>
              <a:rPr lang="en-US" dirty="0"/>
              <a:t>get along well with others, to understand them, and to </a:t>
            </a:r>
            <a:r>
              <a:rPr lang="en-US" dirty="0" smtClean="0"/>
              <a:t>motivate and </a:t>
            </a:r>
            <a:r>
              <a:rPr lang="en-US" dirty="0"/>
              <a:t>lead them in the </a:t>
            </a:r>
            <a:r>
              <a:rPr lang="en-US" dirty="0" smtClean="0"/>
              <a:t>workplace</a:t>
            </a:r>
          </a:p>
          <a:p>
            <a:pPr lvl="1"/>
            <a:r>
              <a:rPr lang="en-US" b="1" dirty="0" smtClean="0"/>
              <a:t>Conceptual skills </a:t>
            </a:r>
            <a:r>
              <a:rPr lang="en-US" dirty="0" smtClean="0"/>
              <a:t>— abilities to visualize </a:t>
            </a:r>
            <a:r>
              <a:rPr lang="en-US" dirty="0"/>
              <a:t>the complex interrelationships in a workplace—relationships between people, </a:t>
            </a:r>
            <a:r>
              <a:rPr lang="en-US" dirty="0" smtClean="0"/>
              <a:t>between departments </a:t>
            </a:r>
            <a:r>
              <a:rPr lang="en-US" dirty="0"/>
              <a:t>or units, between various organizations in a system, and even between </a:t>
            </a:r>
            <a:r>
              <a:rPr lang="en-US" dirty="0" smtClean="0"/>
              <a:t>an organization </a:t>
            </a:r>
            <a:r>
              <a:rPr lang="en-US" dirty="0"/>
              <a:t>or system and its external environment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812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Henry </a:t>
            </a:r>
            <a:r>
              <a:rPr lang="en-US" dirty="0" err="1"/>
              <a:t>Mintzberg</a:t>
            </a:r>
            <a:r>
              <a:rPr lang="en-US" dirty="0"/>
              <a:t> </a:t>
            </a:r>
            <a:r>
              <a:rPr lang="en-US" dirty="0" smtClean="0"/>
              <a:t>concluded </a:t>
            </a:r>
            <a:r>
              <a:rPr lang="en-US" dirty="0"/>
              <a:t>that management work can be described meaningfully in terms of </a:t>
            </a:r>
            <a:r>
              <a:rPr lang="en-US" dirty="0" smtClean="0"/>
              <a:t>three roles </a:t>
            </a:r>
            <a:r>
              <a:rPr lang="en-US" dirty="0"/>
              <a:t>that all managers </a:t>
            </a:r>
            <a:r>
              <a:rPr lang="en-US" dirty="0" smtClean="0"/>
              <a:t>play:</a:t>
            </a:r>
          </a:p>
          <a:p>
            <a:pPr lvl="1"/>
            <a:r>
              <a:rPr lang="en-US" dirty="0"/>
              <a:t>Interpersonal </a:t>
            </a:r>
            <a:r>
              <a:rPr lang="en-US" dirty="0" smtClean="0"/>
              <a:t>Roles — figurehead</a:t>
            </a:r>
            <a:r>
              <a:rPr lang="en-US" dirty="0"/>
              <a:t>, leader, and </a:t>
            </a:r>
            <a:r>
              <a:rPr lang="en-US" dirty="0" smtClean="0"/>
              <a:t>liaison</a:t>
            </a:r>
          </a:p>
          <a:p>
            <a:pPr lvl="1"/>
            <a:r>
              <a:rPr lang="en-US" dirty="0"/>
              <a:t>Informational Roles </a:t>
            </a:r>
            <a:r>
              <a:rPr lang="en-US" dirty="0" smtClean="0"/>
              <a:t>— monitor</a:t>
            </a:r>
            <a:r>
              <a:rPr lang="en-US" dirty="0"/>
              <a:t>, disseminator, and </a:t>
            </a:r>
            <a:r>
              <a:rPr lang="en-US" dirty="0" smtClean="0"/>
              <a:t>spokesperson</a:t>
            </a:r>
          </a:p>
          <a:p>
            <a:pPr lvl="1"/>
            <a:r>
              <a:rPr lang="en-US" dirty="0"/>
              <a:t>Decisional Roles — </a:t>
            </a:r>
            <a:r>
              <a:rPr lang="en-US" dirty="0" smtClean="0"/>
              <a:t>entrepreneur</a:t>
            </a:r>
            <a:r>
              <a:rPr lang="en-US" dirty="0"/>
              <a:t>, disturbance handler, resource allocator, and </a:t>
            </a:r>
            <a:r>
              <a:rPr lang="en-US" dirty="0" smtClean="0"/>
              <a:t>negotiator</a:t>
            </a:r>
          </a:p>
          <a:p>
            <a:r>
              <a:rPr lang="en-US" dirty="0" smtClean="0"/>
              <a:t>All of </a:t>
            </a:r>
            <a:r>
              <a:rPr lang="en-US" dirty="0" err="1" smtClean="0"/>
              <a:t>Mintzberg’s</a:t>
            </a:r>
            <a:r>
              <a:rPr lang="en-US" dirty="0" smtClean="0"/>
              <a:t> managerial roles are integrated, with the manager practicing a combination of these roles according to their level, responsibilities and work environment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05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Designer Role —managers </a:t>
            </a:r>
            <a:r>
              <a:rPr lang="en-US" dirty="0"/>
              <a:t>establish intentional patterns of relationships </a:t>
            </a:r>
            <a:endParaRPr lang="en-US" dirty="0" smtClean="0"/>
          </a:p>
          <a:p>
            <a:r>
              <a:rPr lang="en-US" dirty="0"/>
              <a:t>Strategist Role </a:t>
            </a:r>
            <a:r>
              <a:rPr lang="en-US" dirty="0" smtClean="0"/>
              <a:t>—</a:t>
            </a:r>
            <a:r>
              <a:rPr lang="en-US" dirty="0"/>
              <a:t> </a:t>
            </a:r>
            <a:r>
              <a:rPr lang="en-US" dirty="0" smtClean="0"/>
              <a:t>managers </a:t>
            </a:r>
            <a:r>
              <a:rPr lang="en-US" dirty="0"/>
              <a:t>participate with GBs to establish missions and </a:t>
            </a:r>
            <a:r>
              <a:rPr lang="en-US" dirty="0" smtClean="0"/>
              <a:t>organization-wide </a:t>
            </a:r>
            <a:r>
              <a:rPr lang="en-US" dirty="0"/>
              <a:t>or </a:t>
            </a:r>
            <a:r>
              <a:rPr lang="en-US" dirty="0" smtClean="0"/>
              <a:t>system-wide </a:t>
            </a:r>
            <a:r>
              <a:rPr lang="en-US" dirty="0"/>
              <a:t>objectives and then develop and implement suitable strategies capable of achieving the missions and </a:t>
            </a:r>
            <a:r>
              <a:rPr lang="en-US" dirty="0" smtClean="0"/>
              <a:t>objectives</a:t>
            </a:r>
          </a:p>
          <a:p>
            <a:r>
              <a:rPr lang="en-US" dirty="0"/>
              <a:t>Leader Role </a:t>
            </a:r>
            <a:r>
              <a:rPr lang="en-US" dirty="0" smtClean="0"/>
              <a:t>—</a:t>
            </a:r>
            <a:r>
              <a:rPr lang="en-US" dirty="0"/>
              <a:t> </a:t>
            </a:r>
            <a:r>
              <a:rPr lang="en-US" dirty="0" smtClean="0"/>
              <a:t>only </a:t>
            </a:r>
            <a:r>
              <a:rPr lang="en-US" dirty="0"/>
              <a:t>effective leadership will encourage and help staff be motivated to fulfill established missions and accomplish </a:t>
            </a:r>
            <a:r>
              <a:rPr lang="en-US" dirty="0" smtClean="0"/>
              <a:t>objectives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Conceptualization of Management Roles</a:t>
            </a:r>
          </a:p>
        </p:txBody>
      </p:sp>
    </p:spTree>
    <p:extLst>
      <p:ext uri="{BB962C8B-B14F-4D97-AF65-F5344CB8AC3E}">
        <p14:creationId xmlns:p14="http://schemas.microsoft.com/office/powerpoint/2010/main" val="3473628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set of skills and knowledge that managers need in order to do their management work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/>
              <a:t>National Center for Healthcare Leadership </a:t>
            </a:r>
            <a:r>
              <a:rPr lang="en-US" dirty="0" smtClean="0"/>
              <a:t>Competency Model </a:t>
            </a:r>
          </a:p>
          <a:p>
            <a:pPr lvl="1"/>
            <a:r>
              <a:rPr lang="en-US" dirty="0" smtClean="0"/>
              <a:t>Applies to first, middle, and senior-level managers</a:t>
            </a:r>
          </a:p>
          <a:p>
            <a:pPr lvl="1"/>
            <a:r>
              <a:rPr lang="en-US" dirty="0" smtClean="0"/>
              <a:t>Contains 26 specific leadership competencies organized by three domains of transformation, execution, and people</a:t>
            </a:r>
          </a:p>
          <a:p>
            <a:pPr marL="640080" lvl="2" indent="0">
              <a:buNone/>
            </a:pPr>
            <a:endParaRPr lang="en-US" dirty="0" smtClean="0"/>
          </a:p>
          <a:p>
            <a:r>
              <a:rPr lang="en-US" dirty="0"/>
              <a:t>The </a:t>
            </a:r>
            <a:r>
              <a:rPr lang="en-US" dirty="0" smtClean="0"/>
              <a:t>importance of specific competencies varies </a:t>
            </a:r>
            <a:r>
              <a:rPr lang="en-US" dirty="0"/>
              <a:t>with the manager’s position in the organizational hierarchy; degree of authority; scope of responsibility; and number, types, and skills of subordinates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competencies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277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Conceptual </a:t>
            </a:r>
            <a:r>
              <a:rPr lang="en-US" b="1" dirty="0" smtClean="0"/>
              <a:t>Competence </a:t>
            </a:r>
            <a:r>
              <a:rPr lang="en-US" dirty="0" smtClean="0"/>
              <a:t>— allows managers </a:t>
            </a:r>
            <a:r>
              <a:rPr lang="en-US" dirty="0"/>
              <a:t>to envision the places and roles </a:t>
            </a:r>
            <a:r>
              <a:rPr lang="en-US" dirty="0" smtClean="0"/>
              <a:t>of their </a:t>
            </a:r>
            <a:r>
              <a:rPr lang="en-US" dirty="0"/>
              <a:t>organizations or systems in the larger </a:t>
            </a:r>
            <a:r>
              <a:rPr lang="en-US" dirty="0" smtClean="0"/>
              <a:t>society</a:t>
            </a:r>
          </a:p>
          <a:p>
            <a:r>
              <a:rPr lang="en-US" b="1" dirty="0"/>
              <a:t>Technical Managerial and Clinical Competence </a:t>
            </a:r>
            <a:r>
              <a:rPr lang="en-US" dirty="0" smtClean="0"/>
              <a:t>— includes </a:t>
            </a:r>
            <a:r>
              <a:rPr lang="en-US" dirty="0"/>
              <a:t>planning for a new service or </a:t>
            </a:r>
            <a:r>
              <a:rPr lang="en-US" dirty="0" smtClean="0"/>
              <a:t>facility, devising </a:t>
            </a:r>
            <a:r>
              <a:rPr lang="en-US" dirty="0"/>
              <a:t>and operating an incentive-based compensation program, arranging the </a:t>
            </a:r>
            <a:r>
              <a:rPr lang="en-US" dirty="0" smtClean="0"/>
              <a:t>financing of </a:t>
            </a:r>
            <a:r>
              <a:rPr lang="en-US" dirty="0"/>
              <a:t>long-term debt</a:t>
            </a:r>
            <a:r>
              <a:rPr lang="en-US" dirty="0" smtClean="0"/>
              <a:t>, etc.</a:t>
            </a:r>
          </a:p>
          <a:p>
            <a:r>
              <a:rPr lang="en-US" b="1" dirty="0"/>
              <a:t>Interpersonal or Collaborative Competence </a:t>
            </a:r>
            <a:r>
              <a:rPr lang="en-US" dirty="0"/>
              <a:t>— knowing how to help people be motivated, how to </a:t>
            </a:r>
            <a:r>
              <a:rPr lang="en-US" dirty="0" smtClean="0"/>
              <a:t>communicate visions </a:t>
            </a:r>
            <a:r>
              <a:rPr lang="en-US" dirty="0"/>
              <a:t>and preferences, how to handle negotiations, and how to manage conflicts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Competencies needed by senior-level managers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740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Political Competence </a:t>
            </a:r>
            <a:r>
              <a:rPr lang="en-US" dirty="0"/>
              <a:t>— dual abilities to accurately assess the impact of public </a:t>
            </a:r>
            <a:r>
              <a:rPr lang="en-US" dirty="0" smtClean="0"/>
              <a:t>policies on </a:t>
            </a:r>
            <a:r>
              <a:rPr lang="en-US" dirty="0"/>
              <a:t>the performance of the senior-level managers domain of responsibility and to </a:t>
            </a:r>
            <a:r>
              <a:rPr lang="en-US" dirty="0" smtClean="0"/>
              <a:t>influence public </a:t>
            </a:r>
            <a:r>
              <a:rPr lang="en-US" dirty="0"/>
              <a:t>policy making at state and federal levels</a:t>
            </a:r>
          </a:p>
          <a:p>
            <a:r>
              <a:rPr lang="en-US" b="1" dirty="0"/>
              <a:t>Commercial </a:t>
            </a:r>
            <a:r>
              <a:rPr lang="en-US" b="1" dirty="0" smtClean="0"/>
              <a:t>Competence</a:t>
            </a:r>
            <a:r>
              <a:rPr lang="en-US" dirty="0" smtClean="0"/>
              <a:t> </a:t>
            </a:r>
            <a:r>
              <a:rPr lang="en-US" dirty="0"/>
              <a:t> — </a:t>
            </a:r>
            <a:r>
              <a:rPr lang="en-US" dirty="0" smtClean="0"/>
              <a:t> </a:t>
            </a:r>
            <a:r>
              <a:rPr lang="en-US" dirty="0"/>
              <a:t>ability of managers to establish and </a:t>
            </a:r>
            <a:r>
              <a:rPr lang="en-US" dirty="0" smtClean="0"/>
              <a:t>operate value-creating </a:t>
            </a:r>
            <a:r>
              <a:rPr lang="en-US" dirty="0"/>
              <a:t>situations in which economic exchanges between buyers and sellers occur</a:t>
            </a:r>
          </a:p>
          <a:p>
            <a:r>
              <a:rPr lang="en-US" b="1" dirty="0"/>
              <a:t>Governance </a:t>
            </a:r>
            <a:r>
              <a:rPr lang="en-US" b="1" dirty="0" smtClean="0"/>
              <a:t>Competence</a:t>
            </a:r>
            <a:r>
              <a:rPr lang="en-US" dirty="0" smtClean="0"/>
              <a:t> </a:t>
            </a:r>
            <a:r>
              <a:rPr lang="en-US" dirty="0"/>
              <a:t> — </a:t>
            </a:r>
            <a:r>
              <a:rPr lang="en-US" dirty="0" smtClean="0"/>
              <a:t>includes ability </a:t>
            </a:r>
            <a:r>
              <a:rPr lang="en-US" dirty="0"/>
              <a:t>to establish a clear vision for the organization or system, to foster a </a:t>
            </a:r>
            <a:r>
              <a:rPr lang="en-US" dirty="0" smtClean="0"/>
              <a:t>culture that </a:t>
            </a:r>
            <a:r>
              <a:rPr lang="en-US" dirty="0"/>
              <a:t>supports the realization of the vision, to assemble and effectively allocate the </a:t>
            </a:r>
            <a:r>
              <a:rPr lang="en-US" dirty="0" smtClean="0"/>
              <a:t>resources to </a:t>
            </a:r>
            <a:r>
              <a:rPr lang="en-US" dirty="0"/>
              <a:t>realize the vision, to lead the organization through various challenges, and to ensure </a:t>
            </a:r>
            <a:r>
              <a:rPr lang="en-US" dirty="0" smtClean="0"/>
              <a:t>proper accountability </a:t>
            </a:r>
            <a:r>
              <a:rPr lang="en-US" dirty="0"/>
              <a:t>to multiple stakeholders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Competencies needed by senior-level </a:t>
            </a:r>
            <a:r>
              <a:rPr lang="en-US" dirty="0" smtClean="0"/>
              <a:t>managers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Management can be conceptualized as an input-conversion-output process</a:t>
            </a:r>
          </a:p>
          <a:p>
            <a:pPr lvl="1"/>
            <a:r>
              <a:rPr lang="en-US" dirty="0" smtClean="0"/>
              <a:t>Inputs— </a:t>
            </a:r>
            <a:r>
              <a:rPr lang="en-US" dirty="0"/>
              <a:t>human and physical resources and technology</a:t>
            </a:r>
            <a:endParaRPr lang="en-US" dirty="0" smtClean="0"/>
          </a:p>
          <a:p>
            <a:pPr lvl="1"/>
            <a:r>
              <a:rPr lang="en-US" dirty="0"/>
              <a:t>Outputs — </a:t>
            </a:r>
            <a:r>
              <a:rPr lang="en-US" dirty="0" smtClean="0"/>
              <a:t>missions and objectives</a:t>
            </a:r>
          </a:p>
          <a:p>
            <a:r>
              <a:rPr lang="en-US" dirty="0" smtClean="0"/>
              <a:t>HSOs</a:t>
            </a:r>
            <a:r>
              <a:rPr lang="en-US" dirty="0"/>
              <a:t>/HSs are formal organizational settings where outputs are produced (mission </a:t>
            </a:r>
            <a:r>
              <a:rPr lang="en-US" dirty="0" smtClean="0"/>
              <a:t>fulfilled and </a:t>
            </a:r>
            <a:r>
              <a:rPr lang="en-US" dirty="0"/>
              <a:t>objectives accomplished) </a:t>
            </a:r>
            <a:r>
              <a:rPr lang="en-US" dirty="0" smtClean="0"/>
              <a:t>through conversion </a:t>
            </a:r>
            <a:r>
              <a:rPr lang="en-US" dirty="0"/>
              <a:t>of inputs (resources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Managers and the management work that they perform are the catalyst that converts </a:t>
            </a:r>
            <a:r>
              <a:rPr lang="en-US" dirty="0" smtClean="0"/>
              <a:t>inputs to outputs</a:t>
            </a:r>
            <a:endParaRPr lang="en-US" dirty="0"/>
          </a:p>
          <a:p>
            <a:r>
              <a:rPr lang="en-US" dirty="0"/>
              <a:t>HSOs/HSs </a:t>
            </a:r>
            <a:r>
              <a:rPr lang="en-US" dirty="0" smtClean="0"/>
              <a:t>and </a:t>
            </a:r>
            <a:r>
              <a:rPr lang="en-US" dirty="0"/>
              <a:t>their </a:t>
            </a:r>
            <a:r>
              <a:rPr lang="en-US" dirty="0" smtClean="0"/>
              <a:t>managers interact with their external environments</a:t>
            </a:r>
            <a:r>
              <a:rPr lang="en-US" dirty="0"/>
              <a:t>; this makes </a:t>
            </a:r>
            <a:r>
              <a:rPr lang="en-US" dirty="0" smtClean="0"/>
              <a:t>HSOs/HSs </a:t>
            </a:r>
            <a:r>
              <a:rPr lang="en-US" dirty="0"/>
              <a:t>open systems because inputs are obtained from their </a:t>
            </a:r>
            <a:r>
              <a:rPr lang="en-US" dirty="0" smtClean="0"/>
              <a:t>external environment </a:t>
            </a:r>
            <a:r>
              <a:rPr lang="en-US" dirty="0"/>
              <a:t>and outputs go into that </a:t>
            </a:r>
            <a:r>
              <a:rPr lang="en-US" dirty="0" smtClean="0"/>
              <a:t>environment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Management model for HSOs/HSs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7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endParaRPr lang="en-US" dirty="0" smtClean="0">
              <a:latin typeface="Times"/>
              <a:ea typeface="Times New Roman"/>
              <a:cs typeface="Times New Roman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"/>
                <a:ea typeface="Times New Roman"/>
                <a:cs typeface="Times New Roman"/>
              </a:rPr>
              <a:t>Define </a:t>
            </a:r>
            <a:r>
              <a:rPr lang="en-US" i="1" dirty="0">
                <a:latin typeface="Times"/>
                <a:ea typeface="Times New Roman"/>
                <a:cs typeface="Times New Roman"/>
              </a:rPr>
              <a:t>health services, health services organizations, health systems, managers,</a:t>
            </a:r>
            <a:r>
              <a:rPr lang="en-US" dirty="0">
                <a:latin typeface="Times"/>
                <a:ea typeface="Times New Roman"/>
                <a:cs typeface="Times New Roman"/>
              </a:rPr>
              <a:t> and </a:t>
            </a:r>
            <a:r>
              <a:rPr lang="en-US" i="1" dirty="0">
                <a:latin typeface="Times"/>
                <a:ea typeface="Times New Roman"/>
                <a:cs typeface="Times New Roman"/>
              </a:rPr>
              <a:t>management</a:t>
            </a:r>
            <a:endParaRPr lang="en-US" dirty="0">
              <a:latin typeface="Times"/>
              <a:ea typeface="Times New Roman"/>
              <a:cs typeface="Times New Roman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"/>
                <a:ea typeface="Times New Roman"/>
                <a:cs typeface="Times New Roman"/>
              </a:rPr>
              <a:t>Understand </a:t>
            </a:r>
            <a:r>
              <a:rPr lang="en-US" dirty="0">
                <a:latin typeface="Times"/>
                <a:ea typeface="Times New Roman"/>
                <a:cs typeface="Times New Roman"/>
              </a:rPr>
              <a:t>organizational culture, philosophy, and performance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"/>
                <a:ea typeface="Times New Roman"/>
                <a:cs typeface="Times New Roman"/>
              </a:rPr>
              <a:t>Discuss </a:t>
            </a:r>
            <a:r>
              <a:rPr lang="en-US" dirty="0">
                <a:latin typeface="Times"/>
                <a:ea typeface="Times New Roman"/>
                <a:cs typeface="Times New Roman"/>
              </a:rPr>
              <a:t>management work in terms of functions, skills, roles, and competencies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dirty="0" smtClean="0">
                <a:latin typeface="Times"/>
                <a:ea typeface="Times New Roman"/>
                <a:cs typeface="Times New Roman"/>
              </a:rPr>
              <a:t>Draw </a:t>
            </a:r>
            <a:r>
              <a:rPr lang="en-US" dirty="0">
                <a:latin typeface="Times"/>
                <a:ea typeface="Times New Roman"/>
                <a:cs typeface="Times New Roman"/>
              </a:rPr>
              <a:t>and discuss a schematic model of management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5, Learning objectives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95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 works involves:</a:t>
            </a:r>
          </a:p>
          <a:p>
            <a:pPr lvl="1"/>
            <a:r>
              <a:rPr lang="en-US" dirty="0" smtClean="0"/>
              <a:t>Establishing appropriate organizational missions and objectives</a:t>
            </a:r>
          </a:p>
          <a:p>
            <a:pPr lvl="1"/>
            <a:r>
              <a:rPr lang="en-US" dirty="0" smtClean="0"/>
              <a:t>Assembling and effectively using resources, including human resources, materials and supplies, technology, information, etc.</a:t>
            </a:r>
          </a:p>
          <a:p>
            <a:r>
              <a:rPr lang="en-US" dirty="0" smtClean="0"/>
              <a:t>We can assess and study management work through:</a:t>
            </a:r>
          </a:p>
          <a:p>
            <a:pPr lvl="1"/>
            <a:r>
              <a:rPr lang="en-US" dirty="0" smtClean="0"/>
              <a:t>Management functions</a:t>
            </a:r>
          </a:p>
          <a:p>
            <a:pPr lvl="1"/>
            <a:r>
              <a:rPr lang="en-US" dirty="0"/>
              <a:t>Management </a:t>
            </a:r>
            <a:r>
              <a:rPr lang="en-US" dirty="0" smtClean="0"/>
              <a:t>skills</a:t>
            </a:r>
          </a:p>
          <a:p>
            <a:pPr lvl="1"/>
            <a:r>
              <a:rPr lang="en-US" dirty="0"/>
              <a:t>Management </a:t>
            </a:r>
            <a:r>
              <a:rPr lang="en-US" dirty="0" smtClean="0"/>
              <a:t>roles</a:t>
            </a:r>
          </a:p>
          <a:p>
            <a:pPr lvl="1"/>
            <a:r>
              <a:rPr lang="en-US" dirty="0"/>
              <a:t>Management </a:t>
            </a:r>
            <a:r>
              <a:rPr lang="en-US" dirty="0" smtClean="0"/>
              <a:t>competencies</a:t>
            </a:r>
          </a:p>
          <a:p>
            <a:pPr lvl="1"/>
            <a:r>
              <a:rPr lang="en-US" dirty="0" smtClean="0"/>
              <a:t>The management process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Work of Managers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54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Services — specific </a:t>
            </a:r>
            <a:r>
              <a:rPr lang="en-US" dirty="0"/>
              <a:t>activities undertaken to maintain or improve health or to prevent decrements </a:t>
            </a:r>
            <a:r>
              <a:rPr lang="en-US" dirty="0" smtClean="0"/>
              <a:t>of health</a:t>
            </a:r>
          </a:p>
          <a:p>
            <a:pPr lvl="1"/>
            <a:r>
              <a:rPr lang="en-US" dirty="0" smtClean="0"/>
              <a:t>Public health services</a:t>
            </a:r>
          </a:p>
          <a:p>
            <a:pPr lvl="1"/>
            <a:r>
              <a:rPr lang="en-US" dirty="0" smtClean="0"/>
              <a:t>Personal health services</a:t>
            </a:r>
          </a:p>
          <a:p>
            <a:r>
              <a:rPr lang="en-US" dirty="0" smtClean="0"/>
              <a:t>Health Services Organizations — entities that </a:t>
            </a:r>
            <a:r>
              <a:rPr lang="en-US" dirty="0"/>
              <a:t>provide the organizational structure within which the delivery of health services </a:t>
            </a:r>
            <a:r>
              <a:rPr lang="en-US" dirty="0" smtClean="0"/>
              <a:t>is made </a:t>
            </a:r>
            <a:r>
              <a:rPr lang="en-US" dirty="0"/>
              <a:t>directly to consumers, whether the purpose of the services is preventive, acute, </a:t>
            </a:r>
            <a:r>
              <a:rPr lang="en-US" dirty="0" smtClean="0"/>
              <a:t>chronic, restorative</a:t>
            </a:r>
            <a:r>
              <a:rPr lang="en-US" dirty="0"/>
              <a:t>, or </a:t>
            </a:r>
            <a:r>
              <a:rPr lang="en-US" dirty="0" smtClean="0"/>
              <a:t>palliative</a:t>
            </a:r>
          </a:p>
          <a:p>
            <a:r>
              <a:rPr lang="en-US" dirty="0" smtClean="0"/>
              <a:t>Health Systems —formally </a:t>
            </a:r>
            <a:r>
              <a:rPr lang="en-US" dirty="0"/>
              <a:t>linked HSOs, </a:t>
            </a:r>
            <a:r>
              <a:rPr lang="en-US" dirty="0" smtClean="0"/>
              <a:t>possibly including </a:t>
            </a:r>
            <a:r>
              <a:rPr lang="en-US" dirty="0"/>
              <a:t>financing arrangements, joined together to provide more coordinated and </a:t>
            </a:r>
            <a:r>
              <a:rPr lang="en-US" dirty="0" smtClean="0"/>
              <a:t>comprehensive health </a:t>
            </a:r>
            <a:r>
              <a:rPr lang="en-US" dirty="0"/>
              <a:t>services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451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Managers:</a:t>
            </a:r>
          </a:p>
          <a:p>
            <a:pPr lvl="1"/>
            <a:r>
              <a:rPr lang="en-US" dirty="0" smtClean="0"/>
              <a:t>Are </a:t>
            </a:r>
            <a:r>
              <a:rPr lang="en-US" dirty="0"/>
              <a:t>formally appointed to positions of authority in organizations or </a:t>
            </a:r>
            <a:r>
              <a:rPr lang="en-US" dirty="0" smtClean="0"/>
              <a:t>systems</a:t>
            </a:r>
          </a:p>
          <a:p>
            <a:pPr lvl="1"/>
            <a:r>
              <a:rPr lang="en-US" dirty="0" smtClean="0"/>
              <a:t>Enable </a:t>
            </a:r>
            <a:r>
              <a:rPr lang="en-US" dirty="0"/>
              <a:t>others to do their direct or support work </a:t>
            </a:r>
            <a:r>
              <a:rPr lang="en-US" dirty="0" smtClean="0"/>
              <a:t>effectively</a:t>
            </a:r>
          </a:p>
          <a:p>
            <a:pPr lvl="1"/>
            <a:r>
              <a:rPr lang="en-US" dirty="0" smtClean="0"/>
              <a:t>Have </a:t>
            </a:r>
            <a:r>
              <a:rPr lang="en-US" dirty="0"/>
              <a:t>responsibility for resource </a:t>
            </a:r>
            <a:r>
              <a:rPr lang="en-US" dirty="0" smtClean="0"/>
              <a:t>use</a:t>
            </a:r>
          </a:p>
          <a:p>
            <a:pPr lvl="1"/>
            <a:r>
              <a:rPr lang="en-US" dirty="0" smtClean="0"/>
              <a:t>Are </a:t>
            </a:r>
            <a:r>
              <a:rPr lang="en-US" dirty="0"/>
              <a:t>accountable for work </a:t>
            </a:r>
            <a:r>
              <a:rPr lang="en-US" dirty="0" smtClean="0"/>
              <a:t>results</a:t>
            </a:r>
          </a:p>
          <a:p>
            <a:r>
              <a:rPr lang="en-US" dirty="0"/>
              <a:t>The variety of managers in these settings can be </a:t>
            </a:r>
            <a:r>
              <a:rPr lang="en-US" dirty="0" smtClean="0"/>
              <a:t>identified </a:t>
            </a:r>
            <a:r>
              <a:rPr lang="en-US" dirty="0"/>
              <a:t>by the level of the organization at which they </a:t>
            </a:r>
            <a:r>
              <a:rPr lang="en-US" dirty="0" smtClean="0"/>
              <a:t>work</a:t>
            </a:r>
          </a:p>
          <a:p>
            <a:r>
              <a:rPr lang="en-US" dirty="0"/>
              <a:t>Classification schemes typically identify managers as senior-level, middle-level, and supervisory or first-level </a:t>
            </a:r>
            <a:endParaRPr lang="en-US" dirty="0" smtClean="0"/>
          </a:p>
          <a:p>
            <a:r>
              <a:rPr lang="en-US" dirty="0"/>
              <a:t>The primary differences between levels of managers are the degree of authority and scope of responsibility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97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main elements of management:</a:t>
            </a:r>
          </a:p>
          <a:p>
            <a:pPr lvl="1"/>
            <a:r>
              <a:rPr lang="en-US" dirty="0" smtClean="0"/>
              <a:t>It is a process </a:t>
            </a:r>
            <a:r>
              <a:rPr lang="en-US" dirty="0"/>
              <a:t>or a set of interactive and interrelated ongoing functions and </a:t>
            </a:r>
            <a:r>
              <a:rPr lang="en-US" dirty="0" smtClean="0"/>
              <a:t>activities </a:t>
            </a:r>
          </a:p>
          <a:p>
            <a:pPr lvl="1"/>
            <a:r>
              <a:rPr lang="en-US" dirty="0"/>
              <a:t>It occurs in a formal organizational setting (either a single organization or a system)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involves accomplishing organizational </a:t>
            </a:r>
            <a:r>
              <a:rPr lang="en-US" dirty="0" smtClean="0"/>
              <a:t>objectives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involves achieving these objectives through people and the use of other </a:t>
            </a:r>
            <a:r>
              <a:rPr lang="en-US" dirty="0" smtClean="0"/>
              <a:t>resources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37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Organizational culture — the </a:t>
            </a:r>
            <a:r>
              <a:rPr lang="en-US" dirty="0"/>
              <a:t>pattern of shared values and beliefs, along with associated behaviors, symbols, and </a:t>
            </a:r>
            <a:r>
              <a:rPr lang="en-US" dirty="0" smtClean="0"/>
              <a:t>rituals, </a:t>
            </a:r>
            <a:r>
              <a:rPr lang="en-US" dirty="0"/>
              <a:t>that is acquired over time by members of </a:t>
            </a:r>
            <a:r>
              <a:rPr lang="en-US" dirty="0" smtClean="0"/>
              <a:t>HSOs</a:t>
            </a:r>
            <a:r>
              <a:rPr lang="en-US" dirty="0"/>
              <a:t>/</a:t>
            </a:r>
            <a:r>
              <a:rPr lang="en-US" dirty="0" smtClean="0"/>
              <a:t>HSs</a:t>
            </a:r>
          </a:p>
          <a:p>
            <a:r>
              <a:rPr lang="en-US" dirty="0" smtClean="0"/>
              <a:t>Organizational </a:t>
            </a:r>
            <a:r>
              <a:rPr lang="en-US" dirty="0"/>
              <a:t>philosophy </a:t>
            </a:r>
            <a:r>
              <a:rPr lang="en-US" dirty="0" smtClean="0"/>
              <a:t>—an HSO’s/HS’s </a:t>
            </a:r>
            <a:r>
              <a:rPr lang="en-US" dirty="0"/>
              <a:t>explicit and implicit view of itself and what it is</a:t>
            </a:r>
            <a:endParaRPr lang="en-US" dirty="0" smtClean="0"/>
          </a:p>
          <a:p>
            <a:r>
              <a:rPr lang="en-US" dirty="0" smtClean="0"/>
              <a:t>Different from organization cultures of business enterprises</a:t>
            </a:r>
          </a:p>
          <a:p>
            <a:pPr lvl="1"/>
            <a:r>
              <a:rPr lang="en-US" dirty="0" smtClean="0"/>
              <a:t>Provide services that are unique in society</a:t>
            </a:r>
          </a:p>
          <a:p>
            <a:pPr lvl="1"/>
            <a:r>
              <a:rPr lang="en-US" dirty="0" smtClean="0"/>
              <a:t>Humanitarian in nature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Culture and Philosophy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881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Effective </a:t>
            </a:r>
            <a:r>
              <a:rPr lang="en-US" dirty="0" smtClean="0"/>
              <a:t>managers create </a:t>
            </a:r>
            <a:r>
              <a:rPr lang="en-US" dirty="0"/>
              <a:t>work environments and conditions that are conducive to superior </a:t>
            </a:r>
            <a:r>
              <a:rPr lang="en-US" dirty="0" smtClean="0"/>
              <a:t>organization-level performance</a:t>
            </a:r>
            <a:r>
              <a:rPr lang="en-US" dirty="0"/>
              <a:t>, as well as performance of individuals in the organization or system</a:t>
            </a:r>
            <a:endParaRPr lang="en-US" dirty="0" smtClean="0"/>
          </a:p>
          <a:p>
            <a:pPr marL="36576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Organizational Performance and Measurement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18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Avedis</a:t>
            </a:r>
            <a:r>
              <a:rPr lang="en-US" dirty="0"/>
              <a:t> </a:t>
            </a:r>
            <a:r>
              <a:rPr lang="en-US" dirty="0" err="1"/>
              <a:t>Donabedian</a:t>
            </a:r>
            <a:endParaRPr lang="en-US" dirty="0"/>
          </a:p>
          <a:p>
            <a:pPr lvl="1"/>
            <a:r>
              <a:rPr lang="en-US" sz="2000" dirty="0"/>
              <a:t>Established lasting </a:t>
            </a:r>
            <a:r>
              <a:rPr lang="en-US" sz="2000" dirty="0" err="1"/>
              <a:t>multicriteria</a:t>
            </a:r>
            <a:r>
              <a:rPr lang="en-US" sz="2000" dirty="0"/>
              <a:t> paradigm for measuring healthcare </a:t>
            </a:r>
            <a:r>
              <a:rPr lang="en-US" sz="2000" dirty="0" smtClean="0"/>
              <a:t>quality</a:t>
            </a:r>
          </a:p>
          <a:p>
            <a:pPr lvl="1"/>
            <a:r>
              <a:rPr lang="en-US" sz="2000" dirty="0" smtClean="0"/>
              <a:t>This paradigm included three types of measures:</a:t>
            </a:r>
            <a:endParaRPr lang="en-US" sz="2000" dirty="0"/>
          </a:p>
          <a:p>
            <a:pPr lvl="2"/>
            <a:r>
              <a:rPr lang="en-US" sz="1800" b="1" dirty="0" smtClean="0"/>
              <a:t>Structural measures</a:t>
            </a:r>
            <a:r>
              <a:rPr lang="en-US" sz="1800" dirty="0" smtClean="0"/>
              <a:t> — innate characteristic of those who provide services and of the settings in which they are provided</a:t>
            </a:r>
          </a:p>
          <a:p>
            <a:pPr lvl="2"/>
            <a:r>
              <a:rPr lang="en-US" sz="1800" b="1" dirty="0" smtClean="0"/>
              <a:t>Process </a:t>
            </a:r>
            <a:r>
              <a:rPr lang="en-US" sz="1800" b="1" dirty="0"/>
              <a:t>measures </a:t>
            </a:r>
            <a:r>
              <a:rPr lang="en-US" sz="1800" dirty="0" smtClean="0"/>
              <a:t>— what service providers do to patients/customers</a:t>
            </a:r>
          </a:p>
          <a:p>
            <a:pPr lvl="2"/>
            <a:r>
              <a:rPr lang="en-US" sz="1800" b="1" dirty="0" smtClean="0"/>
              <a:t>Outcome </a:t>
            </a:r>
            <a:r>
              <a:rPr lang="en-US" sz="1800" b="1" dirty="0"/>
              <a:t>measures </a:t>
            </a:r>
            <a:r>
              <a:rPr lang="en-US" sz="1800" dirty="0" smtClean="0"/>
              <a:t>— what happens to the health of patients/consumers as a result of services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Performance and </a:t>
            </a:r>
            <a:r>
              <a:rPr lang="en-US" dirty="0" smtClean="0"/>
              <a:t>Measurement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7815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MHSOS FIN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601</TotalTime>
  <Words>1320</Words>
  <Application>Microsoft Macintosh PowerPoint</Application>
  <PresentationFormat>On-screen Show (4:3)</PresentationFormat>
  <Paragraphs>149</Paragraphs>
  <Slides>18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Grid</vt:lpstr>
      <vt:lpstr>The Practice of management in health services organizations and health systems</vt:lpstr>
      <vt:lpstr>Chapter 5, Learning objectives</vt:lpstr>
      <vt:lpstr>The Work of Managers</vt:lpstr>
      <vt:lpstr>Key Definitions</vt:lpstr>
      <vt:lpstr>managers</vt:lpstr>
      <vt:lpstr>Management</vt:lpstr>
      <vt:lpstr>Organizational Culture and Philosophy</vt:lpstr>
      <vt:lpstr>Organizational Performance and Measurement</vt:lpstr>
      <vt:lpstr>Organizational Performance and Measurement (cont.)</vt:lpstr>
      <vt:lpstr>Management Functions</vt:lpstr>
      <vt:lpstr>Management Functions</vt:lpstr>
      <vt:lpstr>Management Skills</vt:lpstr>
      <vt:lpstr>Management Roles</vt:lpstr>
      <vt:lpstr>Another Conceptualization of Management Roles</vt:lpstr>
      <vt:lpstr>Management competencies</vt:lpstr>
      <vt:lpstr>Competencies needed by senior-level managers</vt:lpstr>
      <vt:lpstr>Competencies needed by senior-level managers (CONT.)</vt:lpstr>
      <vt:lpstr>A Management model for HSOs/HSs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McDaniel</dc:creator>
  <cp:lastModifiedBy>Cecilia Gonzalez</cp:lastModifiedBy>
  <cp:revision>93</cp:revision>
  <dcterms:created xsi:type="dcterms:W3CDTF">2013-01-06T21:57:18Z</dcterms:created>
  <dcterms:modified xsi:type="dcterms:W3CDTF">2014-04-30T18:23:51Z</dcterms:modified>
</cp:coreProperties>
</file>