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6"/>
  </p:notesMasterIdLst>
  <p:handoutMasterIdLst>
    <p:handoutMasterId r:id="rId47"/>
  </p:handoutMasterIdLst>
  <p:sldIdLst>
    <p:sldId id="256" r:id="rId2"/>
    <p:sldId id="257" r:id="rId3"/>
    <p:sldId id="258" r:id="rId4"/>
    <p:sldId id="260" r:id="rId5"/>
    <p:sldId id="261" r:id="rId6"/>
    <p:sldId id="262" r:id="rId7"/>
    <p:sldId id="300" r:id="rId8"/>
    <p:sldId id="274" r:id="rId9"/>
    <p:sldId id="301" r:id="rId10"/>
    <p:sldId id="275" r:id="rId11"/>
    <p:sldId id="276" r:id="rId12"/>
    <p:sldId id="277" r:id="rId13"/>
    <p:sldId id="278" r:id="rId14"/>
    <p:sldId id="279" r:id="rId15"/>
    <p:sldId id="264" r:id="rId16"/>
    <p:sldId id="302" r:id="rId17"/>
    <p:sldId id="265" r:id="rId18"/>
    <p:sldId id="266" r:id="rId19"/>
    <p:sldId id="267" r:id="rId20"/>
    <p:sldId id="268" r:id="rId21"/>
    <p:sldId id="269" r:id="rId22"/>
    <p:sldId id="270" r:id="rId23"/>
    <p:sldId id="280" r:id="rId24"/>
    <p:sldId id="296" r:id="rId25"/>
    <p:sldId id="281" r:id="rId26"/>
    <p:sldId id="297" r:id="rId27"/>
    <p:sldId id="283" r:id="rId28"/>
    <p:sldId id="284" r:id="rId29"/>
    <p:sldId id="285" r:id="rId30"/>
    <p:sldId id="286" r:id="rId31"/>
    <p:sldId id="287" r:id="rId32"/>
    <p:sldId id="298" r:id="rId33"/>
    <p:sldId id="288" r:id="rId34"/>
    <p:sldId id="289" r:id="rId35"/>
    <p:sldId id="299" r:id="rId36"/>
    <p:sldId id="271" r:id="rId37"/>
    <p:sldId id="303" r:id="rId38"/>
    <p:sldId id="304" r:id="rId39"/>
    <p:sldId id="292" r:id="rId40"/>
    <p:sldId id="305" r:id="rId41"/>
    <p:sldId id="293" r:id="rId42"/>
    <p:sldId id="306" r:id="rId43"/>
    <p:sldId id="294" r:id="rId44"/>
    <p:sldId id="295" r:id="rId45"/>
  </p:sldIdLst>
  <p:sldSz cx="9144000" cy="6858000" type="screen4x3"/>
  <p:notesSz cx="6858000" cy="9144000"/>
  <p:custDataLst>
    <p:tags r:id="rId4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13" clrIdx="0"/>
  <p:cmAuthor id="1" name="owner" initials="o" lastIdx="55" clrIdx="1"/>
  <p:cmAuthor id="2" name="Kate Hunsicker" initials="KH" lastIdx="1" clrIdx="2"/>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57" autoAdjust="0"/>
  </p:normalViewPr>
  <p:slideViewPr>
    <p:cSldViewPr snapToGrid="0" snapToObjects="1">
      <p:cViewPr varScale="1">
        <p:scale>
          <a:sx n="85" d="100"/>
          <a:sy n="85" d="100"/>
        </p:scale>
        <p:origin x="-132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commentAuthors" Target="commentAuthors.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notesMaster" Target="notesMasters/notesMaster1.xml"/><Relationship Id="rId47" Type="http://schemas.openxmlformats.org/officeDocument/2006/relationships/handoutMaster" Target="handoutMasters/handoutMaster1.xml"/><Relationship Id="rId48" Type="http://schemas.openxmlformats.org/officeDocument/2006/relationships/printerSettings" Target="printerSettings/printerSettings1.bin"/><Relationship Id="rId49" Type="http://schemas.openxmlformats.org/officeDocument/2006/relationships/tags" Target="tags/tag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4/30/14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a:p>
        </p:txBody>
      </p:sp>
    </p:spTree>
    <p:extLst>
      <p:ext uri="{BB962C8B-B14F-4D97-AF65-F5344CB8AC3E}">
        <p14:creationId xmlns:p14="http://schemas.microsoft.com/office/powerpoint/2010/main" val="48277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12</a:t>
            </a:fld>
            <a:endParaRPr lang="en-US"/>
          </a:p>
        </p:txBody>
      </p:sp>
    </p:spTree>
    <p:extLst>
      <p:ext uri="{BB962C8B-B14F-4D97-AF65-F5344CB8AC3E}">
        <p14:creationId xmlns:p14="http://schemas.microsoft.com/office/powerpoint/2010/main" val="1943829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13</a:t>
            </a:fld>
            <a:endParaRPr lang="en-US"/>
          </a:p>
        </p:txBody>
      </p:sp>
    </p:spTree>
    <p:extLst>
      <p:ext uri="{BB962C8B-B14F-4D97-AF65-F5344CB8AC3E}">
        <p14:creationId xmlns:p14="http://schemas.microsoft.com/office/powerpoint/2010/main" val="18494613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14</a:t>
            </a:fld>
            <a:endParaRPr lang="en-US"/>
          </a:p>
        </p:txBody>
      </p:sp>
    </p:spTree>
    <p:extLst>
      <p:ext uri="{BB962C8B-B14F-4D97-AF65-F5344CB8AC3E}">
        <p14:creationId xmlns:p14="http://schemas.microsoft.com/office/powerpoint/2010/main" val="2735994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15</a:t>
            </a:fld>
            <a:endParaRPr lang="en-US"/>
          </a:p>
        </p:txBody>
      </p:sp>
    </p:spTree>
    <p:extLst>
      <p:ext uri="{BB962C8B-B14F-4D97-AF65-F5344CB8AC3E}">
        <p14:creationId xmlns:p14="http://schemas.microsoft.com/office/powerpoint/2010/main" val="2942234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17</a:t>
            </a:fld>
            <a:endParaRPr lang="en-US"/>
          </a:p>
        </p:txBody>
      </p:sp>
    </p:spTree>
    <p:extLst>
      <p:ext uri="{BB962C8B-B14F-4D97-AF65-F5344CB8AC3E}">
        <p14:creationId xmlns:p14="http://schemas.microsoft.com/office/powerpoint/2010/main" val="38842967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18</a:t>
            </a:fld>
            <a:endParaRPr lang="en-US"/>
          </a:p>
        </p:txBody>
      </p:sp>
    </p:spTree>
    <p:extLst>
      <p:ext uri="{BB962C8B-B14F-4D97-AF65-F5344CB8AC3E}">
        <p14:creationId xmlns:p14="http://schemas.microsoft.com/office/powerpoint/2010/main" val="9262010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19</a:t>
            </a:fld>
            <a:endParaRPr lang="en-US"/>
          </a:p>
        </p:txBody>
      </p:sp>
    </p:spTree>
    <p:extLst>
      <p:ext uri="{BB962C8B-B14F-4D97-AF65-F5344CB8AC3E}">
        <p14:creationId xmlns:p14="http://schemas.microsoft.com/office/powerpoint/2010/main" val="2948943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20</a:t>
            </a:fld>
            <a:endParaRPr lang="en-US"/>
          </a:p>
        </p:txBody>
      </p:sp>
    </p:spTree>
    <p:extLst>
      <p:ext uri="{BB962C8B-B14F-4D97-AF65-F5344CB8AC3E}">
        <p14:creationId xmlns:p14="http://schemas.microsoft.com/office/powerpoint/2010/main" val="16376076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21</a:t>
            </a:fld>
            <a:endParaRPr lang="en-US"/>
          </a:p>
        </p:txBody>
      </p:sp>
    </p:spTree>
    <p:extLst>
      <p:ext uri="{BB962C8B-B14F-4D97-AF65-F5344CB8AC3E}">
        <p14:creationId xmlns:p14="http://schemas.microsoft.com/office/powerpoint/2010/main" val="20743021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22</a:t>
            </a:fld>
            <a:endParaRPr lang="en-US"/>
          </a:p>
        </p:txBody>
      </p:sp>
    </p:spTree>
    <p:extLst>
      <p:ext uri="{BB962C8B-B14F-4D97-AF65-F5344CB8AC3E}">
        <p14:creationId xmlns:p14="http://schemas.microsoft.com/office/powerpoint/2010/main" val="4003596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a:t>
            </a:fld>
            <a:endParaRPr lang="en-US"/>
          </a:p>
        </p:txBody>
      </p:sp>
    </p:spTree>
    <p:extLst>
      <p:ext uri="{BB962C8B-B14F-4D97-AF65-F5344CB8AC3E}">
        <p14:creationId xmlns:p14="http://schemas.microsoft.com/office/powerpoint/2010/main" val="24878602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23</a:t>
            </a:fld>
            <a:endParaRPr lang="en-US"/>
          </a:p>
        </p:txBody>
      </p:sp>
    </p:spTree>
    <p:extLst>
      <p:ext uri="{BB962C8B-B14F-4D97-AF65-F5344CB8AC3E}">
        <p14:creationId xmlns:p14="http://schemas.microsoft.com/office/powerpoint/2010/main" val="3585784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25</a:t>
            </a:fld>
            <a:endParaRPr lang="en-US"/>
          </a:p>
        </p:txBody>
      </p:sp>
    </p:spTree>
    <p:extLst>
      <p:ext uri="{BB962C8B-B14F-4D97-AF65-F5344CB8AC3E}">
        <p14:creationId xmlns:p14="http://schemas.microsoft.com/office/powerpoint/2010/main" val="3145509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27</a:t>
            </a:fld>
            <a:endParaRPr lang="en-US"/>
          </a:p>
        </p:txBody>
      </p:sp>
    </p:spTree>
    <p:extLst>
      <p:ext uri="{BB962C8B-B14F-4D97-AF65-F5344CB8AC3E}">
        <p14:creationId xmlns:p14="http://schemas.microsoft.com/office/powerpoint/2010/main" val="1316611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28</a:t>
            </a:fld>
            <a:endParaRPr lang="en-US"/>
          </a:p>
        </p:txBody>
      </p:sp>
    </p:spTree>
    <p:extLst>
      <p:ext uri="{BB962C8B-B14F-4D97-AF65-F5344CB8AC3E}">
        <p14:creationId xmlns:p14="http://schemas.microsoft.com/office/powerpoint/2010/main" val="1742691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29</a:t>
            </a:fld>
            <a:endParaRPr lang="en-US"/>
          </a:p>
        </p:txBody>
      </p:sp>
    </p:spTree>
    <p:extLst>
      <p:ext uri="{BB962C8B-B14F-4D97-AF65-F5344CB8AC3E}">
        <p14:creationId xmlns:p14="http://schemas.microsoft.com/office/powerpoint/2010/main" val="9106442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30</a:t>
            </a:fld>
            <a:endParaRPr lang="en-US"/>
          </a:p>
        </p:txBody>
      </p:sp>
    </p:spTree>
    <p:extLst>
      <p:ext uri="{BB962C8B-B14F-4D97-AF65-F5344CB8AC3E}">
        <p14:creationId xmlns:p14="http://schemas.microsoft.com/office/powerpoint/2010/main" val="38336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31</a:t>
            </a:fld>
            <a:endParaRPr lang="en-US"/>
          </a:p>
        </p:txBody>
      </p:sp>
    </p:spTree>
    <p:extLst>
      <p:ext uri="{BB962C8B-B14F-4D97-AF65-F5344CB8AC3E}">
        <p14:creationId xmlns:p14="http://schemas.microsoft.com/office/powerpoint/2010/main" val="38648036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33</a:t>
            </a:fld>
            <a:endParaRPr lang="en-US"/>
          </a:p>
        </p:txBody>
      </p:sp>
    </p:spTree>
    <p:extLst>
      <p:ext uri="{BB962C8B-B14F-4D97-AF65-F5344CB8AC3E}">
        <p14:creationId xmlns:p14="http://schemas.microsoft.com/office/powerpoint/2010/main" val="20476158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34</a:t>
            </a:fld>
            <a:endParaRPr lang="en-US"/>
          </a:p>
        </p:txBody>
      </p:sp>
    </p:spTree>
    <p:extLst>
      <p:ext uri="{BB962C8B-B14F-4D97-AF65-F5344CB8AC3E}">
        <p14:creationId xmlns:p14="http://schemas.microsoft.com/office/powerpoint/2010/main" val="359288536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36</a:t>
            </a:fld>
            <a:endParaRPr lang="en-US"/>
          </a:p>
        </p:txBody>
      </p:sp>
    </p:spTree>
    <p:extLst>
      <p:ext uri="{BB962C8B-B14F-4D97-AF65-F5344CB8AC3E}">
        <p14:creationId xmlns:p14="http://schemas.microsoft.com/office/powerpoint/2010/main" val="205552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a:t>
            </a:fld>
            <a:endParaRPr lang="en-US"/>
          </a:p>
        </p:txBody>
      </p:sp>
    </p:spTree>
    <p:extLst>
      <p:ext uri="{BB962C8B-B14F-4D97-AF65-F5344CB8AC3E}">
        <p14:creationId xmlns:p14="http://schemas.microsoft.com/office/powerpoint/2010/main" val="634675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4</a:t>
            </a:fld>
            <a:endParaRPr lang="en-US"/>
          </a:p>
        </p:txBody>
      </p:sp>
    </p:spTree>
    <p:extLst>
      <p:ext uri="{BB962C8B-B14F-4D97-AF65-F5344CB8AC3E}">
        <p14:creationId xmlns:p14="http://schemas.microsoft.com/office/powerpoint/2010/main" val="39720071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5</a:t>
            </a:fld>
            <a:endParaRPr lang="en-US"/>
          </a:p>
        </p:txBody>
      </p:sp>
    </p:spTree>
    <p:extLst>
      <p:ext uri="{BB962C8B-B14F-4D97-AF65-F5344CB8AC3E}">
        <p14:creationId xmlns:p14="http://schemas.microsoft.com/office/powerpoint/2010/main" val="14249402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6</a:t>
            </a:fld>
            <a:endParaRPr lang="en-US"/>
          </a:p>
        </p:txBody>
      </p:sp>
    </p:spTree>
    <p:extLst>
      <p:ext uri="{BB962C8B-B14F-4D97-AF65-F5344CB8AC3E}">
        <p14:creationId xmlns:p14="http://schemas.microsoft.com/office/powerpoint/2010/main" val="1948631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8</a:t>
            </a:fld>
            <a:endParaRPr lang="en-US"/>
          </a:p>
        </p:txBody>
      </p:sp>
    </p:spTree>
    <p:extLst>
      <p:ext uri="{BB962C8B-B14F-4D97-AF65-F5344CB8AC3E}">
        <p14:creationId xmlns:p14="http://schemas.microsoft.com/office/powerpoint/2010/main" val="3559144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10</a:t>
            </a:fld>
            <a:endParaRPr lang="en-US"/>
          </a:p>
        </p:txBody>
      </p:sp>
    </p:spTree>
    <p:extLst>
      <p:ext uri="{BB962C8B-B14F-4D97-AF65-F5344CB8AC3E}">
        <p14:creationId xmlns:p14="http://schemas.microsoft.com/office/powerpoint/2010/main" val="1259058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11</a:t>
            </a:fld>
            <a:endParaRPr lang="en-US"/>
          </a:p>
        </p:txBody>
      </p:sp>
    </p:spTree>
    <p:extLst>
      <p:ext uri="{BB962C8B-B14F-4D97-AF65-F5344CB8AC3E}">
        <p14:creationId xmlns:p14="http://schemas.microsoft.com/office/powerpoint/2010/main" val="1312169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EC11F7B9-E3EE-D448-8D91-CF73B945EF86}" type="datetime1">
              <a:rPr lang="en-US" smtClean="0"/>
              <a:t>4/30/14</a:t>
            </a:fld>
            <a:endParaRPr lang="en-US"/>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2" name="Footer Placeholder 11"/>
          <p:cNvSpPr>
            <a:spLocks noGrp="1"/>
          </p:cNvSpPr>
          <p:nvPr>
            <p:ph type="ftr" sz="quarter" idx="12"/>
          </p:nvPr>
        </p:nvSpPr>
        <p:spPr>
          <a:xfrm>
            <a:off x="235178" y="6213206"/>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a:t>
            </a:r>
            <a:r>
              <a:rPr lang="en-US" dirty="0" err="1" smtClean="0"/>
              <a:t>Pierrette</a:t>
            </a:r>
            <a:r>
              <a:rPr lang="en-US" dirty="0" smtClean="0"/>
              <a:t> </a:t>
            </a:r>
            <a:r>
              <a:rPr lang="en-US" dirty="0" err="1" smtClean="0"/>
              <a:t>Cazeau</a:t>
            </a:r>
            <a:r>
              <a:rPr lang="en-US" dirty="0" smtClean="0"/>
              <a:t>, based on</a:t>
            </a:r>
            <a:r>
              <a:rPr lang="en-US" i="1" dirty="0" smtClean="0"/>
              <a:t> Managing Health Services Organizations and Systems, Fifth Edition, </a:t>
            </a:r>
            <a:r>
              <a:rPr lang="en-US" dirty="0" smtClean="0"/>
              <a:t>by Beaufort B. Longest &amp; Kurt </a:t>
            </a:r>
            <a:r>
              <a:rPr lang="en-US" dirty="0" err="1" smtClean="0"/>
              <a:t>Darr</a:t>
            </a:r>
            <a:r>
              <a:rPr lang="en-US" dirty="0" smtClean="0"/>
              <a:t> (2008, Health Professions Press, Inc.).</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A2BC9E-C18A-5E49-90C1-FECAC7D2F518}"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7FABD27-E42A-5843-AC09-0BEF46B7DE97}" type="datetime1">
              <a:rPr lang="en-US" smtClean="0"/>
              <a:t>4/30/14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778A7D0-4DEE-2849-9B76-55979FA16806}" type="datetime1">
              <a:rPr lang="en-US" smtClean="0"/>
              <a:t>4/30/14</a:t>
            </a:fld>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2" name="Rectangle 1"/>
          <p:cNvSpPr/>
          <p:nvPr userDrawn="1"/>
        </p:nvSpPr>
        <p:spPr>
          <a:xfrm>
            <a:off x="513082" y="6329918"/>
            <a:ext cx="7721599"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Beaufort B. Longest, Jr., and Kurt </a:t>
            </a:r>
            <a:r>
              <a:rPr lang="en-US" sz="900" dirty="0" err="1" smtClean="0"/>
              <a:t>Darr</a:t>
            </a:r>
            <a:r>
              <a:rPr lang="en-US" sz="900" dirty="0" smtClean="0"/>
              <a:t> ).</a:t>
            </a:r>
            <a:endParaRPr lang="en-US" sz="9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5FEF64D6-B1C3-C14F-BC31-BB5CDBAD3021}" type="datetime1">
              <a:rPr lang="en-US" smtClean="0"/>
              <a:t>4/30/14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dirty="0" smtClean="0"/>
              <a:t>Copyright © 2013 by Health Professions Press, Inc. Prepared by </a:t>
            </a:r>
            <a:r>
              <a:rPr lang="en-US" dirty="0" err="1" smtClean="0"/>
              <a:t>Pierrette</a:t>
            </a:r>
            <a:r>
              <a:rPr lang="en-US" dirty="0" smtClean="0"/>
              <a:t> </a:t>
            </a:r>
            <a:r>
              <a:rPr lang="en-US" dirty="0" err="1" smtClean="0"/>
              <a:t>Cazeau</a:t>
            </a:r>
            <a:r>
              <a:rPr lang="en-US" dirty="0" smtClean="0"/>
              <a:t>, based on</a:t>
            </a:r>
            <a:r>
              <a:rPr lang="en-US" i="1" dirty="0" smtClean="0"/>
              <a:t> Managing Health Services Organizations and Systems, Fifth Edition, </a:t>
            </a:r>
            <a:r>
              <a:rPr lang="en-US" dirty="0" smtClean="0"/>
              <a:t>by Beaufort B. Longest &amp; Kurt </a:t>
            </a:r>
            <a:r>
              <a:rPr lang="en-US" dirty="0" err="1" smtClean="0"/>
              <a:t>Darr</a:t>
            </a:r>
            <a:r>
              <a:rPr lang="en-US" dirty="0" smtClean="0"/>
              <a:t> (2008, Health Professions Press, Inc.).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1B3B2B-C89F-D144-A14C-CC960D95B13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7A58BF5-1C9A-124C-B493-1AEBFFB2204B}" type="datetime1">
              <a:rPr lang="en-US" smtClean="0"/>
              <a:t>4/30/14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395E92-E9F9-B843-A81E-AF24A0533C04}" type="datetime1">
              <a:rPr lang="en-US" smtClean="0"/>
              <a:t>4/30/14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5D3CF0A-BA47-4741-B178-4737F8FF8217}" type="datetime1">
              <a:rPr lang="en-US" smtClean="0"/>
              <a:t>4/30/14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F1E5D4-8B2D-4147-8DC1-B24AA50A79FD}"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7007AC-14B4-4242-8EBA-E6316BF3DE5C}" type="datetime1">
              <a:rPr lang="en-US" smtClean="0"/>
              <a:t>4/30/14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2013 by Health Professions Press, Inc. Prepared by Pierrette Cazeau, based on Managing Health Services Organizations and Systems, Fifth Edition, by Beaufort B. Longest &amp; Kurt Darr (2008,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88075325-8193-6F4F-A611-9357C9D4B6E4}" type="datetime1">
              <a:rPr lang="en-US" smtClean="0"/>
              <a:t>4/30/14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a:t>
            </a:r>
            <a:r>
              <a:rPr lang="en-US" dirty="0"/>
              <a:t>4</a:t>
            </a:r>
          </a:p>
        </p:txBody>
      </p:sp>
      <p:sp>
        <p:nvSpPr>
          <p:cNvPr id="4" name="Title 3"/>
          <p:cNvSpPr>
            <a:spLocks noGrp="1"/>
          </p:cNvSpPr>
          <p:nvPr>
            <p:ph type="title"/>
          </p:nvPr>
        </p:nvSpPr>
        <p:spPr/>
        <p:txBody>
          <a:bodyPr/>
          <a:lstStyle/>
          <a:p>
            <a:r>
              <a:rPr lang="en-US" dirty="0" smtClean="0"/>
              <a:t>Ethical and Legal Environment</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Ethical theories do not necessarily </a:t>
            </a:r>
            <a:r>
              <a:rPr lang="en-US" dirty="0" smtClean="0"/>
              <a:t>conflict</a:t>
            </a:r>
          </a:p>
          <a:p>
            <a:r>
              <a:rPr lang="en-US" dirty="0" smtClean="0"/>
              <a:t>Various </a:t>
            </a:r>
            <a:r>
              <a:rPr lang="en-US" dirty="0"/>
              <a:t>moral philosophies may reach the same conclusion about an action, albeit through different reasoning or use of varying </a:t>
            </a:r>
            <a:r>
              <a:rPr lang="en-US" dirty="0" smtClean="0"/>
              <a:t>constructs</a:t>
            </a:r>
          </a:p>
          <a:p>
            <a:r>
              <a:rPr lang="en-US" dirty="0" smtClean="0"/>
              <a:t>The </a:t>
            </a:r>
            <a:r>
              <a:rPr lang="en-US" dirty="0" smtClean="0"/>
              <a:t>moral philosophies support four principles that guide decision making by managers and their HSOs</a:t>
            </a:r>
          </a:p>
          <a:p>
            <a:pPr lvl="1"/>
            <a:r>
              <a:rPr lang="en-US" dirty="0" smtClean="0"/>
              <a:t>Respect for persons</a:t>
            </a:r>
          </a:p>
          <a:p>
            <a:pPr lvl="1"/>
            <a:r>
              <a:rPr lang="en-US" dirty="0" smtClean="0"/>
              <a:t>Beneficence</a:t>
            </a:r>
          </a:p>
          <a:p>
            <a:pPr lvl="1"/>
            <a:r>
              <a:rPr lang="en-US" dirty="0" err="1" smtClean="0"/>
              <a:t>Nonmaleficence</a:t>
            </a:r>
            <a:endParaRPr lang="en-US" dirty="0" smtClean="0"/>
          </a:p>
          <a:p>
            <a:pPr lvl="1"/>
            <a:r>
              <a:rPr lang="en-US" dirty="0" smtClean="0"/>
              <a:t>Justice</a:t>
            </a:r>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a:p>
        </p:txBody>
      </p:sp>
      <p:sp>
        <p:nvSpPr>
          <p:cNvPr id="4" name="Title 3"/>
          <p:cNvSpPr>
            <a:spLocks noGrp="1"/>
          </p:cNvSpPr>
          <p:nvPr>
            <p:ph type="title"/>
          </p:nvPr>
        </p:nvSpPr>
        <p:spPr/>
        <p:txBody>
          <a:bodyPr/>
          <a:lstStyle/>
          <a:p>
            <a:r>
              <a:rPr lang="en-US" dirty="0" smtClean="0"/>
              <a:t>Linking theory and action</a:t>
            </a:r>
            <a:endParaRPr lang="en-US" dirty="0"/>
          </a:p>
        </p:txBody>
      </p:sp>
    </p:spTree>
    <p:extLst>
      <p:ext uri="{BB962C8B-B14F-4D97-AF65-F5344CB8AC3E}">
        <p14:creationId xmlns:p14="http://schemas.microsoft.com/office/powerpoint/2010/main" val="406451298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Autonomy: requires </a:t>
            </a:r>
            <a:r>
              <a:rPr lang="en-US" dirty="0"/>
              <a:t>that persons act toward others in a way that enables them to be </a:t>
            </a:r>
            <a:r>
              <a:rPr lang="en-US" dirty="0" smtClean="0"/>
              <a:t>self-governing</a:t>
            </a:r>
          </a:p>
          <a:p>
            <a:r>
              <a:rPr lang="en-US" dirty="0" smtClean="0"/>
              <a:t>Truth Telling: requires </a:t>
            </a:r>
            <a:r>
              <a:rPr lang="en-US" dirty="0"/>
              <a:t>managers to be hon­est in all they </a:t>
            </a:r>
            <a:r>
              <a:rPr lang="en-US" dirty="0" smtClean="0"/>
              <a:t>do</a:t>
            </a:r>
          </a:p>
          <a:p>
            <a:r>
              <a:rPr lang="en-US" dirty="0" smtClean="0"/>
              <a:t>Confidentiality: requires </a:t>
            </a:r>
            <a:r>
              <a:rPr lang="en-US" dirty="0"/>
              <a:t>managers and clinicians to keep secret what they learn about patients and others in the course of their </a:t>
            </a:r>
            <a:r>
              <a:rPr lang="en-US" dirty="0" smtClean="0"/>
              <a:t>work</a:t>
            </a:r>
          </a:p>
          <a:p>
            <a:r>
              <a:rPr lang="en-US" dirty="0" smtClean="0"/>
              <a:t>Fidelity: </a:t>
            </a:r>
            <a:r>
              <a:rPr lang="en-US" dirty="0"/>
              <a:t>d</a:t>
            </a:r>
            <a:r>
              <a:rPr lang="en-US" dirty="0" smtClean="0"/>
              <a:t>efined </a:t>
            </a:r>
            <a:r>
              <a:rPr lang="en-US" dirty="0"/>
              <a:t>as doing one’s duty or keeping one’s word</a:t>
            </a:r>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a:p>
        </p:txBody>
      </p:sp>
      <p:sp>
        <p:nvSpPr>
          <p:cNvPr id="4" name="Title 3"/>
          <p:cNvSpPr>
            <a:spLocks noGrp="1"/>
          </p:cNvSpPr>
          <p:nvPr>
            <p:ph type="title"/>
          </p:nvPr>
        </p:nvSpPr>
        <p:spPr/>
        <p:txBody>
          <a:bodyPr/>
          <a:lstStyle/>
          <a:p>
            <a:r>
              <a:rPr lang="en-US" dirty="0" smtClean="0"/>
              <a:t>Respect for persons</a:t>
            </a:r>
            <a:endParaRPr lang="en-US" dirty="0"/>
          </a:p>
        </p:txBody>
      </p:sp>
    </p:spTree>
    <p:extLst>
      <p:ext uri="{BB962C8B-B14F-4D97-AF65-F5344CB8AC3E}">
        <p14:creationId xmlns:p14="http://schemas.microsoft.com/office/powerpoint/2010/main" val="376184030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Acting with charity or kindness</a:t>
            </a:r>
          </a:p>
          <a:p>
            <a:r>
              <a:rPr lang="en-US" dirty="0" smtClean="0"/>
              <a:t>Beneficence requires HSOs to do all they can for patients</a:t>
            </a:r>
          </a:p>
          <a:p>
            <a:r>
              <a:rPr lang="en-US" dirty="0" smtClean="0"/>
              <a:t>Beneficence also requires </a:t>
            </a:r>
            <a:r>
              <a:rPr lang="en-US" dirty="0"/>
              <a:t>balancing the benefits and harms of an </a:t>
            </a:r>
            <a:r>
              <a:rPr lang="en-US" dirty="0" smtClean="0"/>
              <a:t>action. Utility </a:t>
            </a:r>
            <a:r>
              <a:rPr lang="en-US" dirty="0"/>
              <a:t>is but one of several considerations in health services decision making</a:t>
            </a:r>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a:p>
        </p:txBody>
      </p:sp>
      <p:sp>
        <p:nvSpPr>
          <p:cNvPr id="4" name="Title 3"/>
          <p:cNvSpPr>
            <a:spLocks noGrp="1"/>
          </p:cNvSpPr>
          <p:nvPr>
            <p:ph type="title"/>
          </p:nvPr>
        </p:nvSpPr>
        <p:spPr/>
        <p:txBody>
          <a:bodyPr/>
          <a:lstStyle/>
          <a:p>
            <a:r>
              <a:rPr lang="en-US" dirty="0" smtClean="0"/>
              <a:t>beneficence</a:t>
            </a:r>
            <a:endParaRPr lang="en-US" dirty="0"/>
          </a:p>
        </p:txBody>
      </p:sp>
    </p:spTree>
    <p:extLst>
      <p:ext uri="{BB962C8B-B14F-4D97-AF65-F5344CB8AC3E}">
        <p14:creationId xmlns:p14="http://schemas.microsoft.com/office/powerpoint/2010/main" val="338678368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a:t>Nonmaleficence</a:t>
            </a:r>
            <a:r>
              <a:rPr lang="en-US" dirty="0"/>
              <a:t> can be defined as </a:t>
            </a:r>
            <a:r>
              <a:rPr lang="en-US" i="1" dirty="0" err="1"/>
              <a:t>primum</a:t>
            </a:r>
            <a:r>
              <a:rPr lang="en-US" i="1" dirty="0"/>
              <a:t> non </a:t>
            </a:r>
            <a:r>
              <a:rPr lang="en-US" i="1" dirty="0" err="1"/>
              <a:t>nocere</a:t>
            </a:r>
            <a:r>
              <a:rPr lang="en-US" dirty="0"/>
              <a:t>—first, do no </a:t>
            </a:r>
            <a:r>
              <a:rPr lang="en-US" dirty="0" smtClean="0"/>
              <a:t>harm</a:t>
            </a:r>
          </a:p>
          <a:p>
            <a:r>
              <a:rPr lang="en-US" dirty="0" err="1"/>
              <a:t>Nonmaleficence</a:t>
            </a:r>
            <a:r>
              <a:rPr lang="en-US" dirty="0"/>
              <a:t> gives rise to specific moral rules, but neither the principle nor any derivative rule is </a:t>
            </a:r>
            <a:r>
              <a:rPr lang="en-US" dirty="0" smtClean="0"/>
              <a:t>absolute</a:t>
            </a:r>
          </a:p>
          <a:p>
            <a:r>
              <a:rPr lang="en-US" dirty="0" smtClean="0"/>
              <a:t>Most </a:t>
            </a:r>
            <a:r>
              <a:rPr lang="en-US" dirty="0"/>
              <a:t>commonly applies </a:t>
            </a:r>
            <a:r>
              <a:rPr lang="en-US" dirty="0" smtClean="0"/>
              <a:t>to </a:t>
            </a:r>
            <a:r>
              <a:rPr lang="en-US" dirty="0"/>
              <a:t>HSO relationships with </a:t>
            </a:r>
            <a:r>
              <a:rPr lang="en-US" dirty="0" smtClean="0"/>
              <a:t>patients</a:t>
            </a:r>
          </a:p>
          <a:p>
            <a:pPr marL="434340" indent="-342900"/>
            <a:r>
              <a:rPr lang="en-US" dirty="0"/>
              <a:t>Putting staff at unnecessary or extraordinary risk to their health and safety violates a manager’s duty to them, even if the result meets the principle of beneficence to patients</a:t>
            </a:r>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a:p>
        </p:txBody>
      </p:sp>
      <p:sp>
        <p:nvSpPr>
          <p:cNvPr id="4" name="Title 3"/>
          <p:cNvSpPr>
            <a:spLocks noGrp="1"/>
          </p:cNvSpPr>
          <p:nvPr>
            <p:ph type="title"/>
          </p:nvPr>
        </p:nvSpPr>
        <p:spPr/>
        <p:txBody>
          <a:bodyPr/>
          <a:lstStyle/>
          <a:p>
            <a:r>
              <a:rPr lang="en-US" dirty="0" err="1" smtClean="0"/>
              <a:t>Nonmaleficence</a:t>
            </a:r>
            <a:endParaRPr lang="en-US" dirty="0"/>
          </a:p>
        </p:txBody>
      </p:sp>
    </p:spTree>
    <p:extLst>
      <p:ext uri="{BB962C8B-B14F-4D97-AF65-F5344CB8AC3E}">
        <p14:creationId xmlns:p14="http://schemas.microsoft.com/office/powerpoint/2010/main" val="312869586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Rawls defined justice as fairness</a:t>
            </a:r>
          </a:p>
          <a:p>
            <a:r>
              <a:rPr lang="en-US" dirty="0" smtClean="0"/>
              <a:t>Some definitions of justice </a:t>
            </a:r>
            <a:r>
              <a:rPr lang="en-US" dirty="0"/>
              <a:t>require that all persons get their just desserts—what they are </a:t>
            </a:r>
            <a:r>
              <a:rPr lang="en-US" dirty="0" smtClean="0"/>
              <a:t>due</a:t>
            </a:r>
          </a:p>
          <a:p>
            <a:r>
              <a:rPr lang="en-US" dirty="0" smtClean="0"/>
              <a:t>At </a:t>
            </a:r>
            <a:r>
              <a:rPr lang="en-US" dirty="0"/>
              <a:t>a minimum, clinicians and managers act justly if they consistently apply clear and prospectively determined criteria in decision making</a:t>
            </a:r>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a:p>
        </p:txBody>
      </p:sp>
      <p:sp>
        <p:nvSpPr>
          <p:cNvPr id="4" name="Title 3"/>
          <p:cNvSpPr>
            <a:spLocks noGrp="1"/>
          </p:cNvSpPr>
          <p:nvPr>
            <p:ph type="title"/>
          </p:nvPr>
        </p:nvSpPr>
        <p:spPr/>
        <p:txBody>
          <a:bodyPr/>
          <a:lstStyle/>
          <a:p>
            <a:r>
              <a:rPr lang="en-US" dirty="0" smtClean="0"/>
              <a:t>justice</a:t>
            </a:r>
            <a:endParaRPr lang="en-US" dirty="0"/>
          </a:p>
        </p:txBody>
      </p:sp>
    </p:spTree>
    <p:extLst>
      <p:ext uri="{BB962C8B-B14F-4D97-AF65-F5344CB8AC3E}">
        <p14:creationId xmlns:p14="http://schemas.microsoft.com/office/powerpoint/2010/main" val="267124348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Personal ethic</a:t>
            </a:r>
          </a:p>
          <a:p>
            <a:pPr lvl="1"/>
            <a:r>
              <a:rPr lang="en-US" dirty="0" smtClean="0"/>
              <a:t>Moral framework for decision making that allow persons to</a:t>
            </a:r>
          </a:p>
          <a:p>
            <a:pPr lvl="2"/>
            <a:r>
              <a:rPr lang="en-US" dirty="0" smtClean="0"/>
              <a:t>Refuse to follow guidelines</a:t>
            </a:r>
          </a:p>
          <a:p>
            <a:pPr lvl="2"/>
            <a:r>
              <a:rPr lang="en-US" dirty="0" smtClean="0"/>
              <a:t>Refuse to follow judgments</a:t>
            </a:r>
          </a:p>
          <a:p>
            <a:pPr lvl="2"/>
            <a:r>
              <a:rPr lang="en-US" dirty="0" smtClean="0"/>
              <a:t>Refuse to take certain actions</a:t>
            </a:r>
          </a:p>
          <a:p>
            <a:pPr lvl="1"/>
            <a:r>
              <a:rPr lang="en-US" dirty="0" smtClean="0"/>
              <a:t>Neither membership </a:t>
            </a:r>
            <a:r>
              <a:rPr lang="en-US" dirty="0"/>
              <a:t>in a professional association with a code of ethics </a:t>
            </a:r>
            <a:r>
              <a:rPr lang="en-US" dirty="0" smtClean="0"/>
              <a:t>nor employment </a:t>
            </a:r>
            <a:r>
              <a:rPr lang="en-US" dirty="0"/>
              <a:t>in an HSO with an organizational philosophy reflected </a:t>
            </a:r>
            <a:r>
              <a:rPr lang="en-US" dirty="0" smtClean="0"/>
              <a:t>in its </a:t>
            </a:r>
            <a:r>
              <a:rPr lang="en-US" dirty="0"/>
              <a:t>values, mission, and vision statements are </a:t>
            </a:r>
            <a:r>
              <a:rPr lang="en-US" dirty="0" smtClean="0"/>
              <a:t>substitutes </a:t>
            </a:r>
            <a:r>
              <a:rPr lang="en-US" dirty="0"/>
              <a:t>for </a:t>
            </a:r>
            <a:r>
              <a:rPr lang="en-US" dirty="0" smtClean="0"/>
              <a:t>a coherent</a:t>
            </a:r>
            <a:r>
              <a:rPr lang="en-US" dirty="0"/>
              <a:t>, </a:t>
            </a:r>
            <a:r>
              <a:rPr lang="en-US" dirty="0" smtClean="0"/>
              <a:t>consistent, </a:t>
            </a:r>
            <a:r>
              <a:rPr lang="en-US" dirty="0"/>
              <a:t>and comprehensive personal </a:t>
            </a:r>
            <a:r>
              <a:rPr lang="en-US" dirty="0" smtClean="0"/>
              <a:t>ethic</a:t>
            </a:r>
          </a:p>
          <a:p>
            <a:r>
              <a:rPr lang="en-US" dirty="0" smtClean="0"/>
              <a:t>Professional codes</a:t>
            </a:r>
          </a:p>
          <a:p>
            <a:pPr lvl="1"/>
            <a:r>
              <a:rPr lang="en-US" dirty="0" smtClean="0"/>
              <a:t>Codes of ethics that distinguish acceptable from unacceptable behavior</a:t>
            </a:r>
          </a:p>
          <a:p>
            <a:pPr lvl="1"/>
            <a:r>
              <a:rPr lang="en-US" dirty="0" smtClean="0"/>
              <a:t>Common in health services</a:t>
            </a:r>
          </a:p>
          <a:p>
            <a:pPr lvl="1"/>
            <a:r>
              <a:rPr lang="en-US" dirty="0" smtClean="0"/>
              <a:t>General language and vague performance limit standards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a:p>
        </p:txBody>
      </p:sp>
      <p:sp>
        <p:nvSpPr>
          <p:cNvPr id="4" name="Title 3"/>
          <p:cNvSpPr>
            <a:spLocks noGrp="1"/>
          </p:cNvSpPr>
          <p:nvPr>
            <p:ph type="title"/>
          </p:nvPr>
        </p:nvSpPr>
        <p:spPr/>
        <p:txBody>
          <a:bodyPr/>
          <a:lstStyle/>
          <a:p>
            <a:r>
              <a:rPr lang="en-US" dirty="0" smtClean="0"/>
              <a:t>Personal Ethic and Professional Codes</a:t>
            </a:r>
            <a:endParaRPr lang="en-US" dirty="0"/>
          </a:p>
        </p:txBody>
      </p:sp>
    </p:spTree>
    <p:extLst>
      <p:ext uri="{BB962C8B-B14F-4D97-AF65-F5344CB8AC3E}">
        <p14:creationId xmlns:p14="http://schemas.microsoft.com/office/powerpoint/2010/main" val="33040822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American College of Healthcare Executives</a:t>
            </a:r>
          </a:p>
          <a:p>
            <a:r>
              <a:rPr lang="en-US" dirty="0" smtClean="0"/>
              <a:t>American College of Health Care Administrators</a:t>
            </a:r>
          </a:p>
          <a:p>
            <a:r>
              <a:rPr lang="en-US" dirty="0" smtClean="0"/>
              <a:t>American Medical Association</a:t>
            </a:r>
          </a:p>
          <a:p>
            <a:r>
              <a:rPr lang="en-US" dirty="0" smtClean="0"/>
              <a:t>American Nurses Association</a:t>
            </a:r>
          </a:p>
          <a:p>
            <a:r>
              <a:rPr lang="en-US" dirty="0" smtClean="0"/>
              <a:t>American Hospital Association</a:t>
            </a:r>
          </a:p>
          <a:p>
            <a:r>
              <a:rPr lang="en-US" dirty="0" smtClean="0"/>
              <a:t>Bills of Rights</a:t>
            </a:r>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a:p>
        </p:txBody>
      </p:sp>
      <p:sp>
        <p:nvSpPr>
          <p:cNvPr id="4" name="Title 3"/>
          <p:cNvSpPr>
            <a:spLocks noGrp="1"/>
          </p:cNvSpPr>
          <p:nvPr>
            <p:ph type="title"/>
          </p:nvPr>
        </p:nvSpPr>
        <p:spPr/>
        <p:txBody>
          <a:bodyPr/>
          <a:lstStyle/>
          <a:p>
            <a:r>
              <a:rPr lang="en-US" dirty="0" smtClean="0"/>
              <a:t>Health Services Codes of Ethics</a:t>
            </a:r>
            <a:endParaRPr lang="en-US" dirty="0"/>
          </a:p>
        </p:txBody>
      </p:sp>
    </p:spTree>
    <p:extLst>
      <p:ext uri="{BB962C8B-B14F-4D97-AF65-F5344CB8AC3E}">
        <p14:creationId xmlns:p14="http://schemas.microsoft.com/office/powerpoint/2010/main" val="31653255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ACHE adopted its first code in 1939</a:t>
            </a:r>
          </a:p>
          <a:p>
            <a:r>
              <a:rPr lang="en-US" dirty="0"/>
              <a:t>In 2013, the code had five sections that detailed the healthcare executive’s </a:t>
            </a:r>
            <a:r>
              <a:rPr lang="en-US" dirty="0" smtClean="0"/>
              <a:t>responsibilities to:</a:t>
            </a:r>
          </a:p>
          <a:p>
            <a:pPr lvl="1"/>
            <a:r>
              <a:rPr lang="en-US" dirty="0" smtClean="0"/>
              <a:t>The profession</a:t>
            </a:r>
          </a:p>
          <a:p>
            <a:pPr lvl="1"/>
            <a:r>
              <a:rPr lang="en-US" dirty="0" smtClean="0"/>
              <a:t>The organization</a:t>
            </a:r>
          </a:p>
          <a:p>
            <a:pPr lvl="1"/>
            <a:r>
              <a:rPr lang="en-US" dirty="0" smtClean="0"/>
              <a:t>Employees</a:t>
            </a:r>
          </a:p>
          <a:p>
            <a:pPr lvl="1"/>
            <a:r>
              <a:rPr lang="en-US" dirty="0" smtClean="0"/>
              <a:t>The community and society</a:t>
            </a:r>
          </a:p>
          <a:p>
            <a:r>
              <a:rPr lang="en-US" dirty="0" smtClean="0"/>
              <a:t>The fifth section charges affiliates with a positive duty to communicate the facts to the committee on ethics if they have reasonable grounds to believe another affiliate has violated the code (biomedical ethical issues receive little attention)</a:t>
            </a:r>
          </a:p>
          <a:p>
            <a:pPr marL="365760" lvl="1"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a:p>
        </p:txBody>
      </p:sp>
      <p:sp>
        <p:nvSpPr>
          <p:cNvPr id="4" name="Title 3"/>
          <p:cNvSpPr>
            <a:spLocks noGrp="1"/>
          </p:cNvSpPr>
          <p:nvPr>
            <p:ph type="title"/>
          </p:nvPr>
        </p:nvSpPr>
        <p:spPr/>
        <p:txBody>
          <a:bodyPr/>
          <a:lstStyle/>
          <a:p>
            <a:r>
              <a:rPr lang="en-US" dirty="0" smtClean="0"/>
              <a:t>American college of healthcare executives</a:t>
            </a:r>
            <a:endParaRPr lang="en-US" dirty="0"/>
          </a:p>
        </p:txBody>
      </p:sp>
    </p:spTree>
    <p:extLst>
      <p:ext uri="{BB962C8B-B14F-4D97-AF65-F5344CB8AC3E}">
        <p14:creationId xmlns:p14="http://schemas.microsoft.com/office/powerpoint/2010/main" val="4811691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This code of ethics guides managers of long-term care facilities, usually called nursing </a:t>
            </a:r>
            <a:r>
              <a:rPr lang="en-US" dirty="0" smtClean="0"/>
              <a:t>facilities</a:t>
            </a:r>
          </a:p>
          <a:p>
            <a:r>
              <a:rPr lang="en-US" dirty="0"/>
              <a:t>T</a:t>
            </a:r>
            <a:r>
              <a:rPr lang="en-US" dirty="0" smtClean="0"/>
              <a:t>he </a:t>
            </a:r>
            <a:r>
              <a:rPr lang="en-US" dirty="0"/>
              <a:t>four “expectations” for </a:t>
            </a:r>
            <a:r>
              <a:rPr lang="en-US" dirty="0" smtClean="0"/>
              <a:t>managers: </a:t>
            </a:r>
          </a:p>
          <a:p>
            <a:pPr lvl="1"/>
            <a:r>
              <a:rPr lang="en-US" dirty="0" smtClean="0"/>
              <a:t>The </a:t>
            </a:r>
            <a:r>
              <a:rPr lang="en-US" dirty="0"/>
              <a:t>welfare of those receiving care is </a:t>
            </a:r>
            <a:r>
              <a:rPr lang="en-US" dirty="0" smtClean="0"/>
              <a:t>paramount</a:t>
            </a:r>
          </a:p>
          <a:p>
            <a:pPr lvl="1"/>
            <a:r>
              <a:rPr lang="en-US" dirty="0"/>
              <a:t>M</a:t>
            </a:r>
            <a:r>
              <a:rPr lang="en-US" dirty="0" smtClean="0"/>
              <a:t>aintain </a:t>
            </a:r>
            <a:r>
              <a:rPr lang="en-US" dirty="0"/>
              <a:t>professional </a:t>
            </a:r>
            <a:r>
              <a:rPr lang="en-US" dirty="0" smtClean="0"/>
              <a:t>competence</a:t>
            </a:r>
          </a:p>
          <a:p>
            <a:pPr lvl="1"/>
            <a:r>
              <a:rPr lang="en-US" dirty="0"/>
              <a:t>M</a:t>
            </a:r>
            <a:r>
              <a:rPr lang="en-US" dirty="0" smtClean="0"/>
              <a:t>aintain </a:t>
            </a:r>
            <a:r>
              <a:rPr lang="en-US" dirty="0"/>
              <a:t>professional posture, holding paramount the inter­ests of facility and </a:t>
            </a:r>
            <a:r>
              <a:rPr lang="en-US" dirty="0" smtClean="0"/>
              <a:t>residents</a:t>
            </a:r>
          </a:p>
          <a:p>
            <a:pPr lvl="1"/>
            <a:r>
              <a:rPr lang="en-US" dirty="0"/>
              <a:t>M</a:t>
            </a:r>
            <a:r>
              <a:rPr lang="en-US" dirty="0" smtClean="0"/>
              <a:t>eet </a:t>
            </a:r>
            <a:r>
              <a:rPr lang="en-US" dirty="0"/>
              <a:t>responsibilities to public, profession, and colleagues</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a:p>
        </p:txBody>
      </p:sp>
      <p:sp>
        <p:nvSpPr>
          <p:cNvPr id="4" name="Title 3"/>
          <p:cNvSpPr>
            <a:spLocks noGrp="1"/>
          </p:cNvSpPr>
          <p:nvPr>
            <p:ph type="title"/>
          </p:nvPr>
        </p:nvSpPr>
        <p:spPr/>
        <p:txBody>
          <a:bodyPr/>
          <a:lstStyle/>
          <a:p>
            <a:r>
              <a:rPr lang="en-US" dirty="0" smtClean="0"/>
              <a:t>American college of health care administrators</a:t>
            </a:r>
            <a:endParaRPr lang="en-US" dirty="0"/>
          </a:p>
        </p:txBody>
      </p:sp>
    </p:spTree>
    <p:extLst>
      <p:ext uri="{BB962C8B-B14F-4D97-AF65-F5344CB8AC3E}">
        <p14:creationId xmlns:p14="http://schemas.microsoft.com/office/powerpoint/2010/main" val="192521803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a:t>preeminent professional association for allopathic physicians</a:t>
            </a:r>
          </a:p>
          <a:p>
            <a:r>
              <a:rPr lang="en-US" dirty="0"/>
              <a:t>First </a:t>
            </a:r>
            <a:r>
              <a:rPr lang="en-US" dirty="0" smtClean="0"/>
              <a:t>(Principles </a:t>
            </a:r>
            <a:r>
              <a:rPr lang="en-US" dirty="0"/>
              <a:t>of Medical </a:t>
            </a:r>
            <a:r>
              <a:rPr lang="en-US" dirty="0" smtClean="0"/>
              <a:t>Ethics) </a:t>
            </a:r>
            <a:r>
              <a:rPr lang="en-US" dirty="0"/>
              <a:t>adopted at founding in </a:t>
            </a:r>
            <a:r>
              <a:rPr lang="en-US" dirty="0" smtClean="0"/>
              <a:t>1847: based </a:t>
            </a:r>
            <a:r>
              <a:rPr lang="en-US" dirty="0"/>
              <a:t>on the code of medical ethics developed by the English physician and philosopher Sir Thomas Percival</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a:p>
        </p:txBody>
      </p:sp>
      <p:sp>
        <p:nvSpPr>
          <p:cNvPr id="4" name="Title 3"/>
          <p:cNvSpPr>
            <a:spLocks noGrp="1"/>
          </p:cNvSpPr>
          <p:nvPr>
            <p:ph type="title"/>
          </p:nvPr>
        </p:nvSpPr>
        <p:spPr/>
        <p:txBody>
          <a:bodyPr/>
          <a:lstStyle/>
          <a:p>
            <a:r>
              <a:rPr lang="en-US" dirty="0" smtClean="0"/>
              <a:t>The American medical association</a:t>
            </a:r>
            <a:endParaRPr lang="en-US" dirty="0"/>
          </a:p>
        </p:txBody>
      </p:sp>
    </p:spTree>
    <p:extLst>
      <p:ext uri="{BB962C8B-B14F-4D97-AF65-F5344CB8AC3E}">
        <p14:creationId xmlns:p14="http://schemas.microsoft.com/office/powerpoint/2010/main" val="329767701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lvl="0" indent="0">
              <a:lnSpc>
                <a:spcPct val="115000"/>
              </a:lnSpc>
              <a:spcBef>
                <a:spcPts val="0"/>
              </a:spcBef>
              <a:spcAft>
                <a:spcPts val="0"/>
              </a:spcAft>
              <a:buNone/>
            </a:pPr>
            <a:endParaRPr lang="en-US" dirty="0">
              <a:latin typeface="Times New Roman"/>
              <a:ea typeface="Calibri"/>
              <a:cs typeface="Times New Roman"/>
            </a:endParaRPr>
          </a:p>
          <a:p>
            <a:pPr marL="342900" marR="0" lvl="0" indent="-342900">
              <a:lnSpc>
                <a:spcPct val="115000"/>
              </a:lnSpc>
              <a:spcBef>
                <a:spcPts val="0"/>
              </a:spcBef>
              <a:spcAft>
                <a:spcPts val="0"/>
              </a:spcAft>
              <a:buFont typeface="Wingdings" charset="2"/>
              <a:buChar char="§"/>
            </a:pPr>
            <a:r>
              <a:rPr lang="en-US" dirty="0" smtClean="0">
                <a:latin typeface="Times New Roman"/>
                <a:ea typeface="Calibri"/>
                <a:cs typeface="Times New Roman"/>
              </a:rPr>
              <a:t>Distinguish </a:t>
            </a:r>
            <a:r>
              <a:rPr lang="en-US" dirty="0">
                <a:latin typeface="Times New Roman"/>
                <a:ea typeface="Calibri"/>
                <a:cs typeface="Times New Roman"/>
              </a:rPr>
              <a:t>ethics and law</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Begin to identify and formulate a personal ethic</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Compare and contrast several moral philosophies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Explicate the ethical principles that affect HSOs and managers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Comprehend types of administrative and clinical ethics issues</a:t>
            </a:r>
            <a:endParaRPr lang="en-US" sz="1800" dirty="0">
              <a:latin typeface="Calibri"/>
              <a:ea typeface="Calibri"/>
              <a:cs typeface="Times New Roman"/>
            </a:endParaRPr>
          </a:p>
          <a:p>
            <a:pPr marL="342900" marR="0" lvl="0" indent="-342900">
              <a:lnSpc>
                <a:spcPct val="115000"/>
              </a:lnSpc>
              <a:spcBef>
                <a:spcPts val="0"/>
              </a:spcBef>
              <a:spcAft>
                <a:spcPts val="0"/>
              </a:spcAft>
              <a:buFont typeface="Wingdings" charset="2"/>
              <a:buChar char="§"/>
            </a:pPr>
            <a:r>
              <a:rPr lang="en-US" dirty="0">
                <a:latin typeface="Times New Roman"/>
                <a:ea typeface="Calibri"/>
                <a:cs typeface="Times New Roman"/>
              </a:rPr>
              <a:t>Conceptualize the means by which HSOs address ethics issues</a:t>
            </a:r>
            <a:endParaRPr lang="en-US" sz="1800" dirty="0">
              <a:latin typeface="Calibri"/>
              <a:ea typeface="Calibri"/>
              <a:cs typeface="Times New Roman"/>
            </a:endParaRPr>
          </a:p>
          <a:p>
            <a:pPr marL="342900" marR="0" lvl="0" indent="-342900">
              <a:lnSpc>
                <a:spcPct val="115000"/>
              </a:lnSpc>
              <a:spcBef>
                <a:spcPts val="0"/>
              </a:spcBef>
              <a:spcAft>
                <a:spcPts val="1000"/>
              </a:spcAft>
              <a:buFont typeface="Wingdings" charset="2"/>
              <a:buChar char="§"/>
            </a:pPr>
            <a:r>
              <a:rPr lang="en-US" dirty="0">
                <a:latin typeface="Times New Roman"/>
                <a:ea typeface="Calibri"/>
                <a:cs typeface="Times New Roman"/>
              </a:rPr>
              <a:t>Understand the effects of law and regulation on managers and HSOs</a:t>
            </a:r>
            <a:endParaRPr lang="en-US" sz="1800" dirty="0">
              <a:latin typeface="Calibri"/>
              <a:ea typeface="Calibri"/>
              <a:cs typeface="Times New Roman"/>
            </a:endParaRPr>
          </a:p>
          <a:p>
            <a:endParaRPr lang="en-US" dirty="0" smtClean="0"/>
          </a:p>
        </p:txBody>
      </p:sp>
      <p:sp>
        <p:nvSpPr>
          <p:cNvPr id="3" name="Title 2"/>
          <p:cNvSpPr>
            <a:spLocks noGrp="1"/>
          </p:cNvSpPr>
          <p:nvPr>
            <p:ph type="title"/>
          </p:nvPr>
        </p:nvSpPr>
        <p:spPr/>
        <p:txBody>
          <a:bodyPr/>
          <a:lstStyle/>
          <a:p>
            <a:r>
              <a:rPr lang="en-US" smtClean="0"/>
              <a:t>Chapter 4, Learning </a:t>
            </a:r>
            <a:r>
              <a:rPr lang="en-US" dirty="0" smtClean="0"/>
              <a:t>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a:p>
        </p:txBody>
      </p:sp>
    </p:spTree>
    <p:extLst>
      <p:ext uri="{BB962C8B-B14F-4D97-AF65-F5344CB8AC3E}">
        <p14:creationId xmlns:p14="http://schemas.microsoft.com/office/powerpoint/2010/main" val="9979573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a:t>Code for </a:t>
            </a:r>
            <a:r>
              <a:rPr lang="en-US" dirty="0" smtClean="0"/>
              <a:t>Nurses was </a:t>
            </a:r>
            <a:r>
              <a:rPr lang="en-US" dirty="0"/>
              <a:t>first adopted by the ANA in 1950</a:t>
            </a:r>
          </a:p>
          <a:p>
            <a:r>
              <a:rPr lang="en-US" dirty="0"/>
              <a:t>By 2001, </a:t>
            </a:r>
            <a:r>
              <a:rPr lang="en-US" dirty="0" smtClean="0"/>
              <a:t>the code had nine provisions</a:t>
            </a:r>
            <a:r>
              <a:rPr lang="en-US" dirty="0"/>
              <a:t>:</a:t>
            </a:r>
            <a:endParaRPr lang="en-US" dirty="0" smtClean="0"/>
          </a:p>
          <a:p>
            <a:pPr lvl="1"/>
            <a:r>
              <a:rPr lang="en-US" dirty="0" smtClean="0"/>
              <a:t>Principles to guide practice</a:t>
            </a:r>
          </a:p>
          <a:p>
            <a:pPr lvl="1"/>
            <a:r>
              <a:rPr lang="en-US" dirty="0" smtClean="0"/>
              <a:t>Primary commitment to patients’ interests</a:t>
            </a:r>
          </a:p>
          <a:p>
            <a:pPr lvl="1"/>
            <a:r>
              <a:rPr lang="en-US" dirty="0" smtClean="0"/>
              <a:t>Advocating for patients</a:t>
            </a:r>
          </a:p>
          <a:p>
            <a:pPr lvl="1"/>
            <a:r>
              <a:rPr lang="en-US" dirty="0" smtClean="0"/>
              <a:t>Individual accountability</a:t>
            </a:r>
          </a:p>
          <a:p>
            <a:pPr lvl="1"/>
            <a:r>
              <a:rPr lang="en-US" dirty="0" smtClean="0"/>
              <a:t>Duties to self and others</a:t>
            </a:r>
          </a:p>
          <a:p>
            <a:pPr lvl="1"/>
            <a:r>
              <a:rPr lang="en-US" dirty="0" smtClean="0"/>
              <a:t>Improving healthcare</a:t>
            </a:r>
          </a:p>
          <a:p>
            <a:pPr lvl="1"/>
            <a:r>
              <a:rPr lang="en-US" dirty="0" smtClean="0"/>
              <a:t>Advancing the profession</a:t>
            </a:r>
          </a:p>
          <a:p>
            <a:pPr lvl="1"/>
            <a:r>
              <a:rPr lang="en-US" dirty="0" smtClean="0"/>
              <a:t>Collaboration</a:t>
            </a:r>
          </a:p>
          <a:p>
            <a:pPr lvl="1"/>
            <a:r>
              <a:rPr lang="en-US" dirty="0" smtClean="0"/>
              <a:t>Obligations to the profession</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a:p>
        </p:txBody>
      </p:sp>
      <p:sp>
        <p:nvSpPr>
          <p:cNvPr id="4" name="Title 3"/>
          <p:cNvSpPr>
            <a:spLocks noGrp="1"/>
          </p:cNvSpPr>
          <p:nvPr>
            <p:ph type="title"/>
          </p:nvPr>
        </p:nvSpPr>
        <p:spPr/>
        <p:txBody>
          <a:bodyPr/>
          <a:lstStyle/>
          <a:p>
            <a:r>
              <a:rPr lang="en-US" dirty="0" smtClean="0"/>
              <a:t>The American nurses association</a:t>
            </a:r>
            <a:endParaRPr lang="en-US" dirty="0"/>
          </a:p>
        </p:txBody>
      </p:sp>
    </p:spTree>
    <p:extLst>
      <p:ext uri="{BB962C8B-B14F-4D97-AF65-F5344CB8AC3E}">
        <p14:creationId xmlns:p14="http://schemas.microsoft.com/office/powerpoint/2010/main" val="19812771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leading trade association for hospitals</a:t>
            </a:r>
          </a:p>
          <a:p>
            <a:r>
              <a:rPr lang="en-US" dirty="0" smtClean="0"/>
              <a:t>Patient Care Partnership includes:</a:t>
            </a:r>
          </a:p>
          <a:p>
            <a:pPr lvl="1"/>
            <a:r>
              <a:rPr lang="en-US" dirty="0" smtClean="0"/>
              <a:t>High-quality hospital care</a:t>
            </a:r>
          </a:p>
          <a:p>
            <a:pPr lvl="1"/>
            <a:r>
              <a:rPr lang="en-US" dirty="0" smtClean="0"/>
              <a:t>A clean and safe environment</a:t>
            </a:r>
          </a:p>
          <a:p>
            <a:pPr lvl="1"/>
            <a:r>
              <a:rPr lang="en-US" dirty="0" smtClean="0"/>
              <a:t>Involvement in the patient’s care</a:t>
            </a:r>
            <a:endParaRPr lang="en-US" dirty="0" smtClean="0">
              <a:solidFill>
                <a:srgbClr val="FF0000"/>
              </a:solidFill>
            </a:endParaRPr>
          </a:p>
          <a:p>
            <a:pPr lvl="1"/>
            <a:r>
              <a:rPr lang="en-US" dirty="0" smtClean="0"/>
              <a:t>Assistance when the patient is leaving the hospital</a:t>
            </a:r>
          </a:p>
          <a:p>
            <a:pPr lvl="1"/>
            <a:r>
              <a:rPr lang="en-US" dirty="0" smtClean="0"/>
              <a:t>Assistance with billing claims</a:t>
            </a:r>
          </a:p>
          <a:p>
            <a:r>
              <a:rPr lang="en-US" dirty="0" smtClean="0"/>
              <a:t>Bills </a:t>
            </a:r>
            <a:r>
              <a:rPr lang="en-US" dirty="0" smtClean="0"/>
              <a:t>of Rights provide guidance about the relationship between health services consumers and HSOs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a:p>
        </p:txBody>
      </p:sp>
      <p:sp>
        <p:nvSpPr>
          <p:cNvPr id="4" name="Title 3"/>
          <p:cNvSpPr>
            <a:spLocks noGrp="1"/>
          </p:cNvSpPr>
          <p:nvPr>
            <p:ph type="title"/>
          </p:nvPr>
        </p:nvSpPr>
        <p:spPr/>
        <p:txBody>
          <a:bodyPr/>
          <a:lstStyle/>
          <a:p>
            <a:r>
              <a:rPr lang="en-US" dirty="0" smtClean="0"/>
              <a:t>American hospital association</a:t>
            </a:r>
            <a:endParaRPr lang="en-US" dirty="0"/>
          </a:p>
        </p:txBody>
      </p:sp>
      <p:sp>
        <p:nvSpPr>
          <p:cNvPr id="5" name="TextBox 4"/>
          <p:cNvSpPr txBox="1"/>
          <p:nvPr/>
        </p:nvSpPr>
        <p:spPr>
          <a:xfrm>
            <a:off x="5080245" y="252268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48681105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Fiduciary duty: governing body members must exercise reasonable care, skill, and diligence in proportion to the circumstances in every governance activity</a:t>
            </a:r>
          </a:p>
          <a:p>
            <a:r>
              <a:rPr lang="en-US" dirty="0"/>
              <a:t>Trustees are fiduciaries responsible for assets held in </a:t>
            </a:r>
            <a:r>
              <a:rPr lang="en-US" dirty="0" smtClean="0"/>
              <a:t>trust: many </a:t>
            </a:r>
            <a:r>
              <a:rPr lang="en-US" dirty="0"/>
              <a:t>governing body members of not-for-profit HSOs/HSs use the title </a:t>
            </a:r>
            <a:r>
              <a:rPr lang="en-US" i="1" dirty="0"/>
              <a:t>trustee,</a:t>
            </a:r>
            <a:r>
              <a:rPr lang="en-US" dirty="0"/>
              <a:t> even when they are not true trustees</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22</a:t>
            </a:fld>
            <a:endParaRPr lang="en-US"/>
          </a:p>
        </p:txBody>
      </p:sp>
      <p:sp>
        <p:nvSpPr>
          <p:cNvPr id="4" name="Title 3"/>
          <p:cNvSpPr>
            <a:spLocks noGrp="1"/>
          </p:cNvSpPr>
          <p:nvPr>
            <p:ph type="title"/>
          </p:nvPr>
        </p:nvSpPr>
        <p:spPr/>
        <p:txBody>
          <a:bodyPr/>
          <a:lstStyle/>
          <a:p>
            <a:r>
              <a:rPr lang="en-US" dirty="0" smtClean="0"/>
              <a:t>Ethical issues affecting governance and management</a:t>
            </a:r>
            <a:endParaRPr lang="en-US" dirty="0"/>
          </a:p>
        </p:txBody>
      </p:sp>
    </p:spTree>
    <p:extLst>
      <p:ext uri="{BB962C8B-B14F-4D97-AF65-F5344CB8AC3E}">
        <p14:creationId xmlns:p14="http://schemas.microsoft.com/office/powerpoint/2010/main" val="141360324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Conflicts </a:t>
            </a:r>
            <a:r>
              <a:rPr lang="en-US" dirty="0"/>
              <a:t>of interest occur in HSOs/HSs in several </a:t>
            </a:r>
            <a:r>
              <a:rPr lang="en-US" dirty="0" smtClean="0"/>
              <a:t>ways</a:t>
            </a:r>
          </a:p>
          <a:p>
            <a:r>
              <a:rPr lang="en-US" dirty="0"/>
              <a:t>The duality of interests in managed care has an inherent potential for conflicts of interest because the goals, purposes, and </a:t>
            </a:r>
            <a:r>
              <a:rPr lang="en-US" dirty="0" smtClean="0"/>
              <a:t>objectives of </a:t>
            </a:r>
            <a:r>
              <a:rPr lang="en-US" dirty="0"/>
              <a:t>managed care organizations (MCOs) often dif­fer from those of their </a:t>
            </a:r>
            <a:r>
              <a:rPr lang="en-US" dirty="0" smtClean="0"/>
              <a:t>members</a:t>
            </a:r>
          </a:p>
          <a:p>
            <a:r>
              <a:rPr lang="en-US" dirty="0"/>
              <a:t>The tension among the MCO and its members </a:t>
            </a:r>
            <a:r>
              <a:rPr lang="en-US" dirty="0" smtClean="0"/>
              <a:t>occurs </a:t>
            </a:r>
            <a:r>
              <a:rPr lang="en-US" dirty="0"/>
              <a:t>as early as initial marketing when benefit packages and market segments are </a:t>
            </a:r>
            <a:r>
              <a:rPr lang="en-US" dirty="0" smtClean="0"/>
              <a:t>identified</a:t>
            </a:r>
          </a:p>
          <a:p>
            <a:r>
              <a:rPr lang="en-US" dirty="0"/>
              <a:t>Using services has the greatest potential for conflicts of </a:t>
            </a:r>
            <a:r>
              <a:rPr lang="en-US" dirty="0" smtClean="0"/>
              <a:t>interest</a:t>
            </a:r>
          </a:p>
          <a:p>
            <a:r>
              <a:rPr lang="en-US" dirty="0"/>
              <a:t>Members </a:t>
            </a:r>
            <a:r>
              <a:rPr lang="en-US" dirty="0" smtClean="0"/>
              <a:t>are often concerned </a:t>
            </a:r>
            <a:r>
              <a:rPr lang="en-US" dirty="0"/>
              <a:t>about subtle and potentially </a:t>
            </a:r>
            <a:r>
              <a:rPr lang="en-US" dirty="0" smtClean="0"/>
              <a:t>serious </a:t>
            </a:r>
            <a:r>
              <a:rPr lang="en-US" dirty="0"/>
              <a:t>constraints that affect MCO-affiliated physicians</a:t>
            </a:r>
          </a:p>
        </p:txBody>
      </p:sp>
      <p:sp>
        <p:nvSpPr>
          <p:cNvPr id="3" name="Slide Number Placeholder 2"/>
          <p:cNvSpPr>
            <a:spLocks noGrp="1"/>
          </p:cNvSpPr>
          <p:nvPr>
            <p:ph type="sldNum" sz="quarter" idx="12"/>
          </p:nvPr>
        </p:nvSpPr>
        <p:spPr/>
        <p:txBody>
          <a:bodyPr/>
          <a:lstStyle/>
          <a:p>
            <a:fld id="{057B859C-5B2B-8749-B99F-4C47515F9E9C}" type="slidenum">
              <a:rPr lang="en-US" smtClean="0"/>
              <a:t>23</a:t>
            </a:fld>
            <a:endParaRPr lang="en-US"/>
          </a:p>
        </p:txBody>
      </p:sp>
      <p:sp>
        <p:nvSpPr>
          <p:cNvPr id="4" name="Title 3"/>
          <p:cNvSpPr>
            <a:spLocks noGrp="1"/>
          </p:cNvSpPr>
          <p:nvPr>
            <p:ph type="title"/>
          </p:nvPr>
        </p:nvSpPr>
        <p:spPr/>
        <p:txBody>
          <a:bodyPr/>
          <a:lstStyle/>
          <a:p>
            <a:r>
              <a:rPr lang="en-US" dirty="0" smtClean="0"/>
              <a:t>Conflicts of interest</a:t>
            </a:r>
            <a:endParaRPr lang="en-US" dirty="0"/>
          </a:p>
        </p:txBody>
      </p:sp>
    </p:spTree>
    <p:extLst>
      <p:ext uri="{BB962C8B-B14F-4D97-AF65-F5344CB8AC3E}">
        <p14:creationId xmlns:p14="http://schemas.microsoft.com/office/powerpoint/2010/main" val="383419350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Resource Allocation embodies the principle of justice</a:t>
            </a:r>
          </a:p>
          <a:p>
            <a:r>
              <a:rPr lang="en-US" dirty="0" smtClean="0"/>
              <a:t>Theories of resource allocation:</a:t>
            </a:r>
          </a:p>
          <a:p>
            <a:pPr lvl="1"/>
            <a:r>
              <a:rPr lang="en-US" dirty="0" smtClean="0"/>
              <a:t>Egalitarianism – proposes that persons are entitled to equal health services</a:t>
            </a:r>
          </a:p>
          <a:p>
            <a:pPr lvl="1"/>
            <a:r>
              <a:rPr lang="en-US" dirty="0" err="1" smtClean="0"/>
              <a:t>Hyperegalitarianism</a:t>
            </a:r>
            <a:r>
              <a:rPr lang="en-US" dirty="0" smtClean="0"/>
              <a:t> – treatments not available to all should be available to none</a:t>
            </a:r>
          </a:p>
          <a:p>
            <a:pPr lvl="1"/>
            <a:r>
              <a:rPr lang="en-US" dirty="0" err="1" smtClean="0"/>
              <a:t>Hyperindividualistic</a:t>
            </a:r>
            <a:r>
              <a:rPr lang="en-US" dirty="0" smtClean="0"/>
              <a:t> theory – health services are not a right guaranteed by society, but a privilege to be earned</a:t>
            </a:r>
          </a:p>
          <a:p>
            <a:pPr lvl="1"/>
            <a:r>
              <a:rPr lang="en-US" dirty="0" err="1" smtClean="0"/>
              <a:t>Macroallocation</a:t>
            </a:r>
            <a:r>
              <a:rPr lang="en-US" dirty="0" smtClean="0"/>
              <a:t> theory – a “decent minimum” (routine services) should be available to all, but high-technology services should be available on a different basis</a:t>
            </a:r>
          </a:p>
          <a:p>
            <a:pPr marL="365760" lvl="1"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24</a:t>
            </a:fld>
            <a:endParaRPr lang="en-US"/>
          </a:p>
        </p:txBody>
      </p:sp>
      <p:sp>
        <p:nvSpPr>
          <p:cNvPr id="4" name="Title 3"/>
          <p:cNvSpPr>
            <a:spLocks noGrp="1"/>
          </p:cNvSpPr>
          <p:nvPr>
            <p:ph type="title"/>
          </p:nvPr>
        </p:nvSpPr>
        <p:spPr/>
        <p:txBody>
          <a:bodyPr/>
          <a:lstStyle/>
          <a:p>
            <a:r>
              <a:rPr lang="en-US" dirty="0" smtClean="0"/>
              <a:t>Biomedical Ethical Issues</a:t>
            </a:r>
            <a:endParaRPr lang="en-US" dirty="0"/>
          </a:p>
        </p:txBody>
      </p:sp>
    </p:spTree>
    <p:extLst>
      <p:ext uri="{BB962C8B-B14F-4D97-AF65-F5344CB8AC3E}">
        <p14:creationId xmlns:p14="http://schemas.microsoft.com/office/powerpoint/2010/main" val="295431300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598706"/>
            <a:ext cx="8407893" cy="5030693"/>
          </a:xfrm>
        </p:spPr>
        <p:txBody>
          <a:bodyPr>
            <a:normAutofit/>
          </a:bodyPr>
          <a:lstStyle/>
          <a:p>
            <a:r>
              <a:rPr lang="en-US" dirty="0" smtClean="0"/>
              <a:t>Consent </a:t>
            </a:r>
            <a:r>
              <a:rPr lang="en-US" dirty="0"/>
              <a:t>began </a:t>
            </a:r>
            <a:r>
              <a:rPr lang="en-US" dirty="0" smtClean="0"/>
              <a:t>at law to protect </a:t>
            </a:r>
            <a:r>
              <a:rPr lang="en-US" dirty="0"/>
              <a:t>the right to be free from nonconsensual </a:t>
            </a:r>
            <a:r>
              <a:rPr lang="en-US" dirty="0" smtClean="0"/>
              <a:t>touching</a:t>
            </a:r>
          </a:p>
          <a:p>
            <a:r>
              <a:rPr lang="en-US" dirty="0"/>
              <a:t>The law recognizes that failing to obtain consent can lead to legal action for battery, an intentional </a:t>
            </a:r>
            <a:r>
              <a:rPr lang="en-US" dirty="0" smtClean="0"/>
              <a:t>tort</a:t>
            </a:r>
          </a:p>
          <a:p>
            <a:pPr lvl="1"/>
            <a:r>
              <a:rPr lang="en-US" dirty="0" smtClean="0"/>
              <a:t>An </a:t>
            </a:r>
            <a:r>
              <a:rPr lang="en-US" dirty="0"/>
              <a:t>action for negligence can be brought if physicians breach a duty to communicate information that the patient needs to make a </a:t>
            </a:r>
            <a:r>
              <a:rPr lang="en-US" dirty="0" smtClean="0"/>
              <a:t>decision	</a:t>
            </a:r>
          </a:p>
          <a:p>
            <a:r>
              <a:rPr lang="en-US" dirty="0"/>
              <a:t>The law requires that consent </a:t>
            </a:r>
            <a:r>
              <a:rPr lang="en-US" dirty="0" smtClean="0"/>
              <a:t>is: </a:t>
            </a:r>
          </a:p>
          <a:p>
            <a:pPr lvl="1"/>
            <a:r>
              <a:rPr lang="en-US" i="1" dirty="0" smtClean="0"/>
              <a:t>Voluntary </a:t>
            </a:r>
            <a:r>
              <a:rPr lang="en-US" i="1" dirty="0" smtClean="0"/>
              <a:t>– </a:t>
            </a:r>
            <a:r>
              <a:rPr lang="en-US" dirty="0" smtClean="0"/>
              <a:t>consent </a:t>
            </a:r>
            <a:r>
              <a:rPr lang="en-US" dirty="0"/>
              <a:t>is given without duress that substantially influences the </a:t>
            </a:r>
            <a:r>
              <a:rPr lang="en-US" dirty="0" smtClean="0"/>
              <a:t>decision</a:t>
            </a:r>
          </a:p>
          <a:p>
            <a:pPr lvl="1"/>
            <a:r>
              <a:rPr lang="en-US" i="1" dirty="0"/>
              <a:t>Competent consent </a:t>
            </a:r>
            <a:r>
              <a:rPr lang="en-US" i="1" dirty="0" smtClean="0"/>
              <a:t>– </a:t>
            </a:r>
            <a:r>
              <a:rPr lang="en-US" dirty="0" smtClean="0"/>
              <a:t>the </a:t>
            </a:r>
            <a:r>
              <a:rPr lang="en-US" dirty="0"/>
              <a:t>patient knows the nature and consequences of what is contemplated or the decision to be </a:t>
            </a:r>
            <a:r>
              <a:rPr lang="en-US" dirty="0" smtClean="0"/>
              <a:t>made</a:t>
            </a:r>
          </a:p>
          <a:p>
            <a:pPr lvl="1"/>
            <a:r>
              <a:rPr lang="en-US" i="1" dirty="0" smtClean="0"/>
              <a:t>Informed </a:t>
            </a:r>
            <a:r>
              <a:rPr lang="en-US" i="1" dirty="0"/>
              <a:t>consent </a:t>
            </a:r>
            <a:r>
              <a:rPr lang="en-US" i="1" dirty="0" smtClean="0"/>
              <a:t>– </a:t>
            </a:r>
            <a:r>
              <a:rPr lang="en-US" dirty="0" smtClean="0"/>
              <a:t>requires </a:t>
            </a:r>
            <a:r>
              <a:rPr lang="en-US" dirty="0"/>
              <a:t>disclosure of the condition for which treatment </a:t>
            </a:r>
            <a:r>
              <a:rPr lang="en-US" dirty="0" smtClean="0"/>
              <a:t>is </a:t>
            </a:r>
            <a:r>
              <a:rPr lang="en-US" dirty="0"/>
              <a:t>proposed, all significant facts about it, and an explanation of likely consequences and difficulties related to the proposed treatment</a:t>
            </a:r>
          </a:p>
        </p:txBody>
      </p:sp>
      <p:sp>
        <p:nvSpPr>
          <p:cNvPr id="3" name="Slide Number Placeholder 2"/>
          <p:cNvSpPr>
            <a:spLocks noGrp="1"/>
          </p:cNvSpPr>
          <p:nvPr>
            <p:ph type="sldNum" sz="quarter" idx="12"/>
          </p:nvPr>
        </p:nvSpPr>
        <p:spPr/>
        <p:txBody>
          <a:bodyPr/>
          <a:lstStyle/>
          <a:p>
            <a:fld id="{057B859C-5B2B-8749-B99F-4C47515F9E9C}" type="slidenum">
              <a:rPr lang="en-US" smtClean="0"/>
              <a:t>25</a:t>
            </a:fld>
            <a:endParaRPr lang="en-US"/>
          </a:p>
        </p:txBody>
      </p:sp>
      <p:sp>
        <p:nvSpPr>
          <p:cNvPr id="4" name="Title 3"/>
          <p:cNvSpPr>
            <a:spLocks noGrp="1"/>
          </p:cNvSpPr>
          <p:nvPr>
            <p:ph type="title"/>
          </p:nvPr>
        </p:nvSpPr>
        <p:spPr/>
        <p:txBody>
          <a:bodyPr/>
          <a:lstStyle/>
          <a:p>
            <a:r>
              <a:rPr lang="en-US" dirty="0" smtClean="0"/>
              <a:t>consent</a:t>
            </a:r>
            <a:endParaRPr lang="en-US" dirty="0"/>
          </a:p>
        </p:txBody>
      </p:sp>
    </p:spTree>
    <p:extLst>
      <p:ext uri="{BB962C8B-B14F-4D97-AF65-F5344CB8AC3E}">
        <p14:creationId xmlns:p14="http://schemas.microsoft.com/office/powerpoint/2010/main" val="269162754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Life-Sustaining Treatment</a:t>
            </a:r>
          </a:p>
          <a:p>
            <a:pPr lvl="1"/>
            <a:r>
              <a:rPr lang="en-US" dirty="0"/>
              <a:t>Decisions about life-sustaining treatment are a point of convergence for ethics and law</a:t>
            </a:r>
          </a:p>
          <a:p>
            <a:pPr lvl="1"/>
            <a:r>
              <a:rPr lang="en-US" dirty="0"/>
              <a:t>Hospitals and nursing facilities often face ethical issues regarding withholding or withdrawing life-sustaining treatment</a:t>
            </a:r>
          </a:p>
          <a:p>
            <a:pPr lvl="1"/>
            <a:r>
              <a:rPr lang="en-US" dirty="0"/>
              <a:t>Historically, risk of legal liability caused a reluctance to withdraw life support absent court approval</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26</a:t>
            </a:fld>
            <a:endParaRPr lang="en-US"/>
          </a:p>
        </p:txBody>
      </p:sp>
      <p:sp>
        <p:nvSpPr>
          <p:cNvPr id="4" name="Title 3"/>
          <p:cNvSpPr>
            <a:spLocks noGrp="1"/>
          </p:cNvSpPr>
          <p:nvPr>
            <p:ph type="title"/>
          </p:nvPr>
        </p:nvSpPr>
        <p:spPr/>
        <p:txBody>
          <a:bodyPr/>
          <a:lstStyle/>
          <a:p>
            <a:r>
              <a:rPr lang="en-US" dirty="0" smtClean="0"/>
              <a:t>End-of-life Decisions</a:t>
            </a:r>
            <a:endParaRPr lang="en-US" dirty="0"/>
          </a:p>
        </p:txBody>
      </p:sp>
    </p:spTree>
    <p:extLst>
      <p:ext uri="{BB962C8B-B14F-4D97-AF65-F5344CB8AC3E}">
        <p14:creationId xmlns:p14="http://schemas.microsoft.com/office/powerpoint/2010/main" val="92377828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Patient Self-Determination Act (PSDA) of 1989 requires that HSOs participating in Medicare and Medicaid give all patients written information about their rights under state law to accept or refuse treatment and to formulate advance medical directives (</a:t>
            </a:r>
            <a:r>
              <a:rPr lang="en-US" dirty="0" smtClean="0"/>
              <a:t>AMDs)</a:t>
            </a:r>
          </a:p>
          <a:p>
            <a:r>
              <a:rPr lang="en-US" dirty="0" smtClean="0"/>
              <a:t>Living </a:t>
            </a:r>
            <a:r>
              <a:rPr lang="en-US" dirty="0"/>
              <a:t>Wills </a:t>
            </a:r>
            <a:r>
              <a:rPr lang="en-US" dirty="0" smtClean="0"/>
              <a:t>- </a:t>
            </a:r>
            <a:r>
              <a:rPr lang="en-US" dirty="0"/>
              <a:t>allow persons to communicate their wishes regarding medical treatment if they are not competent to do so</a:t>
            </a:r>
            <a:endParaRPr lang="en-US" dirty="0" smtClean="0"/>
          </a:p>
          <a:p>
            <a:r>
              <a:rPr lang="en-US" dirty="0"/>
              <a:t>Natural Death Act </a:t>
            </a:r>
            <a:r>
              <a:rPr lang="en-US" dirty="0" smtClean="0"/>
              <a:t>Statutes - </a:t>
            </a:r>
            <a:r>
              <a:rPr lang="en-US" dirty="0"/>
              <a:t>codify the competent person’s right to direct caregivers </a:t>
            </a:r>
            <a:r>
              <a:rPr lang="en-US" dirty="0" smtClean="0"/>
              <a:t>on how </a:t>
            </a:r>
            <a:r>
              <a:rPr lang="en-US" dirty="0"/>
              <a:t>much and what types of treatment to </a:t>
            </a:r>
            <a:r>
              <a:rPr lang="en-US" dirty="0" smtClean="0"/>
              <a:t>render</a:t>
            </a:r>
          </a:p>
          <a:p>
            <a:r>
              <a:rPr lang="en-US" dirty="0"/>
              <a:t>Only 15%–25% of patients complete </a:t>
            </a:r>
            <a:r>
              <a:rPr lang="en-US" dirty="0" smtClean="0"/>
              <a:t>AMDs (A majority of people </a:t>
            </a:r>
            <a:r>
              <a:rPr lang="en-US" dirty="0"/>
              <a:t>do so only after a significant hospital </a:t>
            </a:r>
            <a:r>
              <a:rPr lang="en-US" dirty="0" smtClean="0"/>
              <a:t>event)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27</a:t>
            </a:fld>
            <a:endParaRPr lang="en-US"/>
          </a:p>
        </p:txBody>
      </p:sp>
      <p:sp>
        <p:nvSpPr>
          <p:cNvPr id="4" name="Title 3"/>
          <p:cNvSpPr>
            <a:spLocks noGrp="1"/>
          </p:cNvSpPr>
          <p:nvPr>
            <p:ph type="title"/>
          </p:nvPr>
        </p:nvSpPr>
        <p:spPr/>
        <p:txBody>
          <a:bodyPr/>
          <a:lstStyle/>
          <a:p>
            <a:r>
              <a:rPr lang="en-US" dirty="0" smtClean="0"/>
              <a:t>Advance medical directives</a:t>
            </a:r>
            <a:endParaRPr lang="en-US" dirty="0"/>
          </a:p>
        </p:txBody>
      </p:sp>
    </p:spTree>
    <p:extLst>
      <p:ext uri="{BB962C8B-B14F-4D97-AF65-F5344CB8AC3E}">
        <p14:creationId xmlns:p14="http://schemas.microsoft.com/office/powerpoint/2010/main" val="83852679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Substituted Judgment</a:t>
            </a:r>
          </a:p>
          <a:p>
            <a:pPr lvl="1"/>
            <a:r>
              <a:rPr lang="en-US" dirty="0"/>
              <a:t>Surrogates make decisions for persons incompetent to make them because they are too young or have physical, intellectual, or mental </a:t>
            </a:r>
            <a:r>
              <a:rPr lang="en-US" dirty="0" smtClean="0"/>
              <a:t>disabilities </a:t>
            </a:r>
          </a:p>
          <a:p>
            <a:pPr lvl="1"/>
            <a:r>
              <a:rPr lang="en-US" dirty="0" smtClean="0"/>
              <a:t>Powers </a:t>
            </a:r>
            <a:r>
              <a:rPr lang="en-US" dirty="0"/>
              <a:t>of attorney are another type of decision making by a </a:t>
            </a:r>
            <a:r>
              <a:rPr lang="en-US" dirty="0" smtClean="0"/>
              <a:t>surrogate</a:t>
            </a:r>
          </a:p>
          <a:p>
            <a:r>
              <a:rPr lang="en-US" dirty="0" smtClean="0"/>
              <a:t>Do-Not-Resuscitate Orders</a:t>
            </a:r>
          </a:p>
          <a:p>
            <a:pPr lvl="1"/>
            <a:r>
              <a:rPr lang="en-US" dirty="0"/>
              <a:t>The DNR order is a type of AMD integral to delivery of </a:t>
            </a:r>
            <a:r>
              <a:rPr lang="en-US" dirty="0" smtClean="0"/>
              <a:t>services</a:t>
            </a:r>
          </a:p>
          <a:p>
            <a:pPr lvl="1"/>
            <a:r>
              <a:rPr lang="en-US" dirty="0"/>
              <a:t>Patients without a DNR order are presumed to want a “full code,” or maximum cardiopulmonary resuscitation (CPR</a:t>
            </a:r>
            <a:r>
              <a:rPr lang="en-US" dirty="0" smtClean="0"/>
              <a: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28</a:t>
            </a:fld>
            <a:endParaRPr lang="en-US"/>
          </a:p>
        </p:txBody>
      </p:sp>
      <p:sp>
        <p:nvSpPr>
          <p:cNvPr id="4" name="Title 3"/>
          <p:cNvSpPr>
            <a:spLocks noGrp="1"/>
          </p:cNvSpPr>
          <p:nvPr>
            <p:ph type="title"/>
          </p:nvPr>
        </p:nvSpPr>
        <p:spPr/>
        <p:txBody>
          <a:bodyPr/>
          <a:lstStyle/>
          <a:p>
            <a:r>
              <a:rPr lang="en-US" dirty="0" smtClean="0"/>
              <a:t>Advance medical directives (cont.)</a:t>
            </a:r>
            <a:endParaRPr lang="en-US" dirty="0"/>
          </a:p>
        </p:txBody>
      </p:sp>
    </p:spTree>
    <p:extLst>
      <p:ext uri="{BB962C8B-B14F-4D97-AF65-F5344CB8AC3E}">
        <p14:creationId xmlns:p14="http://schemas.microsoft.com/office/powerpoint/2010/main" val="137115740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i="1" dirty="0"/>
              <a:t>E</a:t>
            </a:r>
            <a:r>
              <a:rPr lang="en-US" i="1" dirty="0" smtClean="0"/>
              <a:t>uthanasia </a:t>
            </a:r>
            <a:r>
              <a:rPr lang="en-US" dirty="0"/>
              <a:t>often describes mercy killing—active steps to cause </a:t>
            </a:r>
            <a:r>
              <a:rPr lang="en-US" dirty="0" smtClean="0"/>
              <a:t>death</a:t>
            </a:r>
          </a:p>
          <a:p>
            <a:r>
              <a:rPr lang="en-US" dirty="0"/>
              <a:t>Euthanasia has four </a:t>
            </a:r>
            <a:r>
              <a:rPr lang="en-US" dirty="0" smtClean="0"/>
              <a:t>permutations:</a:t>
            </a:r>
          </a:p>
          <a:p>
            <a:pPr lvl="1"/>
            <a:r>
              <a:rPr lang="en-US" dirty="0"/>
              <a:t>V</a:t>
            </a:r>
            <a:r>
              <a:rPr lang="en-US" dirty="0" smtClean="0"/>
              <a:t>oluntary </a:t>
            </a:r>
            <a:r>
              <a:rPr lang="en-US" dirty="0"/>
              <a:t>active (consenting person is </a:t>
            </a:r>
            <a:r>
              <a:rPr lang="en-US" dirty="0" smtClean="0"/>
              <a:t>killed)</a:t>
            </a:r>
          </a:p>
          <a:p>
            <a:pPr lvl="1"/>
            <a:r>
              <a:rPr lang="en-US" dirty="0"/>
              <a:t>V</a:t>
            </a:r>
            <a:r>
              <a:rPr lang="en-US" dirty="0" smtClean="0"/>
              <a:t>oluntary </a:t>
            </a:r>
            <a:r>
              <a:rPr lang="en-US" dirty="0"/>
              <a:t>passive (person consents </a:t>
            </a:r>
            <a:r>
              <a:rPr lang="en-US" dirty="0" smtClean="0"/>
              <a:t>to allow natural death [AND])</a:t>
            </a:r>
          </a:p>
          <a:p>
            <a:pPr lvl="1"/>
            <a:r>
              <a:rPr lang="en-US" dirty="0"/>
              <a:t>I</a:t>
            </a:r>
            <a:r>
              <a:rPr lang="en-US" dirty="0" smtClean="0"/>
              <a:t>nvoluntary </a:t>
            </a:r>
            <a:r>
              <a:rPr lang="en-US" dirty="0"/>
              <a:t>active (</a:t>
            </a:r>
            <a:r>
              <a:rPr lang="en-US" dirty="0" smtClean="0"/>
              <a:t>non-consenting </a:t>
            </a:r>
            <a:r>
              <a:rPr lang="en-US" dirty="0"/>
              <a:t>person is killed</a:t>
            </a:r>
            <a:r>
              <a:rPr lang="en-US" dirty="0" smtClean="0"/>
              <a:t>)</a:t>
            </a:r>
          </a:p>
          <a:p>
            <a:pPr lvl="1"/>
            <a:r>
              <a:rPr lang="en-US" dirty="0"/>
              <a:t>I</a:t>
            </a:r>
            <a:r>
              <a:rPr lang="en-US" dirty="0" smtClean="0"/>
              <a:t>nvoluntary </a:t>
            </a:r>
            <a:r>
              <a:rPr lang="en-US" dirty="0"/>
              <a:t>passive (</a:t>
            </a:r>
            <a:r>
              <a:rPr lang="en-US" dirty="0" smtClean="0"/>
              <a:t>non-consenting </a:t>
            </a:r>
            <a:r>
              <a:rPr lang="en-US" dirty="0"/>
              <a:t>person is AND </a:t>
            </a:r>
            <a:r>
              <a:rPr lang="en-US" dirty="0" smtClean="0"/>
              <a:t>)</a:t>
            </a:r>
          </a:p>
          <a:p>
            <a:r>
              <a:rPr lang="en-US" i="1" dirty="0"/>
              <a:t>Voluntary </a:t>
            </a:r>
            <a:r>
              <a:rPr lang="en-US" dirty="0"/>
              <a:t>means the person has consented </a:t>
            </a:r>
            <a:r>
              <a:rPr lang="en-US" dirty="0" smtClean="0"/>
              <a:t>freely</a:t>
            </a:r>
          </a:p>
          <a:p>
            <a:r>
              <a:rPr lang="en-US" i="1" dirty="0"/>
              <a:t>Involuntary </a:t>
            </a:r>
            <a:r>
              <a:rPr lang="en-US" dirty="0"/>
              <a:t>means the person either has not consented freely or cannot consent </a:t>
            </a:r>
            <a:r>
              <a:rPr lang="en-US" dirty="0" smtClean="0"/>
              <a:t>freely, </a:t>
            </a:r>
            <a:r>
              <a:rPr lang="en-US" dirty="0"/>
              <a:t>but is presumed to want to </a:t>
            </a:r>
            <a:r>
              <a:rPr lang="en-US" dirty="0" smtClean="0"/>
              <a:t>die</a:t>
            </a:r>
          </a:p>
          <a:p>
            <a:r>
              <a:rPr lang="en-US" i="1" dirty="0"/>
              <a:t>Active </a:t>
            </a:r>
            <a:r>
              <a:rPr lang="en-US" dirty="0"/>
              <a:t>means steps are taken to cause death, or </a:t>
            </a:r>
            <a:r>
              <a:rPr lang="en-US" dirty="0" smtClean="0"/>
              <a:t>killing</a:t>
            </a:r>
          </a:p>
          <a:p>
            <a:r>
              <a:rPr lang="en-US" i="1" dirty="0"/>
              <a:t>Pas­sive </a:t>
            </a:r>
            <a:r>
              <a:rPr lang="en-US" dirty="0"/>
              <a:t>means death is not hastened—the natural course of the disease causes death</a:t>
            </a:r>
          </a:p>
        </p:txBody>
      </p:sp>
      <p:sp>
        <p:nvSpPr>
          <p:cNvPr id="3" name="Slide Number Placeholder 2"/>
          <p:cNvSpPr>
            <a:spLocks noGrp="1"/>
          </p:cNvSpPr>
          <p:nvPr>
            <p:ph type="sldNum" sz="quarter" idx="12"/>
          </p:nvPr>
        </p:nvSpPr>
        <p:spPr/>
        <p:txBody>
          <a:bodyPr/>
          <a:lstStyle/>
          <a:p>
            <a:fld id="{057B859C-5B2B-8749-B99F-4C47515F9E9C}" type="slidenum">
              <a:rPr lang="en-US" smtClean="0"/>
              <a:t>29</a:t>
            </a:fld>
            <a:endParaRPr lang="en-US"/>
          </a:p>
        </p:txBody>
      </p:sp>
      <p:sp>
        <p:nvSpPr>
          <p:cNvPr id="4" name="Title 3"/>
          <p:cNvSpPr>
            <a:spLocks noGrp="1"/>
          </p:cNvSpPr>
          <p:nvPr>
            <p:ph type="title"/>
          </p:nvPr>
        </p:nvSpPr>
        <p:spPr/>
        <p:txBody>
          <a:bodyPr/>
          <a:lstStyle/>
          <a:p>
            <a:r>
              <a:rPr lang="en-US" dirty="0"/>
              <a:t>EUTHANASIA </a:t>
            </a:r>
          </a:p>
        </p:txBody>
      </p:sp>
    </p:spTree>
    <p:extLst>
      <p:ext uri="{BB962C8B-B14F-4D97-AF65-F5344CB8AC3E}">
        <p14:creationId xmlns:p14="http://schemas.microsoft.com/office/powerpoint/2010/main" val="20416604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Law is the basic grounding of society</a:t>
            </a:r>
          </a:p>
          <a:p>
            <a:r>
              <a:rPr lang="en-US" dirty="0" smtClean="0"/>
              <a:t>Beyond </a:t>
            </a:r>
            <a:r>
              <a:rPr lang="en-US" dirty="0"/>
              <a:t>the written law, which reflects the most significant concerns of society, are other </a:t>
            </a:r>
            <a:r>
              <a:rPr lang="en-US" dirty="0" smtClean="0"/>
              <a:t>“unwritten” con­siderations</a:t>
            </a:r>
          </a:p>
          <a:p>
            <a:r>
              <a:rPr lang="en-US" dirty="0" smtClean="0"/>
              <a:t>There are times when orderliness and continuity must yield to justice or fairness</a:t>
            </a:r>
          </a:p>
          <a:p>
            <a:r>
              <a:rPr lang="en-US" dirty="0" smtClean="0"/>
              <a:t>American </a:t>
            </a:r>
            <a:r>
              <a:rPr lang="en-US" dirty="0"/>
              <a:t>legal practice </a:t>
            </a:r>
            <a:r>
              <a:rPr lang="en-US" dirty="0" smtClean="0"/>
              <a:t>includes a concept </a:t>
            </a:r>
            <a:r>
              <a:rPr lang="en-US" dirty="0"/>
              <a:t>called equity, in which courts seek to do justice to parties in a dispute that is unique and unlikely to </a:t>
            </a:r>
            <a:r>
              <a:rPr lang="en-US" dirty="0" smtClean="0"/>
              <a:t>recur. Such </a:t>
            </a:r>
            <a:r>
              <a:rPr lang="en-US" dirty="0"/>
              <a:t>a principle of law permits the </a:t>
            </a:r>
            <a:r>
              <a:rPr lang="en-US" dirty="0" smtClean="0"/>
              <a:t>fair </a:t>
            </a:r>
            <a:r>
              <a:rPr lang="en-US" dirty="0"/>
              <a:t>result to occur in a case in which blindly following the law would provide no remedy or one that is </a:t>
            </a:r>
            <a:r>
              <a:rPr lang="en-US" dirty="0" smtClean="0"/>
              <a:t>unsatisfactory</a:t>
            </a:r>
          </a:p>
          <a:p>
            <a:r>
              <a:rPr lang="en-US" dirty="0" smtClean="0"/>
              <a:t>Professional codes of ethics set a higher standard than the law</a:t>
            </a:r>
          </a:p>
          <a:p>
            <a:r>
              <a:rPr lang="en-US" dirty="0" smtClean="0"/>
              <a:t>HSOs/HSs use </a:t>
            </a:r>
            <a:r>
              <a:rPr lang="en-US" dirty="0"/>
              <a:t>charters and bylaws </a:t>
            </a:r>
            <a:r>
              <a:rPr lang="en-US" dirty="0" smtClean="0"/>
              <a:t>of autonomous </a:t>
            </a:r>
            <a:r>
              <a:rPr lang="en-US" dirty="0"/>
              <a:t>or semiautonomous bodies as formal sources of law</a:t>
            </a:r>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a:p>
        </p:txBody>
      </p:sp>
      <p:sp>
        <p:nvSpPr>
          <p:cNvPr id="4" name="Title 3"/>
          <p:cNvSpPr>
            <a:spLocks noGrp="1"/>
          </p:cNvSpPr>
          <p:nvPr>
            <p:ph type="title"/>
          </p:nvPr>
        </p:nvSpPr>
        <p:spPr/>
        <p:txBody>
          <a:bodyPr/>
          <a:lstStyle/>
          <a:p>
            <a:r>
              <a:rPr lang="en-US" dirty="0" smtClean="0"/>
              <a:t>Society and the law</a:t>
            </a:r>
            <a:endParaRPr lang="en-US" dirty="0"/>
          </a:p>
        </p:txBody>
      </p:sp>
    </p:spTree>
    <p:extLst>
      <p:ext uri="{BB962C8B-B14F-4D97-AF65-F5344CB8AC3E}">
        <p14:creationId xmlns:p14="http://schemas.microsoft.com/office/powerpoint/2010/main" val="300216138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PAS has qualities of voluntary, active euthanasia, but it differs in a critical </a:t>
            </a:r>
            <a:r>
              <a:rPr lang="en-US" dirty="0" smtClean="0"/>
              <a:t>aspect</a:t>
            </a:r>
          </a:p>
          <a:p>
            <a:r>
              <a:rPr lang="en-US" dirty="0"/>
              <a:t>PAS occurs when a physi­cian provides the means, medical advice, and (sometimes) assurance that death will result, but the person, not the physician, performs the act that causes </a:t>
            </a:r>
            <a:r>
              <a:rPr lang="en-US" dirty="0" smtClean="0"/>
              <a:t>death</a:t>
            </a:r>
          </a:p>
          <a:p>
            <a:r>
              <a:rPr lang="en-US" dirty="0" smtClean="0"/>
              <a:t>Dr. Jack Kevorkian</a:t>
            </a:r>
            <a:r>
              <a:rPr lang="en-US" dirty="0"/>
              <a:t>, known to critics as Dr. Death, gained national prominence when he developed a device that enabled persons wishing to commit suicide to self-administer chemicals, after initial help from a </a:t>
            </a:r>
            <a:r>
              <a:rPr lang="en-US" dirty="0" smtClean="0"/>
              <a:t>physician</a:t>
            </a:r>
          </a:p>
          <a:p>
            <a:r>
              <a:rPr lang="en-US" dirty="0"/>
              <a:t>By 2013, </a:t>
            </a:r>
            <a:r>
              <a:rPr lang="en-US" dirty="0" smtClean="0"/>
              <a:t>New </a:t>
            </a:r>
            <a:r>
              <a:rPr lang="en-US" dirty="0"/>
              <a:t>Hampshire, Oregon, Washington State, and Montana had legalized </a:t>
            </a:r>
            <a:r>
              <a:rPr lang="en-US" dirty="0" smtClean="0"/>
              <a:t>PAS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30</a:t>
            </a:fld>
            <a:endParaRPr lang="en-US"/>
          </a:p>
        </p:txBody>
      </p:sp>
      <p:sp>
        <p:nvSpPr>
          <p:cNvPr id="4" name="Title 3"/>
          <p:cNvSpPr>
            <a:spLocks noGrp="1"/>
          </p:cNvSpPr>
          <p:nvPr>
            <p:ph type="title"/>
          </p:nvPr>
        </p:nvSpPr>
        <p:spPr/>
        <p:txBody>
          <a:bodyPr/>
          <a:lstStyle/>
          <a:p>
            <a:r>
              <a:rPr lang="en-US" dirty="0" smtClean="0"/>
              <a:t>Physician-assisted suicide (PAS)</a:t>
            </a:r>
            <a:endParaRPr lang="en-US" dirty="0"/>
          </a:p>
        </p:txBody>
      </p:sp>
    </p:spTree>
    <p:extLst>
      <p:ext uri="{BB962C8B-B14F-4D97-AF65-F5344CB8AC3E}">
        <p14:creationId xmlns:p14="http://schemas.microsoft.com/office/powerpoint/2010/main" val="325682947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719070"/>
            <a:ext cx="8407893" cy="4910329"/>
          </a:xfrm>
        </p:spPr>
        <p:txBody>
          <a:bodyPr/>
          <a:lstStyle/>
          <a:p>
            <a:r>
              <a:rPr lang="en-US" dirty="0"/>
              <a:t>Futility theory has quantitative and qualitative </a:t>
            </a:r>
            <a:r>
              <a:rPr lang="en-US" dirty="0" smtClean="0"/>
              <a:t>aspects</a:t>
            </a:r>
          </a:p>
          <a:p>
            <a:pPr lvl="1"/>
            <a:r>
              <a:rPr lang="en-US" dirty="0"/>
              <a:t>The </a:t>
            </a:r>
            <a:r>
              <a:rPr lang="en-US" i="1" dirty="0"/>
              <a:t>quantitative </a:t>
            </a:r>
            <a:r>
              <a:rPr lang="en-US" dirty="0"/>
              <a:t>is concerned with the </a:t>
            </a:r>
            <a:r>
              <a:rPr lang="en-US" i="1" dirty="0"/>
              <a:t>probability of success </a:t>
            </a:r>
            <a:r>
              <a:rPr lang="en-US" dirty="0"/>
              <a:t>if a treatment were continued or </a:t>
            </a:r>
            <a:r>
              <a:rPr lang="en-US" dirty="0" smtClean="0"/>
              <a:t>attempted (</a:t>
            </a:r>
            <a:r>
              <a:rPr lang="en-US" i="1" dirty="0" smtClean="0"/>
              <a:t>Probability </a:t>
            </a:r>
            <a:r>
              <a:rPr lang="en-US" i="1" dirty="0"/>
              <a:t>of suc­cess </a:t>
            </a:r>
            <a:r>
              <a:rPr lang="en-US" dirty="0"/>
              <a:t>means the likelihood that the treatment can be successfully performed and achieve its intended </a:t>
            </a:r>
            <a:r>
              <a:rPr lang="en-US" dirty="0" smtClean="0"/>
              <a:t>purpose)</a:t>
            </a:r>
          </a:p>
          <a:p>
            <a:pPr lvl="1"/>
            <a:r>
              <a:rPr lang="en-US" i="1" dirty="0"/>
              <a:t>Qualitative </a:t>
            </a:r>
            <a:r>
              <a:rPr lang="en-US" dirty="0"/>
              <a:t>assumes a successful treatment that achieves its intended purpose, </a:t>
            </a:r>
            <a:r>
              <a:rPr lang="en-US" dirty="0" smtClean="0"/>
              <a:t>but </a:t>
            </a:r>
            <a:r>
              <a:rPr lang="en-US" dirty="0"/>
              <a:t>asks whether the result is such that the treatment </a:t>
            </a:r>
            <a:r>
              <a:rPr lang="en-US" i="1" dirty="0"/>
              <a:t>ought </a:t>
            </a:r>
            <a:r>
              <a:rPr lang="en-US" dirty="0"/>
              <a:t>to be </a:t>
            </a:r>
            <a:r>
              <a:rPr lang="en-US" dirty="0" smtClean="0"/>
              <a:t>undertaken</a:t>
            </a:r>
          </a:p>
          <a:p>
            <a:r>
              <a:rPr lang="en-US" dirty="0" smtClean="0"/>
              <a:t>Futile-treatment guidelines and policies have </a:t>
            </a:r>
            <a:r>
              <a:rPr lang="en-US" dirty="0"/>
              <a:t>been stimulated by perceptions that patients and/or surrogates demand </a:t>
            </a:r>
            <a:r>
              <a:rPr lang="en-US" dirty="0" smtClean="0"/>
              <a:t>treatment </a:t>
            </a:r>
            <a:r>
              <a:rPr lang="en-US" dirty="0"/>
              <a:t>that clinicians deem to have little, if any, likelihood of benefiting the </a:t>
            </a:r>
            <a:r>
              <a:rPr lang="en-US" dirty="0" smtClean="0"/>
              <a:t>patient</a:t>
            </a:r>
          </a:p>
          <a:p>
            <a:r>
              <a:rPr lang="en-US" dirty="0"/>
              <a:t>Futility theory is a proactive approach to circumstances of extraordinary, disproportionate, and burdensome treatment</a:t>
            </a:r>
          </a:p>
        </p:txBody>
      </p:sp>
      <p:sp>
        <p:nvSpPr>
          <p:cNvPr id="3" name="Slide Number Placeholder 2"/>
          <p:cNvSpPr>
            <a:spLocks noGrp="1"/>
          </p:cNvSpPr>
          <p:nvPr>
            <p:ph type="sldNum" sz="quarter" idx="12"/>
          </p:nvPr>
        </p:nvSpPr>
        <p:spPr/>
        <p:txBody>
          <a:bodyPr/>
          <a:lstStyle/>
          <a:p>
            <a:fld id="{057B859C-5B2B-8749-B99F-4C47515F9E9C}" type="slidenum">
              <a:rPr lang="en-US" smtClean="0"/>
              <a:t>31</a:t>
            </a:fld>
            <a:endParaRPr lang="en-US"/>
          </a:p>
        </p:txBody>
      </p:sp>
      <p:sp>
        <p:nvSpPr>
          <p:cNvPr id="4" name="Title 3"/>
          <p:cNvSpPr>
            <a:spLocks noGrp="1"/>
          </p:cNvSpPr>
          <p:nvPr>
            <p:ph type="title"/>
          </p:nvPr>
        </p:nvSpPr>
        <p:spPr/>
        <p:txBody>
          <a:bodyPr/>
          <a:lstStyle/>
          <a:p>
            <a:r>
              <a:rPr lang="en-US" dirty="0" smtClean="0"/>
              <a:t>Futile treatment</a:t>
            </a:r>
            <a:endParaRPr lang="en-US" dirty="0"/>
          </a:p>
        </p:txBody>
      </p:sp>
    </p:spTree>
    <p:extLst>
      <p:ext uri="{BB962C8B-B14F-4D97-AF65-F5344CB8AC3E}">
        <p14:creationId xmlns:p14="http://schemas.microsoft.com/office/powerpoint/2010/main" val="112247096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organizational philosophy reflects the values of the HSO/HS and establishes a moral framework </a:t>
            </a:r>
          </a:p>
          <a:p>
            <a:r>
              <a:rPr lang="en-US" dirty="0" smtClean="0"/>
              <a:t>Organizational philosophy is affected by the manager’s personal ethic</a:t>
            </a:r>
          </a:p>
          <a:p>
            <a:r>
              <a:rPr lang="en-US" dirty="0" smtClean="0"/>
              <a:t>Organizational philosophy is subject to the external constraints of civil and criminal laws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32</a:t>
            </a:fld>
            <a:endParaRPr lang="en-US"/>
          </a:p>
        </p:txBody>
      </p:sp>
      <p:sp>
        <p:nvSpPr>
          <p:cNvPr id="4" name="Title 3"/>
          <p:cNvSpPr>
            <a:spLocks noGrp="1"/>
          </p:cNvSpPr>
          <p:nvPr>
            <p:ph type="title"/>
          </p:nvPr>
        </p:nvSpPr>
        <p:spPr/>
        <p:txBody>
          <a:bodyPr/>
          <a:lstStyle/>
          <a:p>
            <a:r>
              <a:rPr lang="en-US" dirty="0" smtClean="0"/>
              <a:t>Organizational Responses to Ethical Problems</a:t>
            </a:r>
            <a:endParaRPr lang="en-US" dirty="0"/>
          </a:p>
        </p:txBody>
      </p:sp>
    </p:spTree>
    <p:extLst>
      <p:ext uri="{BB962C8B-B14F-4D97-AF65-F5344CB8AC3E}">
        <p14:creationId xmlns:p14="http://schemas.microsoft.com/office/powerpoint/2010/main" val="298327166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Complex HSOs/HSs will benefit from establishing an IEC with subcommittees for administrative and biomedical ethical </a:t>
            </a:r>
            <a:r>
              <a:rPr lang="en-US" dirty="0" smtClean="0"/>
              <a:t>issues</a:t>
            </a:r>
          </a:p>
          <a:p>
            <a:r>
              <a:rPr lang="en-US" dirty="0"/>
              <a:t>T</a:t>
            </a:r>
            <a:r>
              <a:rPr lang="en-US" dirty="0" smtClean="0"/>
              <a:t>he </a:t>
            </a:r>
            <a:r>
              <a:rPr lang="en-US" dirty="0"/>
              <a:t>purposes of IECs have evolved into two roles of general </a:t>
            </a:r>
            <a:r>
              <a:rPr lang="en-US" dirty="0" smtClean="0"/>
              <a:t>importance:</a:t>
            </a:r>
          </a:p>
          <a:p>
            <a:pPr lvl="1"/>
            <a:r>
              <a:rPr lang="en-US" dirty="0" smtClean="0"/>
              <a:t>Assisting </a:t>
            </a:r>
            <a:r>
              <a:rPr lang="en-US" dirty="0"/>
              <a:t>to develop or reconsider the statement of organizational philosophy and derivative vision and mission </a:t>
            </a:r>
            <a:r>
              <a:rPr lang="en-US" dirty="0" smtClean="0"/>
              <a:t>statements</a:t>
            </a:r>
          </a:p>
          <a:p>
            <a:pPr lvl="1"/>
            <a:r>
              <a:rPr lang="en-US" dirty="0" smtClean="0"/>
              <a:t>Education - members</a:t>
            </a:r>
            <a:r>
              <a:rPr lang="en-US" dirty="0"/>
              <a:t>’ experiences make the IEC a reservoir of </a:t>
            </a:r>
            <a:r>
              <a:rPr lang="en-US" dirty="0" smtClean="0"/>
              <a:t>expertise</a:t>
            </a:r>
          </a:p>
          <a:p>
            <a:r>
              <a:rPr lang="en-US" dirty="0"/>
              <a:t>Physicians and nurses are the most common types on </a:t>
            </a:r>
            <a:r>
              <a:rPr lang="en-US" dirty="0" smtClean="0"/>
              <a:t>IECs</a:t>
            </a:r>
          </a:p>
          <a:p>
            <a:r>
              <a:rPr lang="en-US" dirty="0"/>
              <a:t>IECs should be proactive in developing and revising the organizational phi­losophy and considering the ethical implications of </a:t>
            </a:r>
            <a:r>
              <a:rPr lang="en-US" dirty="0" err="1"/>
              <a:t>macroallocation</a:t>
            </a:r>
            <a:r>
              <a:rPr lang="en-US" dirty="0"/>
              <a:t> decisions</a:t>
            </a:r>
          </a:p>
        </p:txBody>
      </p:sp>
      <p:sp>
        <p:nvSpPr>
          <p:cNvPr id="3" name="Slide Number Placeholder 2"/>
          <p:cNvSpPr>
            <a:spLocks noGrp="1"/>
          </p:cNvSpPr>
          <p:nvPr>
            <p:ph type="sldNum" sz="quarter" idx="12"/>
          </p:nvPr>
        </p:nvSpPr>
        <p:spPr/>
        <p:txBody>
          <a:bodyPr/>
          <a:lstStyle/>
          <a:p>
            <a:fld id="{057B859C-5B2B-8749-B99F-4C47515F9E9C}" type="slidenum">
              <a:rPr lang="en-US" smtClean="0"/>
              <a:t>33</a:t>
            </a:fld>
            <a:endParaRPr lang="en-US"/>
          </a:p>
        </p:txBody>
      </p:sp>
      <p:sp>
        <p:nvSpPr>
          <p:cNvPr id="4" name="Title 3"/>
          <p:cNvSpPr>
            <a:spLocks noGrp="1"/>
          </p:cNvSpPr>
          <p:nvPr>
            <p:ph type="title"/>
          </p:nvPr>
        </p:nvSpPr>
        <p:spPr/>
        <p:txBody>
          <a:bodyPr/>
          <a:lstStyle/>
          <a:p>
            <a:r>
              <a:rPr lang="en-US" dirty="0"/>
              <a:t>Institutional Ethics Committees </a:t>
            </a:r>
            <a:r>
              <a:rPr lang="en-US" dirty="0" smtClean="0"/>
              <a:t>(IEC)</a:t>
            </a:r>
            <a:endParaRPr lang="en-US" dirty="0"/>
          </a:p>
        </p:txBody>
      </p:sp>
    </p:spTree>
    <p:extLst>
      <p:ext uri="{BB962C8B-B14F-4D97-AF65-F5344CB8AC3E}">
        <p14:creationId xmlns:p14="http://schemas.microsoft.com/office/powerpoint/2010/main" val="291869090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To protect human subjects, HSOs conducting research should establish an IRB, which is an independent committee composed of scientific and nonscientific members that meets the require­ments of federal </a:t>
            </a:r>
            <a:r>
              <a:rPr lang="en-US" dirty="0" smtClean="0"/>
              <a:t>law</a:t>
            </a:r>
          </a:p>
          <a:p>
            <a:r>
              <a:rPr lang="en-US" dirty="0" smtClean="0"/>
              <a:t>The </a:t>
            </a:r>
            <a:r>
              <a:rPr lang="en-US" dirty="0"/>
              <a:t>Department of Health and Human Services (DHHS) and the Food and Drug Administra­tion (FDA) are the most important federal entities that require an IRB to review, approve, and maintain oversight of research </a:t>
            </a:r>
            <a:r>
              <a:rPr lang="en-US" dirty="0" smtClean="0"/>
              <a:t>studies</a:t>
            </a:r>
          </a:p>
          <a:p>
            <a:r>
              <a:rPr lang="en-US" dirty="0"/>
              <a:t>Institutions may choose specific IRB members, but federal regulations (and perhaps state law) govern composition of membership, nature of the review conducted, and conflicts of interest of IRB members</a:t>
            </a:r>
          </a:p>
        </p:txBody>
      </p:sp>
      <p:sp>
        <p:nvSpPr>
          <p:cNvPr id="3" name="Slide Number Placeholder 2"/>
          <p:cNvSpPr>
            <a:spLocks noGrp="1"/>
          </p:cNvSpPr>
          <p:nvPr>
            <p:ph type="sldNum" sz="quarter" idx="12"/>
          </p:nvPr>
        </p:nvSpPr>
        <p:spPr/>
        <p:txBody>
          <a:bodyPr/>
          <a:lstStyle/>
          <a:p>
            <a:fld id="{057B859C-5B2B-8749-B99F-4C47515F9E9C}" type="slidenum">
              <a:rPr lang="en-US" smtClean="0"/>
              <a:t>34</a:t>
            </a:fld>
            <a:endParaRPr lang="en-US"/>
          </a:p>
        </p:txBody>
      </p:sp>
      <p:sp>
        <p:nvSpPr>
          <p:cNvPr id="4" name="Title 3"/>
          <p:cNvSpPr>
            <a:spLocks noGrp="1"/>
          </p:cNvSpPr>
          <p:nvPr>
            <p:ph type="title"/>
          </p:nvPr>
        </p:nvSpPr>
        <p:spPr/>
        <p:txBody>
          <a:bodyPr/>
          <a:lstStyle/>
          <a:p>
            <a:r>
              <a:rPr lang="en-US" dirty="0"/>
              <a:t>Institutional Review Boards </a:t>
            </a:r>
            <a:r>
              <a:rPr lang="en-US" dirty="0" smtClean="0"/>
              <a:t>(IRB</a:t>
            </a:r>
            <a:r>
              <a:rPr lang="en-US" sz="2000" dirty="0" smtClean="0"/>
              <a:t>s</a:t>
            </a:r>
            <a:r>
              <a:rPr lang="en-US" dirty="0" smtClean="0"/>
              <a:t>)</a:t>
            </a:r>
            <a:endParaRPr lang="en-US" dirty="0"/>
          </a:p>
        </p:txBody>
      </p:sp>
    </p:spTree>
    <p:extLst>
      <p:ext uri="{BB962C8B-B14F-4D97-AF65-F5344CB8AC3E}">
        <p14:creationId xmlns:p14="http://schemas.microsoft.com/office/powerpoint/2010/main" val="32813677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 contract is an agreement between two or more parties that identifies rights and obligations</a:t>
            </a:r>
          </a:p>
          <a:p>
            <a:r>
              <a:rPr lang="en-US" dirty="0"/>
              <a:t>A valid contract has several elements</a:t>
            </a:r>
          </a:p>
          <a:p>
            <a:pPr lvl="1"/>
            <a:r>
              <a:rPr lang="en-US" dirty="0" smtClean="0"/>
              <a:t>An agreement </a:t>
            </a:r>
            <a:r>
              <a:rPr lang="en-US" dirty="0"/>
              <a:t>reached after an offer and acceptance </a:t>
            </a:r>
            <a:endParaRPr lang="en-US" dirty="0" smtClean="0"/>
          </a:p>
          <a:p>
            <a:pPr lvl="1"/>
            <a:r>
              <a:rPr lang="en-US" dirty="0" smtClean="0"/>
              <a:t>Includes </a:t>
            </a:r>
            <a:r>
              <a:rPr lang="en-US" dirty="0"/>
              <a:t>consideration (something of value) </a:t>
            </a:r>
          </a:p>
          <a:p>
            <a:pPr lvl="1"/>
            <a:r>
              <a:rPr lang="en-US" dirty="0" smtClean="0"/>
              <a:t>Is reached </a:t>
            </a:r>
            <a:r>
              <a:rPr lang="en-US" dirty="0"/>
              <a:t>by parties who have the legal capacity to contract </a:t>
            </a:r>
            <a:r>
              <a:rPr lang="en-US" dirty="0" smtClean="0"/>
              <a:t> </a:t>
            </a:r>
            <a:endParaRPr lang="en-US" dirty="0"/>
          </a:p>
          <a:p>
            <a:pPr lvl="1"/>
            <a:r>
              <a:rPr lang="en-US" dirty="0" smtClean="0"/>
              <a:t>Results in a lawful objective</a:t>
            </a:r>
            <a:endParaRPr lang="en-US" dirty="0"/>
          </a:p>
          <a:p>
            <a:r>
              <a:rPr lang="en-US" dirty="0"/>
              <a:t>When compared with the total number of contracts that HSOs/HSs execute annually, breaches of contract are </a:t>
            </a:r>
            <a:r>
              <a:rPr lang="en-US" dirty="0" smtClean="0"/>
              <a:t>rare (A </a:t>
            </a:r>
            <a:r>
              <a:rPr lang="en-US" dirty="0"/>
              <a:t>breach of contract occurs when one of the parties fails to perform as </a:t>
            </a:r>
            <a:r>
              <a:rPr lang="en-US" dirty="0" smtClean="0"/>
              <a:t>promised)</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35</a:t>
            </a:fld>
            <a:endParaRPr lang="en-US"/>
          </a:p>
        </p:txBody>
      </p:sp>
      <p:sp>
        <p:nvSpPr>
          <p:cNvPr id="4" name="Title 3"/>
          <p:cNvSpPr>
            <a:spLocks noGrp="1"/>
          </p:cNvSpPr>
          <p:nvPr>
            <p:ph type="title"/>
          </p:nvPr>
        </p:nvSpPr>
        <p:spPr/>
        <p:txBody>
          <a:bodyPr/>
          <a:lstStyle/>
          <a:p>
            <a:r>
              <a:rPr lang="en-US" dirty="0" smtClean="0"/>
              <a:t>Managers and the Law</a:t>
            </a:r>
            <a:endParaRPr lang="en-US" dirty="0"/>
          </a:p>
        </p:txBody>
      </p:sp>
    </p:spTree>
    <p:extLst>
      <p:ext uri="{BB962C8B-B14F-4D97-AF65-F5344CB8AC3E}">
        <p14:creationId xmlns:p14="http://schemas.microsoft.com/office/powerpoint/2010/main" val="428944508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Tort – a civil wrong, other than a breach of contract, for which courts provide a remedy in the form of an action for damages</a:t>
            </a:r>
          </a:p>
          <a:p>
            <a:r>
              <a:rPr lang="en-US" dirty="0" smtClean="0"/>
              <a:t>Intentional torts – result from intentional rather than negligent conduct</a:t>
            </a:r>
          </a:p>
          <a:p>
            <a:pPr lvl="1"/>
            <a:r>
              <a:rPr lang="en-US" dirty="0" smtClean="0"/>
              <a:t>Intent to “bring </a:t>
            </a:r>
            <a:r>
              <a:rPr lang="en-US" dirty="0"/>
              <a:t>about a </a:t>
            </a:r>
            <a:r>
              <a:rPr lang="en-US" dirty="0" smtClean="0"/>
              <a:t>result which </a:t>
            </a:r>
            <a:r>
              <a:rPr lang="en-US" dirty="0"/>
              <a:t>will invade the interests of another in a way that the law will not </a:t>
            </a:r>
            <a:r>
              <a:rPr lang="en-US" dirty="0" smtClean="0"/>
              <a:t>sanction”</a:t>
            </a:r>
          </a:p>
          <a:p>
            <a:pPr lvl="1"/>
            <a:r>
              <a:rPr lang="en-US" dirty="0" smtClean="0"/>
              <a:t>Intentional torts most relevant to HSOs:</a:t>
            </a:r>
          </a:p>
          <a:p>
            <a:pPr lvl="2"/>
            <a:r>
              <a:rPr lang="en-US" dirty="0" smtClean="0"/>
              <a:t>Battery</a:t>
            </a:r>
          </a:p>
          <a:p>
            <a:pPr lvl="2"/>
            <a:r>
              <a:rPr lang="en-US" dirty="0" smtClean="0"/>
              <a:t>Defamation</a:t>
            </a:r>
          </a:p>
          <a:p>
            <a:pPr lvl="2"/>
            <a:r>
              <a:rPr lang="en-US" dirty="0"/>
              <a:t>F</a:t>
            </a:r>
            <a:r>
              <a:rPr lang="en-US" dirty="0" smtClean="0"/>
              <a:t>alse imprisonment</a:t>
            </a:r>
          </a:p>
          <a:p>
            <a:pPr lvl="2"/>
            <a:r>
              <a:rPr lang="en-US" dirty="0" smtClean="0"/>
              <a:t>Invasion of privacy</a:t>
            </a:r>
          </a:p>
          <a:p>
            <a:pPr lvl="2"/>
            <a:r>
              <a:rPr lang="en-US" dirty="0"/>
              <a:t>T</a:t>
            </a:r>
            <a:r>
              <a:rPr lang="en-US" dirty="0" smtClean="0"/>
              <a:t>ortious interference with contractual obligations</a:t>
            </a:r>
          </a:p>
          <a:p>
            <a:pPr lvl="2"/>
            <a:r>
              <a:rPr lang="en-US" dirty="0"/>
              <a:t>W</a:t>
            </a:r>
            <a:r>
              <a:rPr lang="en-US" dirty="0" smtClean="0"/>
              <a:t>rongful discharge of an employee</a:t>
            </a:r>
          </a:p>
          <a:p>
            <a:pPr lvl="2"/>
            <a:r>
              <a:rPr lang="en-US" dirty="0"/>
              <a:t>W</a:t>
            </a:r>
            <a:r>
              <a:rPr lang="en-US" dirty="0" smtClean="0"/>
              <a:t>rongful disclosure of confidential information</a:t>
            </a:r>
          </a:p>
          <a:p>
            <a:endParaRPr lang="en-US" dirty="0" smtClean="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36</a:t>
            </a:fld>
            <a:endParaRPr lang="en-US"/>
          </a:p>
        </p:txBody>
      </p:sp>
      <p:sp>
        <p:nvSpPr>
          <p:cNvPr id="4" name="Title 3"/>
          <p:cNvSpPr>
            <a:spLocks noGrp="1"/>
          </p:cNvSpPr>
          <p:nvPr>
            <p:ph type="title"/>
          </p:nvPr>
        </p:nvSpPr>
        <p:spPr/>
        <p:txBody>
          <a:bodyPr/>
          <a:lstStyle/>
          <a:p>
            <a:r>
              <a:rPr lang="en-US" dirty="0" smtClean="0"/>
              <a:t>Torts</a:t>
            </a:r>
            <a:endParaRPr lang="en-US" dirty="0"/>
          </a:p>
        </p:txBody>
      </p:sp>
    </p:spTree>
    <p:extLst>
      <p:ext uri="{BB962C8B-B14F-4D97-AF65-F5344CB8AC3E}">
        <p14:creationId xmlns:p14="http://schemas.microsoft.com/office/powerpoint/2010/main" val="283563555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Negligence:</a:t>
            </a:r>
          </a:p>
          <a:p>
            <a:pPr lvl="1"/>
            <a:r>
              <a:rPr lang="en-US" dirty="0" smtClean="0"/>
              <a:t>Not doing something that a reasonable person who is guided by reasonable considerations that ordinarily regulate human affairs would do</a:t>
            </a:r>
          </a:p>
          <a:p>
            <a:pPr lvl="1"/>
            <a:r>
              <a:rPr lang="en-US" dirty="0" smtClean="0"/>
              <a:t>Doing something that a reasonable and prudent person would not do</a:t>
            </a:r>
          </a:p>
          <a:p>
            <a:r>
              <a:rPr lang="en-US" dirty="0" smtClean="0"/>
              <a:t>Practitioners who are negligent fail to meet the standard of care for their types of practice</a:t>
            </a:r>
          </a:p>
          <a:p>
            <a:r>
              <a:rPr lang="en-US" dirty="0" smtClean="0"/>
              <a:t>Proximate cause – the legal cause of an injury</a:t>
            </a:r>
          </a:p>
          <a:p>
            <a:r>
              <a:rPr lang="en-US" dirty="0" smtClean="0"/>
              <a:t>The law considers an injury to be caused by a negligent act if the injury would not have occurred but for the defendant’s act, or if the injury was a foreseeable result of the negligent conduct</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37</a:t>
            </a:fld>
            <a:endParaRPr lang="en-US"/>
          </a:p>
        </p:txBody>
      </p:sp>
      <p:sp>
        <p:nvSpPr>
          <p:cNvPr id="4" name="Title 3"/>
          <p:cNvSpPr>
            <a:spLocks noGrp="1"/>
          </p:cNvSpPr>
          <p:nvPr>
            <p:ph type="title"/>
          </p:nvPr>
        </p:nvSpPr>
        <p:spPr/>
        <p:txBody>
          <a:bodyPr/>
          <a:lstStyle/>
          <a:p>
            <a:r>
              <a:rPr lang="en-US" dirty="0" smtClean="0"/>
              <a:t>TORTS (CONT.)</a:t>
            </a:r>
            <a:endParaRPr lang="en-US" dirty="0"/>
          </a:p>
        </p:txBody>
      </p:sp>
    </p:spTree>
    <p:extLst>
      <p:ext uri="{BB962C8B-B14F-4D97-AF65-F5344CB8AC3E}">
        <p14:creationId xmlns:p14="http://schemas.microsoft.com/office/powerpoint/2010/main" val="111484597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Agency</a:t>
            </a:r>
          </a:p>
          <a:p>
            <a:pPr lvl="1"/>
            <a:r>
              <a:rPr lang="en-US" dirty="0" smtClean="0"/>
              <a:t>Principals are responsible for their agents’ acts</a:t>
            </a:r>
          </a:p>
          <a:p>
            <a:pPr lvl="1"/>
            <a:r>
              <a:rPr lang="en-US" dirty="0" smtClean="0"/>
              <a:t>The negligence of a agent is imputed to the person best able to exercise control (the principal)</a:t>
            </a:r>
          </a:p>
          <a:p>
            <a:pPr lvl="1"/>
            <a:r>
              <a:rPr lang="en-US" dirty="0" smtClean="0"/>
              <a:t>The legal theory of agency cannot be used to hold the HSO/HS liable for the negligent acts of independent contractors</a:t>
            </a:r>
          </a:p>
          <a:p>
            <a:pPr lvl="1"/>
            <a:endParaRPr lang="en-US" dirty="0"/>
          </a:p>
          <a:p>
            <a:r>
              <a:rPr lang="en-US" dirty="0" smtClean="0"/>
              <a:t>Corporate Liability</a:t>
            </a:r>
          </a:p>
          <a:p>
            <a:pPr lvl="1"/>
            <a:r>
              <a:rPr lang="en-US" dirty="0" smtClean="0"/>
              <a:t>HSOs/HSs owe a duty to patients to protect them from harm</a:t>
            </a:r>
          </a:p>
          <a:p>
            <a:pPr lvl="1"/>
            <a:r>
              <a:rPr lang="en-US" dirty="0" smtClean="0"/>
              <a:t>HSOs/HSs have a duty to take reasonable steps in selecting and retaining those who provide services as independent contractors</a:t>
            </a:r>
          </a:p>
          <a:p>
            <a:pPr lvl="1"/>
            <a:endParaRPr lang="en-US" dirty="0"/>
          </a:p>
          <a:p>
            <a:r>
              <a:rPr lang="en-US" dirty="0" smtClean="0"/>
              <a:t>The law is moving toward unequivocal accountability for HSO/HS activities that fall below the standard of care</a:t>
            </a:r>
          </a:p>
          <a:p>
            <a:pPr marL="365760" lvl="1"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38</a:t>
            </a:fld>
            <a:endParaRPr lang="en-US"/>
          </a:p>
        </p:txBody>
      </p:sp>
      <p:sp>
        <p:nvSpPr>
          <p:cNvPr id="4" name="Title 3"/>
          <p:cNvSpPr>
            <a:spLocks noGrp="1"/>
          </p:cNvSpPr>
          <p:nvPr>
            <p:ph type="title"/>
          </p:nvPr>
        </p:nvSpPr>
        <p:spPr/>
        <p:txBody>
          <a:bodyPr/>
          <a:lstStyle/>
          <a:p>
            <a:r>
              <a:rPr lang="en-US" dirty="0" smtClean="0"/>
              <a:t>Torts (CONT.)</a:t>
            </a:r>
            <a:endParaRPr lang="en-US" cap="none" dirty="0"/>
          </a:p>
        </p:txBody>
      </p:sp>
    </p:spTree>
    <p:extLst>
      <p:ext uri="{BB962C8B-B14F-4D97-AF65-F5344CB8AC3E}">
        <p14:creationId xmlns:p14="http://schemas.microsoft.com/office/powerpoint/2010/main" val="378259176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The direct costs of the medical malpractice </a:t>
            </a:r>
            <a:r>
              <a:rPr lang="en-US" dirty="0" smtClean="0"/>
              <a:t>system</a:t>
            </a:r>
            <a:r>
              <a:rPr lang="en-US" dirty="0"/>
              <a:t> </a:t>
            </a:r>
            <a:r>
              <a:rPr lang="en-US" dirty="0" smtClean="0"/>
              <a:t>($28 </a:t>
            </a:r>
            <a:r>
              <a:rPr lang="en-US" dirty="0"/>
              <a:t>billion per </a:t>
            </a:r>
            <a:r>
              <a:rPr lang="en-US" dirty="0" smtClean="0"/>
              <a:t>year) </a:t>
            </a:r>
            <a:r>
              <a:rPr lang="en-US" dirty="0"/>
              <a:t>do not consider </a:t>
            </a:r>
            <a:r>
              <a:rPr lang="en-US" dirty="0" smtClean="0"/>
              <a:t>the costs </a:t>
            </a:r>
            <a:r>
              <a:rPr lang="en-US" dirty="0"/>
              <a:t>of defensive medicine, defined as ordering procedures and tests not clinically </a:t>
            </a:r>
            <a:r>
              <a:rPr lang="en-US" dirty="0" smtClean="0"/>
              <a:t>indicated</a:t>
            </a:r>
          </a:p>
          <a:p>
            <a:r>
              <a:rPr lang="en-US" dirty="0" smtClean="0"/>
              <a:t>Tort reform has had mixed results</a:t>
            </a:r>
          </a:p>
          <a:p>
            <a:pPr lvl="1"/>
            <a:r>
              <a:rPr lang="en-US" dirty="0" smtClean="0"/>
              <a:t>Reforms such as </a:t>
            </a:r>
            <a:r>
              <a:rPr lang="en-US" dirty="0"/>
              <a:t>no-fault, which compensate injured persons </a:t>
            </a:r>
            <a:r>
              <a:rPr lang="en-US" dirty="0" smtClean="0"/>
              <a:t>without litigation </a:t>
            </a:r>
            <a:r>
              <a:rPr lang="en-US" dirty="0"/>
              <a:t>or assigning </a:t>
            </a:r>
            <a:r>
              <a:rPr lang="en-US" dirty="0" smtClean="0"/>
              <a:t>liability </a:t>
            </a:r>
            <a:r>
              <a:rPr lang="en-US" dirty="0"/>
              <a:t>are key to reducing medical malpractice </a:t>
            </a:r>
            <a:r>
              <a:rPr lang="en-US" dirty="0" smtClean="0"/>
              <a:t>costs</a:t>
            </a:r>
          </a:p>
          <a:p>
            <a:pPr lvl="1"/>
            <a:r>
              <a:rPr lang="en-US" dirty="0" smtClean="0"/>
              <a:t>Worker’s compensation is an example of no-fault</a:t>
            </a:r>
          </a:p>
          <a:p>
            <a:pPr marL="365760" lvl="1" indent="0">
              <a:buNone/>
            </a:pP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39</a:t>
            </a:fld>
            <a:endParaRPr lang="en-US"/>
          </a:p>
        </p:txBody>
      </p:sp>
      <p:sp>
        <p:nvSpPr>
          <p:cNvPr id="4" name="Title 3"/>
          <p:cNvSpPr>
            <a:spLocks noGrp="1"/>
          </p:cNvSpPr>
          <p:nvPr>
            <p:ph type="title"/>
          </p:nvPr>
        </p:nvSpPr>
        <p:spPr/>
        <p:txBody>
          <a:bodyPr/>
          <a:lstStyle/>
          <a:p>
            <a:r>
              <a:rPr lang="en-US" dirty="0" smtClean="0"/>
              <a:t>Reforms of the Malpractice System</a:t>
            </a:r>
            <a:endParaRPr lang="en-US" dirty="0"/>
          </a:p>
        </p:txBody>
      </p:sp>
    </p:spTree>
    <p:extLst>
      <p:ext uri="{BB962C8B-B14F-4D97-AF65-F5344CB8AC3E}">
        <p14:creationId xmlns:p14="http://schemas.microsoft.com/office/powerpoint/2010/main" val="38236772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As a general rule, democratically derived laws reflect the majority’s views of justice and fairness</a:t>
            </a:r>
          </a:p>
          <a:p>
            <a:r>
              <a:rPr lang="en-US" dirty="0" smtClean="0"/>
              <a:t>The </a:t>
            </a:r>
            <a:r>
              <a:rPr lang="en-US" dirty="0"/>
              <a:t>law is the minimum performance expected in </a:t>
            </a:r>
            <a:r>
              <a:rPr lang="en-US" dirty="0" smtClean="0"/>
              <a:t>society</a:t>
            </a:r>
          </a:p>
          <a:p>
            <a:r>
              <a:rPr lang="en-US" dirty="0" smtClean="0"/>
              <a:t>What is lawful is not always ethical</a:t>
            </a:r>
          </a:p>
          <a:p>
            <a:r>
              <a:rPr lang="en-US" dirty="0" smtClean="0"/>
              <a:t>What is unlawful is not always unethical</a:t>
            </a:r>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a:p>
        </p:txBody>
      </p:sp>
      <p:sp>
        <p:nvSpPr>
          <p:cNvPr id="4" name="Title 3"/>
          <p:cNvSpPr>
            <a:spLocks noGrp="1"/>
          </p:cNvSpPr>
          <p:nvPr>
            <p:ph type="title"/>
          </p:nvPr>
        </p:nvSpPr>
        <p:spPr/>
        <p:txBody>
          <a:bodyPr/>
          <a:lstStyle/>
          <a:p>
            <a:r>
              <a:rPr lang="en-US" dirty="0" smtClean="0"/>
              <a:t>Relationship of Law to Ethics	</a:t>
            </a:r>
            <a:endParaRPr lang="en-US" dirty="0"/>
          </a:p>
        </p:txBody>
      </p:sp>
    </p:spTree>
    <p:extLst>
      <p:ext uri="{BB962C8B-B14F-4D97-AF65-F5344CB8AC3E}">
        <p14:creationId xmlns:p14="http://schemas.microsoft.com/office/powerpoint/2010/main" val="31667564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Most lawsuits are settled before trial</a:t>
            </a:r>
          </a:p>
          <a:p>
            <a:r>
              <a:rPr lang="en-US" dirty="0"/>
              <a:t>Resolving disputes in court is expensive and time-consuming</a:t>
            </a:r>
          </a:p>
          <a:p>
            <a:r>
              <a:rPr lang="en-US" dirty="0"/>
              <a:t>HSOs/HSs often </a:t>
            </a:r>
            <a:r>
              <a:rPr lang="en-US" dirty="0" smtClean="0"/>
              <a:t>use </a:t>
            </a:r>
            <a:r>
              <a:rPr lang="en-US" dirty="0"/>
              <a:t>alternative dispute </a:t>
            </a:r>
            <a:r>
              <a:rPr lang="en-US" dirty="0" smtClean="0"/>
              <a:t>resolution </a:t>
            </a:r>
            <a:r>
              <a:rPr lang="en-US" dirty="0"/>
              <a:t>(</a:t>
            </a:r>
            <a:r>
              <a:rPr lang="en-US" dirty="0" smtClean="0"/>
              <a:t>ADR)</a:t>
            </a:r>
            <a:r>
              <a:rPr lang="en-US" dirty="0" smtClean="0"/>
              <a:t>, which include:</a:t>
            </a:r>
            <a:endParaRPr lang="en-US" dirty="0"/>
          </a:p>
          <a:p>
            <a:pPr lvl="1"/>
            <a:r>
              <a:rPr lang="en-US" dirty="0"/>
              <a:t>Nonbinding arbitration</a:t>
            </a:r>
          </a:p>
          <a:p>
            <a:pPr lvl="1"/>
            <a:r>
              <a:rPr lang="en-US" dirty="0"/>
              <a:t>Mediation</a:t>
            </a:r>
          </a:p>
          <a:p>
            <a:pPr lvl="1"/>
            <a:r>
              <a:rPr lang="en-US" dirty="0" err="1"/>
              <a:t>Minitrials</a:t>
            </a:r>
            <a:endParaRPr lang="en-US" dirty="0"/>
          </a:p>
          <a:p>
            <a:pPr lvl="1"/>
            <a:r>
              <a:rPr lang="en-US" dirty="0"/>
              <a:t>Neutral fact finding</a:t>
            </a:r>
          </a:p>
          <a:p>
            <a:r>
              <a:rPr lang="en-US" dirty="0" smtClean="0"/>
              <a:t>ADR is private, inexpensive, and efficient</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40</a:t>
            </a:fld>
            <a:endParaRPr lang="en-US"/>
          </a:p>
        </p:txBody>
      </p:sp>
      <p:sp>
        <p:nvSpPr>
          <p:cNvPr id="4" name="Title 3"/>
          <p:cNvSpPr>
            <a:spLocks noGrp="1"/>
          </p:cNvSpPr>
          <p:nvPr>
            <p:ph type="title"/>
          </p:nvPr>
        </p:nvSpPr>
        <p:spPr/>
        <p:txBody>
          <a:bodyPr/>
          <a:lstStyle/>
          <a:p>
            <a:r>
              <a:rPr lang="en-US" dirty="0"/>
              <a:t>Reforms of the Malpractice </a:t>
            </a:r>
            <a:r>
              <a:rPr lang="en-US" dirty="0" smtClean="0"/>
              <a:t>System (CONT.)</a:t>
            </a:r>
            <a:endParaRPr lang="en-US" dirty="0"/>
          </a:p>
        </p:txBody>
      </p:sp>
    </p:spTree>
    <p:extLst>
      <p:ext uri="{BB962C8B-B14F-4D97-AF65-F5344CB8AC3E}">
        <p14:creationId xmlns:p14="http://schemas.microsoft.com/office/powerpoint/2010/main" val="101494798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Peer </a:t>
            </a:r>
            <a:r>
              <a:rPr lang="en-US" dirty="0" smtClean="0"/>
              <a:t>review</a:t>
            </a:r>
          </a:p>
          <a:p>
            <a:pPr lvl="1"/>
            <a:r>
              <a:rPr lang="en-US" dirty="0" smtClean="0"/>
              <a:t>Historically</a:t>
            </a:r>
            <a:r>
              <a:rPr lang="en-US" dirty="0"/>
              <a:t>, antitrust lawsuits against physicians and HSOs arose in hospitals </a:t>
            </a:r>
            <a:r>
              <a:rPr lang="en-US" dirty="0" smtClean="0"/>
              <a:t>where PSO</a:t>
            </a:r>
            <a:r>
              <a:rPr lang="en-US" dirty="0"/>
              <a:t> </a:t>
            </a:r>
            <a:r>
              <a:rPr lang="en-US" dirty="0" smtClean="0"/>
              <a:t>members </a:t>
            </a:r>
            <a:r>
              <a:rPr lang="en-US" dirty="0"/>
              <a:t>conducted peer review of other </a:t>
            </a:r>
            <a:r>
              <a:rPr lang="en-US" dirty="0" smtClean="0"/>
              <a:t>physicians’ clinical work</a:t>
            </a:r>
            <a:endParaRPr lang="en-US" dirty="0"/>
          </a:p>
          <a:p>
            <a:pPr lvl="1"/>
            <a:r>
              <a:rPr lang="en-US" dirty="0" smtClean="0"/>
              <a:t>Health </a:t>
            </a:r>
            <a:r>
              <a:rPr lang="en-US" dirty="0"/>
              <a:t>Care Quality Improvement Act (HCQIA) of 1986 </a:t>
            </a:r>
            <a:r>
              <a:rPr lang="en-US" dirty="0" smtClean="0"/>
              <a:t>grants </a:t>
            </a:r>
            <a:r>
              <a:rPr lang="en-US" dirty="0"/>
              <a:t>limited immunity from paying damages in private lawsuits </a:t>
            </a:r>
            <a:r>
              <a:rPr lang="en-US" dirty="0" smtClean="0"/>
              <a:t>under federal </a:t>
            </a:r>
            <a:r>
              <a:rPr lang="en-US" dirty="0"/>
              <a:t>or state law (except civil rights </a:t>
            </a:r>
            <a:r>
              <a:rPr lang="en-US" dirty="0" smtClean="0"/>
              <a:t>actions) </a:t>
            </a:r>
            <a:r>
              <a:rPr lang="en-US" dirty="0"/>
              <a:t>for any “professional review action” </a:t>
            </a:r>
            <a:r>
              <a:rPr lang="en-US" dirty="0" smtClean="0"/>
              <a:t>if </a:t>
            </a:r>
            <a:r>
              <a:rPr lang="en-US" dirty="0"/>
              <a:t>the professional review follows standards established in the </a:t>
            </a:r>
            <a:r>
              <a:rPr lang="en-US" dirty="0" smtClean="0"/>
              <a:t>law</a:t>
            </a:r>
            <a:endParaRPr lang="en-US" dirty="0"/>
          </a:p>
          <a:p>
            <a:r>
              <a:rPr lang="en-US" dirty="0"/>
              <a:t>Emergency </a:t>
            </a:r>
            <a:r>
              <a:rPr lang="en-US" dirty="0" smtClean="0"/>
              <a:t>Medical Treatment </a:t>
            </a:r>
            <a:r>
              <a:rPr lang="en-US" dirty="0"/>
              <a:t>and </a:t>
            </a:r>
            <a:r>
              <a:rPr lang="en-US" dirty="0" smtClean="0"/>
              <a:t>Active Labor Act (1985)</a:t>
            </a:r>
          </a:p>
          <a:p>
            <a:pPr lvl="1"/>
            <a:r>
              <a:rPr lang="en-US" dirty="0" smtClean="0"/>
              <a:t>Hospitals receiving federal payment must screen all who come to ED</a:t>
            </a:r>
          </a:p>
          <a:p>
            <a:pPr lvl="1"/>
            <a:r>
              <a:rPr lang="en-US" dirty="0" smtClean="0"/>
              <a:t>Treatment, including inpatient admission, must be provided unless patient is stable enough to transfer</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41</a:t>
            </a:fld>
            <a:endParaRPr lang="en-US"/>
          </a:p>
        </p:txBody>
      </p:sp>
      <p:sp>
        <p:nvSpPr>
          <p:cNvPr id="4" name="Title 3"/>
          <p:cNvSpPr>
            <a:spLocks noGrp="1"/>
          </p:cNvSpPr>
          <p:nvPr>
            <p:ph type="title"/>
          </p:nvPr>
        </p:nvSpPr>
        <p:spPr/>
        <p:txBody>
          <a:bodyPr/>
          <a:lstStyle/>
          <a:p>
            <a:r>
              <a:rPr lang="en-US" dirty="0" smtClean="0"/>
              <a:t>Selected Legal Areas Affecting </a:t>
            </a:r>
            <a:r>
              <a:rPr lang="en-US" cap="none" dirty="0" smtClean="0"/>
              <a:t>HSOs/HSs</a:t>
            </a:r>
            <a:endParaRPr lang="en-US" cap="none" dirty="0"/>
          </a:p>
        </p:txBody>
      </p:sp>
    </p:spTree>
    <p:extLst>
      <p:ext uri="{BB962C8B-B14F-4D97-AF65-F5344CB8AC3E}">
        <p14:creationId xmlns:p14="http://schemas.microsoft.com/office/powerpoint/2010/main" val="304628441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Medicare and Medicaid fraud and </a:t>
            </a:r>
            <a:r>
              <a:rPr lang="en-US" dirty="0" smtClean="0"/>
              <a:t>abuse</a:t>
            </a:r>
          </a:p>
          <a:p>
            <a:pPr lvl="1"/>
            <a:r>
              <a:rPr lang="en-US" dirty="0" smtClean="0"/>
              <a:t>Includes lying, stealing, providing too few or too many services, improperly coding services, bribes and kickbacks, and self-referrals</a:t>
            </a:r>
            <a:endParaRPr lang="en-US" dirty="0"/>
          </a:p>
          <a:p>
            <a:pPr lvl="1"/>
            <a:r>
              <a:rPr lang="en-US" dirty="0"/>
              <a:t>Fraudulent </a:t>
            </a:r>
            <a:r>
              <a:rPr lang="en-US" dirty="0" smtClean="0"/>
              <a:t>billing</a:t>
            </a:r>
            <a:endParaRPr lang="en-US" dirty="0"/>
          </a:p>
          <a:p>
            <a:pPr lvl="1"/>
            <a:r>
              <a:rPr lang="en-US" dirty="0"/>
              <a:t>Physician </a:t>
            </a:r>
            <a:r>
              <a:rPr lang="en-US" dirty="0" smtClean="0"/>
              <a:t>self-referral</a:t>
            </a:r>
            <a:endParaRPr lang="en-US" dirty="0"/>
          </a:p>
          <a:p>
            <a:r>
              <a:rPr lang="en-US" dirty="0" smtClean="0"/>
              <a:t>HSOs/HSs have the opportunity to become tax-exempt</a:t>
            </a:r>
          </a:p>
          <a:p>
            <a:r>
              <a:rPr lang="en-US" dirty="0" smtClean="0"/>
              <a:t>Legal issues of telemedicine</a:t>
            </a:r>
          </a:p>
          <a:p>
            <a:pPr lvl="1"/>
            <a:r>
              <a:rPr lang="en-US" dirty="0" smtClean="0"/>
              <a:t>Confidentiality</a:t>
            </a:r>
          </a:p>
          <a:p>
            <a:pPr lvl="1"/>
            <a:r>
              <a:rPr lang="en-US" dirty="0" smtClean="0"/>
              <a:t>Data compression</a:t>
            </a:r>
          </a:p>
          <a:p>
            <a:pPr lvl="1"/>
            <a:r>
              <a:rPr lang="en-US" dirty="0" smtClean="0"/>
              <a:t>Artificial Intelligence</a:t>
            </a:r>
          </a:p>
          <a:p>
            <a:pPr lvl="1"/>
            <a:r>
              <a:rPr lang="en-US" dirty="0" smtClean="0"/>
              <a:t>Licensure</a:t>
            </a:r>
          </a:p>
          <a:p>
            <a:pPr lvl="1"/>
            <a:r>
              <a:rPr lang="en-US" dirty="0" smtClean="0"/>
              <a:t>Consent</a:t>
            </a:r>
          </a:p>
          <a:p>
            <a:pPr lvl="1"/>
            <a:endParaRPr lang="en-US" dirty="0" smtClean="0"/>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42</a:t>
            </a:fld>
            <a:endParaRPr lang="en-US"/>
          </a:p>
        </p:txBody>
      </p:sp>
      <p:sp>
        <p:nvSpPr>
          <p:cNvPr id="4" name="Title 3"/>
          <p:cNvSpPr>
            <a:spLocks noGrp="1"/>
          </p:cNvSpPr>
          <p:nvPr>
            <p:ph type="title"/>
          </p:nvPr>
        </p:nvSpPr>
        <p:spPr/>
        <p:txBody>
          <a:bodyPr/>
          <a:lstStyle/>
          <a:p>
            <a:r>
              <a:rPr lang="en-US" dirty="0"/>
              <a:t>Selected Legal Areas Affecting </a:t>
            </a:r>
            <a:r>
              <a:rPr lang="en-US" cap="none" dirty="0"/>
              <a:t>HSOs/HSs</a:t>
            </a:r>
            <a:endParaRPr lang="en-US" dirty="0"/>
          </a:p>
        </p:txBody>
      </p:sp>
    </p:spTree>
    <p:extLst>
      <p:ext uri="{BB962C8B-B14F-4D97-AF65-F5344CB8AC3E}">
        <p14:creationId xmlns:p14="http://schemas.microsoft.com/office/powerpoint/2010/main" val="344957046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A civil lawsuit begins when a plaintiff files a complaint in a court with jurisdiction to hear the case</a:t>
            </a:r>
          </a:p>
          <a:p>
            <a:r>
              <a:rPr lang="en-US" dirty="0" smtClean="0"/>
              <a:t>The complaint becomes public record and is served on the defendant</a:t>
            </a:r>
          </a:p>
          <a:p>
            <a:r>
              <a:rPr lang="en-US" dirty="0" smtClean="0"/>
              <a:t>Defendant responds with an answer, and may make certain motions before the court</a:t>
            </a:r>
          </a:p>
          <a:p>
            <a:r>
              <a:rPr lang="en-US" dirty="0" smtClean="0"/>
              <a:t>During discovery, defendant may be required to produce documents for the case</a:t>
            </a:r>
          </a:p>
          <a:p>
            <a:r>
              <a:rPr lang="en-US" dirty="0" smtClean="0"/>
              <a:t>Many cases are settled during discovery phase, but a trial date is set if not</a:t>
            </a:r>
          </a:p>
          <a:p>
            <a:r>
              <a:rPr lang="en-US" dirty="0" smtClean="0"/>
              <a:t>During the trial, the parties make motions for the judge to consider and make rulings on</a:t>
            </a:r>
          </a:p>
          <a:p>
            <a:r>
              <a:rPr lang="en-US" dirty="0" smtClean="0"/>
              <a:t>The losing party may appeal the verdict</a:t>
            </a:r>
          </a:p>
        </p:txBody>
      </p:sp>
      <p:sp>
        <p:nvSpPr>
          <p:cNvPr id="3" name="Slide Number Placeholder 2"/>
          <p:cNvSpPr>
            <a:spLocks noGrp="1"/>
          </p:cNvSpPr>
          <p:nvPr>
            <p:ph type="sldNum" sz="quarter" idx="12"/>
          </p:nvPr>
        </p:nvSpPr>
        <p:spPr/>
        <p:txBody>
          <a:bodyPr/>
          <a:lstStyle/>
          <a:p>
            <a:fld id="{057B859C-5B2B-8749-B99F-4C47515F9E9C}" type="slidenum">
              <a:rPr lang="en-US" smtClean="0"/>
              <a:t>43</a:t>
            </a:fld>
            <a:endParaRPr lang="en-US"/>
          </a:p>
        </p:txBody>
      </p:sp>
      <p:sp>
        <p:nvSpPr>
          <p:cNvPr id="4" name="Title 3"/>
          <p:cNvSpPr>
            <a:spLocks noGrp="1"/>
          </p:cNvSpPr>
          <p:nvPr>
            <p:ph type="title"/>
          </p:nvPr>
        </p:nvSpPr>
        <p:spPr/>
        <p:txBody>
          <a:bodyPr/>
          <a:lstStyle/>
          <a:p>
            <a:r>
              <a:rPr lang="en-US" dirty="0" smtClean="0"/>
              <a:t>Legal Process of a Civil Lawsuit</a:t>
            </a:r>
            <a:endParaRPr lang="en-US" dirty="0"/>
          </a:p>
        </p:txBody>
      </p:sp>
    </p:spTree>
    <p:extLst>
      <p:ext uri="{BB962C8B-B14F-4D97-AF65-F5344CB8AC3E}">
        <p14:creationId xmlns:p14="http://schemas.microsoft.com/office/powerpoint/2010/main" val="327806907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Managers face a range of problems in effectively handling legal and quasi-legal matters </a:t>
            </a:r>
          </a:p>
          <a:p>
            <a:r>
              <a:rPr lang="en-US" dirty="0"/>
              <a:t>HSOs/HSs have an independent ethical obligation to the </a:t>
            </a:r>
            <a:r>
              <a:rPr lang="en-US" dirty="0" smtClean="0"/>
              <a:t>patient and </a:t>
            </a:r>
            <a:r>
              <a:rPr lang="en-US" dirty="0"/>
              <a:t>community that is separate from and more demanding than that arising from their </a:t>
            </a:r>
            <a:r>
              <a:rPr lang="en-US" dirty="0" smtClean="0"/>
              <a:t>legal obligations</a:t>
            </a:r>
          </a:p>
          <a:p>
            <a:r>
              <a:rPr lang="en-US" dirty="0"/>
              <a:t>Lacking adequate medical records, healthcare providers have great difficulty proving that </a:t>
            </a:r>
            <a:r>
              <a:rPr lang="en-US" dirty="0" smtClean="0"/>
              <a:t>their actions </a:t>
            </a:r>
            <a:r>
              <a:rPr lang="en-US" dirty="0"/>
              <a:t>comport with the standard of </a:t>
            </a:r>
            <a:r>
              <a:rPr lang="en-US" dirty="0" smtClean="0"/>
              <a:t>care</a:t>
            </a:r>
          </a:p>
          <a:p>
            <a:r>
              <a:rPr lang="en-US" dirty="0" smtClean="0"/>
              <a:t>HSOs/HSs obtain legal advice in two ways:</a:t>
            </a:r>
          </a:p>
          <a:p>
            <a:pPr lvl="1"/>
            <a:r>
              <a:rPr lang="en-US" dirty="0" smtClean="0"/>
              <a:t>Smaller organizations pay a retainer to an attorney to guarantee consultation, as needed</a:t>
            </a:r>
          </a:p>
          <a:p>
            <a:pPr lvl="1"/>
            <a:r>
              <a:rPr lang="en-US" dirty="0" smtClean="0"/>
              <a:t>Larger HSOs/HSs employ in-house counsel</a:t>
            </a:r>
          </a:p>
          <a:p>
            <a:r>
              <a:rPr lang="en-US" dirty="0" smtClean="0"/>
              <a:t>Health services managers are likely to testify in legal proceedings on how the HSO/HS is organized or how it functions</a:t>
            </a:r>
          </a:p>
        </p:txBody>
      </p:sp>
      <p:sp>
        <p:nvSpPr>
          <p:cNvPr id="3" name="Slide Number Placeholder 2"/>
          <p:cNvSpPr>
            <a:spLocks noGrp="1"/>
          </p:cNvSpPr>
          <p:nvPr>
            <p:ph type="sldNum" sz="quarter" idx="12"/>
          </p:nvPr>
        </p:nvSpPr>
        <p:spPr/>
        <p:txBody>
          <a:bodyPr/>
          <a:lstStyle/>
          <a:p>
            <a:fld id="{057B859C-5B2B-8749-B99F-4C47515F9E9C}" type="slidenum">
              <a:rPr lang="en-US" smtClean="0"/>
              <a:t>44</a:t>
            </a:fld>
            <a:endParaRPr lang="en-US"/>
          </a:p>
        </p:txBody>
      </p:sp>
      <p:sp>
        <p:nvSpPr>
          <p:cNvPr id="4" name="Title 3"/>
          <p:cNvSpPr>
            <a:spLocks noGrp="1"/>
          </p:cNvSpPr>
          <p:nvPr>
            <p:ph type="title"/>
          </p:nvPr>
        </p:nvSpPr>
        <p:spPr/>
        <p:txBody>
          <a:bodyPr/>
          <a:lstStyle/>
          <a:p>
            <a:r>
              <a:rPr lang="en-US" dirty="0" smtClean="0"/>
              <a:t>Special Considerations for the Manager</a:t>
            </a:r>
            <a:endParaRPr lang="en-US" dirty="0"/>
          </a:p>
        </p:txBody>
      </p:sp>
    </p:spTree>
    <p:extLst>
      <p:ext uri="{BB962C8B-B14F-4D97-AF65-F5344CB8AC3E}">
        <p14:creationId xmlns:p14="http://schemas.microsoft.com/office/powerpoint/2010/main" val="66192150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Henderson’s </a:t>
            </a:r>
            <a:r>
              <a:rPr lang="en-US" dirty="0" smtClean="0"/>
              <a:t>Model (refer to Figures 4.1 and 4.2)</a:t>
            </a:r>
            <a:endParaRPr lang="en-US" dirty="0"/>
          </a:p>
          <a:p>
            <a:pPr lvl="1"/>
            <a:r>
              <a:rPr lang="en-US" dirty="0"/>
              <a:t>Identifies relationships of law and ethics</a:t>
            </a:r>
          </a:p>
          <a:p>
            <a:pPr lvl="1"/>
            <a:r>
              <a:rPr lang="en-US" dirty="0"/>
              <a:t>Shows the succession of events that results in public scrutiny of corporate decisions</a:t>
            </a:r>
          </a:p>
          <a:p>
            <a:pPr lvl="1"/>
            <a:r>
              <a:rPr lang="en-US" dirty="0"/>
              <a:t>Determines whether those decisions are lawful, ethical, or both</a:t>
            </a:r>
          </a:p>
          <a:p>
            <a:r>
              <a:rPr lang="en-US" dirty="0" smtClean="0"/>
              <a:t>Suggests the difficulty of knowing whether those who will eventually judge decisions will consider them legal or ethical</a:t>
            </a:r>
          </a:p>
          <a:p>
            <a:r>
              <a:rPr lang="en-US" dirty="0" smtClean="0"/>
              <a:t>Shows the combinations of legal, illegal, ethical, and unethical factors involved in corporate decision-making</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a:p>
        </p:txBody>
      </p:sp>
      <p:sp>
        <p:nvSpPr>
          <p:cNvPr id="4" name="Title 3"/>
          <p:cNvSpPr>
            <a:spLocks noGrp="1"/>
          </p:cNvSpPr>
          <p:nvPr>
            <p:ph type="title"/>
          </p:nvPr>
        </p:nvSpPr>
        <p:spPr/>
        <p:txBody>
          <a:bodyPr/>
          <a:lstStyle/>
          <a:p>
            <a:r>
              <a:rPr lang="en-US" dirty="0" smtClean="0"/>
              <a:t>Henderson’s Model	</a:t>
            </a:r>
            <a:endParaRPr lang="en-US" dirty="0"/>
          </a:p>
        </p:txBody>
      </p:sp>
    </p:spTree>
    <p:extLst>
      <p:ext uri="{BB962C8B-B14F-4D97-AF65-F5344CB8AC3E}">
        <p14:creationId xmlns:p14="http://schemas.microsoft.com/office/powerpoint/2010/main" val="36962680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Quadrant 1</a:t>
            </a:r>
          </a:p>
          <a:p>
            <a:pPr lvl="1"/>
            <a:r>
              <a:rPr lang="en-US" dirty="0" smtClean="0"/>
              <a:t>Decisions are ethical, legal, and easily identified</a:t>
            </a:r>
          </a:p>
          <a:p>
            <a:pPr lvl="1"/>
            <a:r>
              <a:rPr lang="en-US" dirty="0" smtClean="0"/>
              <a:t>Managers who obey the law are acting ethically and legally</a:t>
            </a:r>
          </a:p>
          <a:p>
            <a:r>
              <a:rPr lang="en-US" dirty="0" smtClean="0"/>
              <a:t>Quadrant 2</a:t>
            </a:r>
          </a:p>
          <a:p>
            <a:pPr lvl="1"/>
            <a:r>
              <a:rPr lang="en-US" dirty="0" smtClean="0"/>
              <a:t>Decisions are ethical </a:t>
            </a:r>
          </a:p>
          <a:p>
            <a:pPr lvl="1"/>
            <a:r>
              <a:rPr lang="en-US" dirty="0" smtClean="0"/>
              <a:t>Nonetheless, decisions are illegal</a:t>
            </a:r>
          </a:p>
          <a:p>
            <a:r>
              <a:rPr lang="en-US" dirty="0" smtClean="0"/>
              <a:t>Quadrant 3</a:t>
            </a:r>
          </a:p>
          <a:p>
            <a:pPr lvl="1"/>
            <a:r>
              <a:rPr lang="en-US" dirty="0" smtClean="0"/>
              <a:t>Decisions are unethical but legal</a:t>
            </a:r>
          </a:p>
          <a:p>
            <a:pPr lvl="1"/>
            <a:r>
              <a:rPr lang="en-US" dirty="0" smtClean="0"/>
              <a:t>Often reflected in a profession’s code of ethics that requires performance more demanding than the law</a:t>
            </a:r>
          </a:p>
          <a:p>
            <a:pPr lvl="2"/>
            <a:r>
              <a:rPr lang="en-US" dirty="0" smtClean="0"/>
              <a:t>For example, failing to protect patients from medical malpractice</a:t>
            </a:r>
          </a:p>
          <a:p>
            <a:r>
              <a:rPr lang="en-US" dirty="0" smtClean="0"/>
              <a:t>Quadrant 4</a:t>
            </a:r>
          </a:p>
          <a:p>
            <a:pPr lvl="1"/>
            <a:r>
              <a:rPr lang="en-US" dirty="0" smtClean="0"/>
              <a:t>Decisions are unethical </a:t>
            </a:r>
          </a:p>
          <a:p>
            <a:pPr lvl="1"/>
            <a:r>
              <a:rPr lang="en-US" dirty="0" smtClean="0"/>
              <a:t>Decisions are illegal</a:t>
            </a:r>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a:p>
        </p:txBody>
      </p:sp>
      <p:sp>
        <p:nvSpPr>
          <p:cNvPr id="4" name="Title 3"/>
          <p:cNvSpPr>
            <a:spLocks noGrp="1"/>
          </p:cNvSpPr>
          <p:nvPr>
            <p:ph type="title"/>
          </p:nvPr>
        </p:nvSpPr>
        <p:spPr/>
        <p:txBody>
          <a:bodyPr/>
          <a:lstStyle/>
          <a:p>
            <a:r>
              <a:rPr lang="en-US" dirty="0" smtClean="0"/>
              <a:t>Henderson’s Model (cont.)</a:t>
            </a:r>
            <a:endParaRPr lang="en-US" dirty="0"/>
          </a:p>
        </p:txBody>
      </p:sp>
    </p:spTree>
    <p:extLst>
      <p:ext uri="{BB962C8B-B14F-4D97-AF65-F5344CB8AC3E}">
        <p14:creationId xmlns:p14="http://schemas.microsoft.com/office/powerpoint/2010/main" val="267201625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Five Moral Philosophies:</a:t>
            </a:r>
          </a:p>
          <a:p>
            <a:pPr lvl="1"/>
            <a:r>
              <a:rPr lang="en-US" dirty="0" smtClean="0"/>
              <a:t>Teleology</a:t>
            </a:r>
          </a:p>
          <a:p>
            <a:pPr lvl="1"/>
            <a:r>
              <a:rPr lang="en-US" dirty="0" smtClean="0"/>
              <a:t>Deontology</a:t>
            </a:r>
          </a:p>
          <a:p>
            <a:pPr lvl="1"/>
            <a:r>
              <a:rPr lang="en-US" dirty="0" smtClean="0"/>
              <a:t>Natural Law</a:t>
            </a:r>
          </a:p>
          <a:p>
            <a:pPr lvl="1"/>
            <a:r>
              <a:rPr lang="en-US" dirty="0" smtClean="0"/>
              <a:t>Casuistry</a:t>
            </a:r>
          </a:p>
          <a:p>
            <a:pPr lvl="1"/>
            <a:r>
              <a:rPr lang="en-US" dirty="0" smtClean="0"/>
              <a:t>Virtue Ethics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a:p>
        </p:txBody>
      </p:sp>
      <p:sp>
        <p:nvSpPr>
          <p:cNvPr id="4" name="Title 3"/>
          <p:cNvSpPr>
            <a:spLocks noGrp="1"/>
          </p:cNvSpPr>
          <p:nvPr>
            <p:ph type="title"/>
          </p:nvPr>
        </p:nvSpPr>
        <p:spPr/>
        <p:txBody>
          <a:bodyPr/>
          <a:lstStyle/>
          <a:p>
            <a:r>
              <a:rPr lang="en-US" dirty="0" smtClean="0"/>
              <a:t>Ethics Framework</a:t>
            </a:r>
            <a:endParaRPr lang="en-US" dirty="0"/>
          </a:p>
        </p:txBody>
      </p:sp>
    </p:spTree>
    <p:extLst>
      <p:ext uri="{BB962C8B-B14F-4D97-AF65-F5344CB8AC3E}">
        <p14:creationId xmlns:p14="http://schemas.microsoft.com/office/powerpoint/2010/main" val="393128627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Teleology</a:t>
            </a:r>
          </a:p>
          <a:p>
            <a:pPr lvl="1"/>
            <a:r>
              <a:rPr lang="en-US" dirty="0" smtClean="0"/>
              <a:t>“</a:t>
            </a:r>
            <a:r>
              <a:rPr lang="en-US" dirty="0" err="1" smtClean="0"/>
              <a:t>telos</a:t>
            </a:r>
            <a:r>
              <a:rPr lang="en-US" dirty="0" smtClean="0"/>
              <a:t>” is Greek for “end”</a:t>
            </a:r>
          </a:p>
          <a:p>
            <a:pPr lvl="1"/>
            <a:r>
              <a:rPr lang="en-US" dirty="0"/>
              <a:t>T</a:t>
            </a:r>
            <a:r>
              <a:rPr lang="en-US" dirty="0" smtClean="0"/>
              <a:t>he </a:t>
            </a:r>
            <a:r>
              <a:rPr lang="en-US" dirty="0"/>
              <a:t>moral rightness or wrongness of an act or decision is judged by whether it brings into being more good (utility) or </a:t>
            </a:r>
            <a:r>
              <a:rPr lang="en-US" dirty="0" smtClean="0"/>
              <a:t>un-good </a:t>
            </a:r>
            <a:r>
              <a:rPr lang="en-US" dirty="0"/>
              <a:t>(disutility) than alternative </a:t>
            </a:r>
            <a:r>
              <a:rPr lang="en-US" dirty="0" smtClean="0"/>
              <a:t>decisions</a:t>
            </a:r>
            <a:endParaRPr lang="en-US" dirty="0"/>
          </a:p>
          <a:p>
            <a:r>
              <a:rPr lang="en-US" dirty="0" smtClean="0"/>
              <a:t>Deontology</a:t>
            </a:r>
          </a:p>
          <a:p>
            <a:pPr lvl="1"/>
            <a:r>
              <a:rPr lang="en-US" dirty="0" smtClean="0"/>
              <a:t>“</a:t>
            </a:r>
            <a:r>
              <a:rPr lang="en-US" dirty="0" err="1" smtClean="0"/>
              <a:t>deon</a:t>
            </a:r>
            <a:r>
              <a:rPr lang="en-US" dirty="0" smtClean="0"/>
              <a:t>” is Greek for “duty”</a:t>
            </a:r>
          </a:p>
          <a:p>
            <a:pPr lvl="1"/>
            <a:r>
              <a:rPr lang="en-US" dirty="0"/>
              <a:t>B</a:t>
            </a:r>
            <a:r>
              <a:rPr lang="en-US" dirty="0" smtClean="0"/>
              <a:t>ased </a:t>
            </a:r>
            <a:r>
              <a:rPr lang="en-US" dirty="0"/>
              <a:t>on the presence of an independent right or </a:t>
            </a:r>
            <a:r>
              <a:rPr lang="en-US" dirty="0" smtClean="0"/>
              <a:t>wrong</a:t>
            </a:r>
          </a:p>
          <a:p>
            <a:pPr lvl="1"/>
            <a:r>
              <a:rPr lang="en-US" dirty="0" smtClean="0"/>
              <a:t>Does </a:t>
            </a:r>
            <a:r>
              <a:rPr lang="en-US" dirty="0"/>
              <a:t>not consider </a:t>
            </a:r>
            <a:r>
              <a:rPr lang="en-US" dirty="0" smtClean="0"/>
              <a:t>conse­quences</a:t>
            </a:r>
          </a:p>
          <a:p>
            <a:r>
              <a:rPr lang="en-US" dirty="0" smtClean="0"/>
              <a:t>Natural Law </a:t>
            </a:r>
          </a:p>
          <a:p>
            <a:pPr lvl="1"/>
            <a:r>
              <a:rPr lang="en-US" dirty="0"/>
              <a:t>E</a:t>
            </a:r>
            <a:r>
              <a:rPr lang="en-US" dirty="0" smtClean="0"/>
              <a:t>thics </a:t>
            </a:r>
            <a:r>
              <a:rPr lang="en-US" dirty="0"/>
              <a:t>(morality) must be grounded in a concern for human good </a:t>
            </a:r>
            <a:endParaRPr lang="en-US" dirty="0" smtClean="0"/>
          </a:p>
          <a:p>
            <a:pPr lvl="1"/>
            <a:r>
              <a:rPr lang="en-US" dirty="0" smtClean="0"/>
              <a:t>It </a:t>
            </a:r>
            <a:r>
              <a:rPr lang="en-US" dirty="0"/>
              <a:t>is, there­fore, teleological (consequential</a:t>
            </a:r>
            <a:r>
              <a:rPr lang="en-US" dirty="0" smtClean="0"/>
              <a:t>)</a:t>
            </a:r>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a:p>
        </p:txBody>
      </p:sp>
      <p:sp>
        <p:nvSpPr>
          <p:cNvPr id="4" name="Title 3"/>
          <p:cNvSpPr>
            <a:spLocks noGrp="1"/>
          </p:cNvSpPr>
          <p:nvPr>
            <p:ph type="title"/>
          </p:nvPr>
        </p:nvSpPr>
        <p:spPr/>
        <p:txBody>
          <a:bodyPr/>
          <a:lstStyle/>
          <a:p>
            <a:r>
              <a:rPr lang="en-US" dirty="0" smtClean="0"/>
              <a:t>Moral Philosophies</a:t>
            </a:r>
            <a:endParaRPr lang="en-US" dirty="0"/>
          </a:p>
        </p:txBody>
      </p:sp>
    </p:spTree>
    <p:extLst>
      <p:ext uri="{BB962C8B-B14F-4D97-AF65-F5344CB8AC3E}">
        <p14:creationId xmlns:p14="http://schemas.microsoft.com/office/powerpoint/2010/main" val="231588464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Casuistry: case-based </a:t>
            </a:r>
            <a:r>
              <a:rPr lang="en-US" dirty="0"/>
              <a:t>rea­soning in historical context</a:t>
            </a:r>
          </a:p>
          <a:p>
            <a:r>
              <a:rPr lang="en-US" dirty="0"/>
              <a:t>Virtue </a:t>
            </a:r>
            <a:r>
              <a:rPr lang="en-US" dirty="0" smtClean="0"/>
              <a:t>Ethics: based </a:t>
            </a:r>
            <a:r>
              <a:rPr lang="en-US" dirty="0"/>
              <a:t>on theological </a:t>
            </a:r>
            <a:r>
              <a:rPr lang="en-US" dirty="0" smtClean="0"/>
              <a:t>ethics, </a:t>
            </a:r>
            <a:r>
              <a:rPr lang="en-US" dirty="0"/>
              <a:t>but without a primary focus on obligations or duties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a:p>
        </p:txBody>
      </p:sp>
      <p:sp>
        <p:nvSpPr>
          <p:cNvPr id="4" name="Title 3"/>
          <p:cNvSpPr>
            <a:spLocks noGrp="1"/>
          </p:cNvSpPr>
          <p:nvPr>
            <p:ph type="title"/>
          </p:nvPr>
        </p:nvSpPr>
        <p:spPr/>
        <p:txBody>
          <a:bodyPr/>
          <a:lstStyle/>
          <a:p>
            <a:r>
              <a:rPr lang="en-US" dirty="0"/>
              <a:t>Moral Philosophies</a:t>
            </a:r>
          </a:p>
        </p:txBody>
      </p:sp>
    </p:spTree>
    <p:extLst>
      <p:ext uri="{BB962C8B-B14F-4D97-AF65-F5344CB8AC3E}">
        <p14:creationId xmlns:p14="http://schemas.microsoft.com/office/powerpoint/2010/main" val="1384939136"/>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1825</TotalTime>
  <Words>3385</Words>
  <Application>Microsoft Macintosh PowerPoint</Application>
  <PresentationFormat>On-screen Show (4:3)</PresentationFormat>
  <Paragraphs>387</Paragraphs>
  <Slides>44</Slides>
  <Notes>29</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Grid</vt:lpstr>
      <vt:lpstr>Ethical and Legal Environment</vt:lpstr>
      <vt:lpstr>Chapter 4, Learning objectives</vt:lpstr>
      <vt:lpstr>Society and the law</vt:lpstr>
      <vt:lpstr>Relationship of Law to Ethics </vt:lpstr>
      <vt:lpstr>Henderson’s Model </vt:lpstr>
      <vt:lpstr>Henderson’s Model (cont.)</vt:lpstr>
      <vt:lpstr>Ethics Framework</vt:lpstr>
      <vt:lpstr>Moral Philosophies</vt:lpstr>
      <vt:lpstr>Moral Philosophies</vt:lpstr>
      <vt:lpstr>Linking theory and action</vt:lpstr>
      <vt:lpstr>Respect for persons</vt:lpstr>
      <vt:lpstr>beneficence</vt:lpstr>
      <vt:lpstr>Nonmaleficence</vt:lpstr>
      <vt:lpstr>justice</vt:lpstr>
      <vt:lpstr>Personal Ethic and Professional Codes</vt:lpstr>
      <vt:lpstr>Health Services Codes of Ethics</vt:lpstr>
      <vt:lpstr>American college of healthcare executives</vt:lpstr>
      <vt:lpstr>American college of health care administrators</vt:lpstr>
      <vt:lpstr>The American medical association</vt:lpstr>
      <vt:lpstr>The American nurses association</vt:lpstr>
      <vt:lpstr>American hospital association</vt:lpstr>
      <vt:lpstr>Ethical issues affecting governance and management</vt:lpstr>
      <vt:lpstr>Conflicts of interest</vt:lpstr>
      <vt:lpstr>Biomedical Ethical Issues</vt:lpstr>
      <vt:lpstr>consent</vt:lpstr>
      <vt:lpstr>End-of-life Decisions</vt:lpstr>
      <vt:lpstr>Advance medical directives</vt:lpstr>
      <vt:lpstr>Advance medical directives (cont.)</vt:lpstr>
      <vt:lpstr>EUTHANASIA </vt:lpstr>
      <vt:lpstr>Physician-assisted suicide (PAS)</vt:lpstr>
      <vt:lpstr>Futile treatment</vt:lpstr>
      <vt:lpstr>Organizational Responses to Ethical Problems</vt:lpstr>
      <vt:lpstr>Institutional Ethics Committees (IEC)</vt:lpstr>
      <vt:lpstr>Institutional Review Boards (IRBs)</vt:lpstr>
      <vt:lpstr>Managers and the Law</vt:lpstr>
      <vt:lpstr>Torts</vt:lpstr>
      <vt:lpstr>TORTS (CONT.)</vt:lpstr>
      <vt:lpstr>Torts (CONT.)</vt:lpstr>
      <vt:lpstr>Reforms of the Malpractice System</vt:lpstr>
      <vt:lpstr>Reforms of the Malpractice System (CONT.)</vt:lpstr>
      <vt:lpstr>Selected Legal Areas Affecting HSOs/HSs</vt:lpstr>
      <vt:lpstr>Selected Legal Areas Affecting HSOs/HSs</vt:lpstr>
      <vt:lpstr>Legal Process of a Civil Lawsuit</vt:lpstr>
      <vt:lpstr>Special Considerations for the Manager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Cecilia Gonzalez</cp:lastModifiedBy>
  <cp:revision>120</cp:revision>
  <dcterms:created xsi:type="dcterms:W3CDTF">2013-01-06T21:57:18Z</dcterms:created>
  <dcterms:modified xsi:type="dcterms:W3CDTF">2014-04-30T18:05:15Z</dcterms:modified>
</cp:coreProperties>
</file>