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5"/>
  </p:notesMasterIdLst>
  <p:handoutMasterIdLst>
    <p:handoutMasterId r:id="rId36"/>
  </p:handoutMasterIdLst>
  <p:sldIdLst>
    <p:sldId id="256" r:id="rId2"/>
    <p:sldId id="257" r:id="rId3"/>
    <p:sldId id="258" r:id="rId4"/>
    <p:sldId id="260" r:id="rId5"/>
    <p:sldId id="261" r:id="rId6"/>
    <p:sldId id="262" r:id="rId7"/>
    <p:sldId id="263" r:id="rId8"/>
    <p:sldId id="264" r:id="rId9"/>
    <p:sldId id="265" r:id="rId10"/>
    <p:sldId id="280" r:id="rId11"/>
    <p:sldId id="267" r:id="rId12"/>
    <p:sldId id="268" r:id="rId13"/>
    <p:sldId id="269" r:id="rId14"/>
    <p:sldId id="271" r:id="rId15"/>
    <p:sldId id="282" r:id="rId16"/>
    <p:sldId id="283" r:id="rId17"/>
    <p:sldId id="272" r:id="rId18"/>
    <p:sldId id="274" r:id="rId19"/>
    <p:sldId id="270" r:id="rId20"/>
    <p:sldId id="284" r:id="rId21"/>
    <p:sldId id="288" r:id="rId22"/>
    <p:sldId id="285" r:id="rId23"/>
    <p:sldId id="275" r:id="rId24"/>
    <p:sldId id="289" r:id="rId25"/>
    <p:sldId id="276" r:id="rId26"/>
    <p:sldId id="277" r:id="rId27"/>
    <p:sldId id="278" r:id="rId28"/>
    <p:sldId id="291" r:id="rId29"/>
    <p:sldId id="290" r:id="rId30"/>
    <p:sldId id="292" r:id="rId31"/>
    <p:sldId id="293" r:id="rId32"/>
    <p:sldId id="294" r:id="rId33"/>
    <p:sldId id="295" r:id="rId34"/>
  </p:sldIdLst>
  <p:sldSz cx="9144000" cy="6858000" type="screen4x3"/>
  <p:notesSz cx="6858000" cy="9144000"/>
  <p:custDataLst>
    <p:tags r:id="rId3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n McDaniel" initials="" lastIdx="46" clrIdx="0"/>
  <p:cmAuthor id="1" name="owner" initials="o" lastIdx="37" clrIdx="1"/>
  <p:cmAuthor id="2" name="Nora" initials="N" lastIdx="2" clrIdx="2">
    <p:extLst/>
  </p:cmAuthor>
  <p:cmAuthor id="3" name="Kate Hunsicker" initials="KH"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757" autoAdjust="0"/>
  </p:normalViewPr>
  <p:slideViewPr>
    <p:cSldViewPr snapToGrid="0" snapToObjects="1">
      <p:cViewPr varScale="1">
        <p:scale>
          <a:sx n="85" d="100"/>
          <a:sy n="85" d="100"/>
        </p:scale>
        <p:origin x="-132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tags" Target="tags/tag1.xml"/><Relationship Id="rId39" Type="http://schemas.openxmlformats.org/officeDocument/2006/relationships/commentAuthors" Target="commentAuthors.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E2A0D76-0A70-A74E-A396-59F65BF67E2E}" type="datetimeFigureOut">
              <a:rPr lang="en-US" smtClean="0"/>
              <a:t>4/30/14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1003B9-02D1-F046-8716-70A27B205052}" type="slidenum">
              <a:rPr lang="en-US" smtClean="0"/>
              <a:t>‹#›</a:t>
            </a:fld>
            <a:endParaRPr lang="en-US"/>
          </a:p>
        </p:txBody>
      </p:sp>
    </p:spTree>
    <p:extLst>
      <p:ext uri="{BB962C8B-B14F-4D97-AF65-F5344CB8AC3E}">
        <p14:creationId xmlns:p14="http://schemas.microsoft.com/office/powerpoint/2010/main" val="15317163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9C578-92E8-D64D-A4A0-0A020B10E37E}" type="datetimeFigureOut">
              <a:rPr lang="en-US" smtClean="0"/>
              <a:t>4/30/14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1A2A19-0EA0-A84E-BB2B-FF7475AA3C3F}" type="slidenum">
              <a:rPr lang="en-US" smtClean="0"/>
              <a:t>‹#›</a:t>
            </a:fld>
            <a:endParaRPr lang="en-US"/>
          </a:p>
        </p:txBody>
      </p:sp>
    </p:spTree>
    <p:extLst>
      <p:ext uri="{BB962C8B-B14F-4D97-AF65-F5344CB8AC3E}">
        <p14:creationId xmlns:p14="http://schemas.microsoft.com/office/powerpoint/2010/main" val="276243896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1</a:t>
            </a:fld>
            <a:endParaRPr lang="en-US" dirty="0"/>
          </a:p>
        </p:txBody>
      </p:sp>
    </p:spTree>
    <p:extLst>
      <p:ext uri="{BB962C8B-B14F-4D97-AF65-F5344CB8AC3E}">
        <p14:creationId xmlns:p14="http://schemas.microsoft.com/office/powerpoint/2010/main" val="482775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10</a:t>
            </a:fld>
            <a:endParaRPr lang="en-US"/>
          </a:p>
        </p:txBody>
      </p:sp>
    </p:spTree>
    <p:extLst>
      <p:ext uri="{BB962C8B-B14F-4D97-AF65-F5344CB8AC3E}">
        <p14:creationId xmlns:p14="http://schemas.microsoft.com/office/powerpoint/2010/main" val="4278383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11</a:t>
            </a:fld>
            <a:endParaRPr lang="en-US"/>
          </a:p>
        </p:txBody>
      </p:sp>
    </p:spTree>
    <p:extLst>
      <p:ext uri="{BB962C8B-B14F-4D97-AF65-F5344CB8AC3E}">
        <p14:creationId xmlns:p14="http://schemas.microsoft.com/office/powerpoint/2010/main" val="35772475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12</a:t>
            </a:fld>
            <a:endParaRPr lang="en-US"/>
          </a:p>
        </p:txBody>
      </p:sp>
    </p:spTree>
    <p:extLst>
      <p:ext uri="{BB962C8B-B14F-4D97-AF65-F5344CB8AC3E}">
        <p14:creationId xmlns:p14="http://schemas.microsoft.com/office/powerpoint/2010/main" val="18857918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13</a:t>
            </a:fld>
            <a:endParaRPr lang="en-US"/>
          </a:p>
        </p:txBody>
      </p:sp>
    </p:spTree>
    <p:extLst>
      <p:ext uri="{BB962C8B-B14F-4D97-AF65-F5344CB8AC3E}">
        <p14:creationId xmlns:p14="http://schemas.microsoft.com/office/powerpoint/2010/main" val="41583269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14</a:t>
            </a:fld>
            <a:endParaRPr lang="en-US"/>
          </a:p>
        </p:txBody>
      </p:sp>
    </p:spTree>
    <p:extLst>
      <p:ext uri="{BB962C8B-B14F-4D97-AF65-F5344CB8AC3E}">
        <p14:creationId xmlns:p14="http://schemas.microsoft.com/office/powerpoint/2010/main" val="30995956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15</a:t>
            </a:fld>
            <a:endParaRPr lang="en-US"/>
          </a:p>
        </p:txBody>
      </p:sp>
    </p:spTree>
    <p:extLst>
      <p:ext uri="{BB962C8B-B14F-4D97-AF65-F5344CB8AC3E}">
        <p14:creationId xmlns:p14="http://schemas.microsoft.com/office/powerpoint/2010/main" val="20473203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16</a:t>
            </a:fld>
            <a:endParaRPr lang="en-US"/>
          </a:p>
        </p:txBody>
      </p:sp>
    </p:spTree>
    <p:extLst>
      <p:ext uri="{BB962C8B-B14F-4D97-AF65-F5344CB8AC3E}">
        <p14:creationId xmlns:p14="http://schemas.microsoft.com/office/powerpoint/2010/main" val="42068258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17</a:t>
            </a:fld>
            <a:endParaRPr lang="en-US"/>
          </a:p>
        </p:txBody>
      </p:sp>
    </p:spTree>
    <p:extLst>
      <p:ext uri="{BB962C8B-B14F-4D97-AF65-F5344CB8AC3E}">
        <p14:creationId xmlns:p14="http://schemas.microsoft.com/office/powerpoint/2010/main" val="41290597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18</a:t>
            </a:fld>
            <a:endParaRPr lang="en-US"/>
          </a:p>
        </p:txBody>
      </p:sp>
    </p:spTree>
    <p:extLst>
      <p:ext uri="{BB962C8B-B14F-4D97-AF65-F5344CB8AC3E}">
        <p14:creationId xmlns:p14="http://schemas.microsoft.com/office/powerpoint/2010/main" val="40617902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19</a:t>
            </a:fld>
            <a:endParaRPr lang="en-US"/>
          </a:p>
        </p:txBody>
      </p:sp>
    </p:spTree>
    <p:extLst>
      <p:ext uri="{BB962C8B-B14F-4D97-AF65-F5344CB8AC3E}">
        <p14:creationId xmlns:p14="http://schemas.microsoft.com/office/powerpoint/2010/main" val="987066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2</a:t>
            </a:fld>
            <a:endParaRPr lang="en-US" dirty="0"/>
          </a:p>
        </p:txBody>
      </p:sp>
    </p:spTree>
    <p:extLst>
      <p:ext uri="{BB962C8B-B14F-4D97-AF65-F5344CB8AC3E}">
        <p14:creationId xmlns:p14="http://schemas.microsoft.com/office/powerpoint/2010/main" val="25533246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20</a:t>
            </a:fld>
            <a:endParaRPr lang="en-US"/>
          </a:p>
        </p:txBody>
      </p:sp>
    </p:spTree>
    <p:extLst>
      <p:ext uri="{BB962C8B-B14F-4D97-AF65-F5344CB8AC3E}">
        <p14:creationId xmlns:p14="http://schemas.microsoft.com/office/powerpoint/2010/main" val="8277787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21</a:t>
            </a:fld>
            <a:endParaRPr lang="en-US"/>
          </a:p>
        </p:txBody>
      </p:sp>
    </p:spTree>
    <p:extLst>
      <p:ext uri="{BB962C8B-B14F-4D97-AF65-F5344CB8AC3E}">
        <p14:creationId xmlns:p14="http://schemas.microsoft.com/office/powerpoint/2010/main" val="13789699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22</a:t>
            </a:fld>
            <a:endParaRPr lang="en-US"/>
          </a:p>
        </p:txBody>
      </p:sp>
    </p:spTree>
    <p:extLst>
      <p:ext uri="{BB962C8B-B14F-4D97-AF65-F5344CB8AC3E}">
        <p14:creationId xmlns:p14="http://schemas.microsoft.com/office/powerpoint/2010/main" val="24724677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23</a:t>
            </a:fld>
            <a:endParaRPr lang="en-US"/>
          </a:p>
        </p:txBody>
      </p:sp>
    </p:spTree>
    <p:extLst>
      <p:ext uri="{BB962C8B-B14F-4D97-AF65-F5344CB8AC3E}">
        <p14:creationId xmlns:p14="http://schemas.microsoft.com/office/powerpoint/2010/main" val="27619899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25</a:t>
            </a:fld>
            <a:endParaRPr lang="en-US"/>
          </a:p>
        </p:txBody>
      </p:sp>
    </p:spTree>
    <p:extLst>
      <p:ext uri="{BB962C8B-B14F-4D97-AF65-F5344CB8AC3E}">
        <p14:creationId xmlns:p14="http://schemas.microsoft.com/office/powerpoint/2010/main" val="30465988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26</a:t>
            </a:fld>
            <a:endParaRPr lang="en-US"/>
          </a:p>
        </p:txBody>
      </p:sp>
    </p:spTree>
    <p:extLst>
      <p:ext uri="{BB962C8B-B14F-4D97-AF65-F5344CB8AC3E}">
        <p14:creationId xmlns:p14="http://schemas.microsoft.com/office/powerpoint/2010/main" val="38502367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27</a:t>
            </a:fld>
            <a:endParaRPr lang="en-US"/>
          </a:p>
        </p:txBody>
      </p:sp>
    </p:spTree>
    <p:extLst>
      <p:ext uri="{BB962C8B-B14F-4D97-AF65-F5344CB8AC3E}">
        <p14:creationId xmlns:p14="http://schemas.microsoft.com/office/powerpoint/2010/main" val="2283362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3</a:t>
            </a:fld>
            <a:endParaRPr lang="en-US" dirty="0"/>
          </a:p>
        </p:txBody>
      </p:sp>
    </p:spTree>
    <p:extLst>
      <p:ext uri="{BB962C8B-B14F-4D97-AF65-F5344CB8AC3E}">
        <p14:creationId xmlns:p14="http://schemas.microsoft.com/office/powerpoint/2010/main" val="1130774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4</a:t>
            </a:fld>
            <a:endParaRPr lang="en-US" dirty="0"/>
          </a:p>
        </p:txBody>
      </p:sp>
    </p:spTree>
    <p:extLst>
      <p:ext uri="{BB962C8B-B14F-4D97-AF65-F5344CB8AC3E}">
        <p14:creationId xmlns:p14="http://schemas.microsoft.com/office/powerpoint/2010/main" val="34598518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5</a:t>
            </a:fld>
            <a:endParaRPr lang="en-US" dirty="0"/>
          </a:p>
        </p:txBody>
      </p:sp>
    </p:spTree>
    <p:extLst>
      <p:ext uri="{BB962C8B-B14F-4D97-AF65-F5344CB8AC3E}">
        <p14:creationId xmlns:p14="http://schemas.microsoft.com/office/powerpoint/2010/main" val="14651541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6</a:t>
            </a:fld>
            <a:endParaRPr lang="en-US" dirty="0"/>
          </a:p>
        </p:txBody>
      </p:sp>
    </p:spTree>
    <p:extLst>
      <p:ext uri="{BB962C8B-B14F-4D97-AF65-F5344CB8AC3E}">
        <p14:creationId xmlns:p14="http://schemas.microsoft.com/office/powerpoint/2010/main" val="14648120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7</a:t>
            </a:fld>
            <a:endParaRPr lang="en-US" dirty="0"/>
          </a:p>
        </p:txBody>
      </p:sp>
    </p:spTree>
    <p:extLst>
      <p:ext uri="{BB962C8B-B14F-4D97-AF65-F5344CB8AC3E}">
        <p14:creationId xmlns:p14="http://schemas.microsoft.com/office/powerpoint/2010/main" val="38087943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8</a:t>
            </a:fld>
            <a:endParaRPr lang="en-US" dirty="0"/>
          </a:p>
        </p:txBody>
      </p:sp>
    </p:spTree>
    <p:extLst>
      <p:ext uri="{BB962C8B-B14F-4D97-AF65-F5344CB8AC3E}">
        <p14:creationId xmlns:p14="http://schemas.microsoft.com/office/powerpoint/2010/main" val="274375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9</a:t>
            </a:fld>
            <a:endParaRPr lang="en-US" dirty="0"/>
          </a:p>
        </p:txBody>
      </p:sp>
    </p:spTree>
    <p:extLst>
      <p:ext uri="{BB962C8B-B14F-4D97-AF65-F5344CB8AC3E}">
        <p14:creationId xmlns:p14="http://schemas.microsoft.com/office/powerpoint/2010/main" val="204578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7075DED2-58DD-4904-9C77-BB2B61D82537}" type="datetime1">
              <a:rPr lang="en-US" smtClean="0"/>
              <a:t>4/30/14</a:t>
            </a:fld>
            <a:endParaRPr lang="en-US" dirty="0"/>
          </a:p>
        </p:txBody>
      </p:sp>
      <p:sp>
        <p:nvSpPr>
          <p:cNvPr id="11" name="Slide Number Placeholder 10"/>
          <p:cNvSpPr>
            <a:spLocks noGrp="1"/>
          </p:cNvSpPr>
          <p:nvPr>
            <p:ph type="sldNum" sz="quarter" idx="11"/>
          </p:nvPr>
        </p:nvSpPr>
        <p:spPr/>
        <p:txBody>
          <a:bodyPr/>
          <a:lstStyle>
            <a:lvl1pPr>
              <a:defRPr sz="1000">
                <a:solidFill>
                  <a:srgbClr val="FFFFFF"/>
                </a:solidFill>
              </a:defRPr>
            </a:lvl1pPr>
          </a:lstStyle>
          <a:p>
            <a:fld id="{057B859C-5B2B-8749-B99F-4C47515F9E9C}" type="slidenum">
              <a:rPr lang="en-US" smtClean="0"/>
              <a:pPr/>
              <a:t>‹#›</a:t>
            </a:fld>
            <a:endParaRPr lang="en-US" dirty="0"/>
          </a:p>
        </p:txBody>
      </p:sp>
      <p:sp>
        <p:nvSpPr>
          <p:cNvPr id="12" name="Footer Placeholder 11"/>
          <p:cNvSpPr>
            <a:spLocks noGrp="1"/>
          </p:cNvSpPr>
          <p:nvPr>
            <p:ph type="ftr" sz="quarter" idx="12"/>
          </p:nvPr>
        </p:nvSpPr>
        <p:spPr>
          <a:xfrm>
            <a:off x="235178" y="6213206"/>
            <a:ext cx="6546622" cy="421043"/>
          </a:xfrm>
          <a:prstGeom prst="rect">
            <a:avLst/>
          </a:prstGeom>
        </p:spPr>
        <p:txBody>
          <a:bodyPr/>
          <a:lstStyle>
            <a:lvl1pPr algn="r">
              <a:defRPr sz="1000">
                <a:solidFill>
                  <a:schemeClr val="bg2"/>
                </a:solidFill>
              </a:defRPr>
            </a:lvl1p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0ED3FF-15DA-4FEB-85AE-A25C3705EF8D}" type="datetime1">
              <a:rPr lang="en-US" smtClean="0"/>
              <a:t>4/30/14</a:t>
            </a:fld>
            <a:endParaRPr lang="en-US"/>
          </a:p>
        </p:txBody>
      </p:sp>
      <p:sp>
        <p:nvSpPr>
          <p:cNvPr id="5" name="Footer Placeholder 4"/>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6" name="Slide Number Placeholder 5"/>
          <p:cNvSpPr>
            <a:spLocks noGrp="1"/>
          </p:cNvSpPr>
          <p:nvPr>
            <p:ph type="sldNum" sz="quarter" idx="12"/>
          </p:nvPr>
        </p:nvSpPr>
        <p:spPr/>
        <p:txBody>
          <a:bodyPr/>
          <a:lstStyle/>
          <a:p>
            <a:fld id="{057B859C-5B2B-8749-B99F-4C47515F9E9C}" type="slidenum">
              <a:rPr lang="en-US" smtClean="0"/>
              <a:t>‹#›</a:t>
            </a:fld>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0272608-1624-44A7-A69E-959C72724575}" type="datetime1">
              <a:rPr lang="en-US" smtClean="0"/>
              <a:t>4/30/14</a:t>
            </a:fld>
            <a:endParaRPr lang="en-US" dirty="0"/>
          </a:p>
        </p:txBody>
      </p:sp>
      <p:sp>
        <p:nvSpPr>
          <p:cNvPr id="6" name="Slide Number Placeholder 5"/>
          <p:cNvSpPr>
            <a:spLocks noGrp="1"/>
          </p:cNvSpPr>
          <p:nvPr>
            <p:ph type="sldNum" sz="quarter" idx="12"/>
          </p:nvPr>
        </p:nvSpPr>
        <p:spPr/>
        <p:txBody>
          <a:bodyPr/>
          <a:lstStyle/>
          <a:p>
            <a:fld id="{057B859C-5B2B-8749-B99F-4C47515F9E9C}" type="slidenum">
              <a:rPr lang="en-US" smtClean="0"/>
              <a:t>‹#›</a:t>
            </a:fld>
            <a:endParaRPr lang="en-US" dirty="0"/>
          </a:p>
        </p:txBody>
      </p:sp>
      <p:sp>
        <p:nvSpPr>
          <p:cNvPr id="7" name="Title 6"/>
          <p:cNvSpPr>
            <a:spLocks noGrp="1"/>
          </p:cNvSpPr>
          <p:nvPr>
            <p:ph type="title"/>
          </p:nvPr>
        </p:nvSpPr>
        <p:spPr/>
        <p:txBody>
          <a:bodyPr/>
          <a:lstStyle>
            <a:lvl1pPr algn="l">
              <a:defRPr/>
            </a:lvl1pPr>
          </a:lstStyle>
          <a:p>
            <a:r>
              <a:rPr lang="en-US" dirty="0" smtClean="0"/>
              <a:t>Click to edit Master title style</a:t>
            </a:r>
            <a:endParaRPr lang="en-US" dirty="0"/>
          </a:p>
        </p:txBody>
      </p:sp>
      <p:sp>
        <p:nvSpPr>
          <p:cNvPr id="8" name="Footer Placeholder 11"/>
          <p:cNvSpPr>
            <a:spLocks noGrp="1"/>
          </p:cNvSpPr>
          <p:nvPr>
            <p:ph type="ftr" sz="quarter" idx="13"/>
          </p:nvPr>
        </p:nvSpPr>
        <p:spPr>
          <a:xfrm>
            <a:off x="370889" y="6235700"/>
            <a:ext cx="7863792" cy="393700"/>
          </a:xfrm>
          <a:prstGeom prst="rect">
            <a:avLst/>
          </a:prstGeom>
        </p:spPr>
        <p:txBody>
          <a:bodyPr/>
          <a:lstStyle>
            <a:lvl1pPr algn="ctr">
              <a:defRPr sz="1000">
                <a:solidFill>
                  <a:schemeClr val="tx1"/>
                </a:solidFill>
              </a:defRPr>
            </a:lvl1p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Beaufort B. Longest, Jr., and Kurt </a:t>
            </a:r>
            <a:r>
              <a:rPr lang="en-US" dirty="0" err="1" smtClean="0"/>
              <a:t>Darr</a:t>
            </a:r>
            <a:r>
              <a:rPr lang="en-US" dirty="0" smtClean="0"/>
              <a:t>).</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ADB584AF-5BF9-4B84-AD5A-18F3060EF46E}" type="datetime1">
              <a:rPr lang="en-US" smtClean="0"/>
              <a:t>4/30/14</a:t>
            </a:fld>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057B859C-5B2B-8749-B99F-4C47515F9E9C}" type="slidenum">
              <a:rPr lang="en-US" smtClean="0"/>
              <a:pPr/>
              <a:t>‹#›</a:t>
            </a:fld>
            <a:endParaRPr lang="en-US" dirty="0"/>
          </a:p>
        </p:txBody>
      </p:sp>
      <p:sp>
        <p:nvSpPr>
          <p:cNvPr id="15" name="Footer Placeholder 11"/>
          <p:cNvSpPr>
            <a:spLocks noGrp="1"/>
          </p:cNvSpPr>
          <p:nvPr>
            <p:ph type="ftr" sz="quarter" idx="13"/>
          </p:nvPr>
        </p:nvSpPr>
        <p:spPr>
          <a:xfrm>
            <a:off x="235178" y="6209627"/>
            <a:ext cx="6546622" cy="421043"/>
          </a:xfrm>
          <a:prstGeom prst="rect">
            <a:avLst/>
          </a:prstGeom>
        </p:spPr>
        <p:txBody>
          <a:bodyPr/>
          <a:lstStyle>
            <a:lvl1pPr algn="r">
              <a:defRPr sz="1000">
                <a:solidFill>
                  <a:schemeClr val="bg2"/>
                </a:solidFill>
              </a:defRPr>
            </a:lvl1p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02E4860-12A3-4438-B9C3-959429A19679}" type="datetime1">
              <a:rPr lang="en-US" smtClean="0"/>
              <a:t>4/30/14</a:t>
            </a:fld>
            <a:endParaRPr lang="en-US" dirty="0"/>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dirty="0"/>
          </a:p>
        </p:txBody>
      </p:sp>
      <p:sp>
        <p:nvSpPr>
          <p:cNvPr id="7" name="Slide Number Placeholder 6"/>
          <p:cNvSpPr>
            <a:spLocks noGrp="1"/>
          </p:cNvSpPr>
          <p:nvPr>
            <p:ph type="sldNum" sz="quarter" idx="12"/>
          </p:nvPr>
        </p:nvSpPr>
        <p:spPr/>
        <p:txBody>
          <a:bodyPr/>
          <a:lstStyle/>
          <a:p>
            <a:fld id="{057B859C-5B2B-8749-B99F-4C47515F9E9C}" type="slidenum">
              <a:rPr lang="en-US" smtClean="0"/>
              <a:t>‹#›</a:t>
            </a:fld>
            <a:endParaRPr lang="en-US"/>
          </a:p>
        </p:txBody>
      </p:sp>
      <p:sp>
        <p:nvSpPr>
          <p:cNvPr id="8" name="Title 7"/>
          <p:cNvSpPr>
            <a:spLocks noGrp="1"/>
          </p:cNvSpPr>
          <p:nvPr>
            <p:ph type="title"/>
          </p:nvPr>
        </p:nvSpPr>
        <p:spPr/>
        <p:txBody>
          <a:bodyPr/>
          <a:lstStyle>
            <a:lvl1pPr algn="l">
              <a:defRPr/>
            </a:lvl1pPr>
          </a:lstStyle>
          <a:p>
            <a:r>
              <a:rPr lang="en-US" dirty="0"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273A6EC-FE28-4CAC-A315-5DF8A2AE4896}" type="datetime1">
              <a:rPr lang="en-US" smtClean="0"/>
              <a:t>4/30/14</a:t>
            </a:fld>
            <a:endParaRPr lang="en-US"/>
          </a:p>
        </p:txBody>
      </p:sp>
      <p:sp>
        <p:nvSpPr>
          <p:cNvPr id="8" name="Footer Placeholder 7"/>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9" name="Slide Number Placeholder 8"/>
          <p:cNvSpPr>
            <a:spLocks noGrp="1"/>
          </p:cNvSpPr>
          <p:nvPr>
            <p:ph type="sldNum" sz="quarter" idx="12"/>
          </p:nvPr>
        </p:nvSpPr>
        <p:spPr/>
        <p:txBody>
          <a:bodyPr/>
          <a:lstStyle/>
          <a:p>
            <a:fld id="{057B859C-5B2B-8749-B99F-4C47515F9E9C}" type="slidenum">
              <a:rPr lang="en-US" smtClean="0"/>
              <a:t>‹#›</a:t>
            </a:fld>
            <a:endParaRPr lang="en-US"/>
          </a:p>
        </p:txBody>
      </p:sp>
      <p:sp>
        <p:nvSpPr>
          <p:cNvPr id="10" name="Title 9"/>
          <p:cNvSpPr>
            <a:spLocks noGrp="1"/>
          </p:cNvSpPr>
          <p:nvPr>
            <p:ph type="title"/>
          </p:nvPr>
        </p:nvSpPr>
        <p:spPr/>
        <p:txBody>
          <a:bodyPr/>
          <a:lstStyle>
            <a:lvl1pPr algn="l">
              <a:defRPr/>
            </a:lvl1p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19A1D85-FD95-4CCE-9223-345B985A0385}" type="datetime1">
              <a:rPr lang="en-US" smtClean="0"/>
              <a:t>4/30/14</a:t>
            </a:fld>
            <a:endParaRPr lang="en-US"/>
          </a:p>
        </p:txBody>
      </p:sp>
      <p:sp>
        <p:nvSpPr>
          <p:cNvPr id="4" name="Footer Placeholder 3"/>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5" name="Slide Number Placeholder 4"/>
          <p:cNvSpPr>
            <a:spLocks noGrp="1"/>
          </p:cNvSpPr>
          <p:nvPr>
            <p:ph type="sldNum" sz="quarter" idx="12"/>
          </p:nvPr>
        </p:nvSpPr>
        <p:spPr/>
        <p:txBody>
          <a:bodyPr/>
          <a:lstStyle/>
          <a:p>
            <a:fld id="{057B859C-5B2B-8749-B99F-4C47515F9E9C}"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9179D256-BA7B-41C9-AD49-BF38FD9A3404}" type="datetime1">
              <a:rPr lang="en-US" smtClean="0"/>
              <a:t>4/30/14</a:t>
            </a:fld>
            <a:endParaRPr lang="en-US"/>
          </a:p>
        </p:txBody>
      </p:sp>
      <p:sp>
        <p:nvSpPr>
          <p:cNvPr id="3" name="Footer Placeholder 2"/>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4" name="Slide Number Placeholder 3"/>
          <p:cNvSpPr>
            <a:spLocks noGrp="1"/>
          </p:cNvSpPr>
          <p:nvPr>
            <p:ph type="sldNum" sz="quarter" idx="12"/>
          </p:nvPr>
        </p:nvSpPr>
        <p:spPr/>
        <p:txBody>
          <a:bodyPr/>
          <a:lstStyle/>
          <a:p>
            <a:fld id="{057B859C-5B2B-8749-B99F-4C47515F9E9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1D97D3-02DF-47FC-A53A-0D67701EA32C}" type="datetime1">
              <a:rPr lang="en-US" smtClean="0"/>
              <a:t>4/30/14</a:t>
            </a:fld>
            <a:endParaRPr lang="en-US"/>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057B859C-5B2B-8749-B99F-4C47515F9E9C}"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DD5F7C-E6B3-47D8-8365-1A8DA71407DC}" type="datetime1">
              <a:rPr lang="en-US" smtClean="0"/>
              <a:t>4/30/14</a:t>
            </a:fld>
            <a:endParaRPr lang="en-US"/>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7" name="Slide Number Placeholder 6"/>
          <p:cNvSpPr>
            <a:spLocks noGrp="1"/>
          </p:cNvSpPr>
          <p:nvPr>
            <p:ph type="sldNum" sz="quarter" idx="12"/>
          </p:nvPr>
        </p:nvSpPr>
        <p:spPr/>
        <p:txBody>
          <a:bodyPr/>
          <a:lstStyle/>
          <a:p>
            <a:fld id="{057B859C-5B2B-8749-B99F-4C47515F9E9C}"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1"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381001"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719071"/>
            <a:ext cx="8407893" cy="440740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370889"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D34CDE5C-C732-485D-9524-73B2AB1ACD63}" type="datetime1">
              <a:rPr lang="en-US" smtClean="0"/>
              <a:t>4/30/14</a:t>
            </a:fld>
            <a:endParaRPr lang="en-US" dirty="0"/>
          </a:p>
        </p:txBody>
      </p:sp>
      <p:sp>
        <p:nvSpPr>
          <p:cNvPr id="6" name="Slide Number Placeholder 5"/>
          <p:cNvSpPr>
            <a:spLocks noGrp="1"/>
          </p:cNvSpPr>
          <p:nvPr>
            <p:ph type="sldNum" sz="quarter" idx="4"/>
          </p:nvPr>
        </p:nvSpPr>
        <p:spPr>
          <a:xfrm>
            <a:off x="8234681" y="6355080"/>
            <a:ext cx="582966" cy="274320"/>
          </a:xfrm>
          <a:prstGeom prst="rect">
            <a:avLst/>
          </a:prstGeom>
          <a:ln w="19050">
            <a:noFill/>
          </a:ln>
        </p:spPr>
        <p:txBody>
          <a:bodyPr vert="horz" lIns="91440" tIns="45720" rIns="91440" bIns="45720" rtlCol="0" anchor="ctr"/>
          <a:lstStyle>
            <a:lvl1pPr algn="ctr">
              <a:defRPr sz="1000">
                <a:solidFill>
                  <a:schemeClr val="tx2"/>
                </a:solidFill>
              </a:defRPr>
            </a:lvl1pPr>
          </a:lstStyle>
          <a:p>
            <a:fld id="{057B859C-5B2B-8749-B99F-4C47515F9E9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iming>
    <p:tnLst>
      <p:par>
        <p:cTn xmlns:p14="http://schemas.microsoft.com/office/powerpoint/2010/main" id="1" dur="indefinite" restart="never" nodeType="tmRoot"/>
      </p:par>
    </p:tnLst>
  </p:timing>
  <p:hf hd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normAutofit fontScale="92500" lnSpcReduction="10000"/>
          </a:bodyPr>
          <a:lstStyle/>
          <a:p>
            <a:pPr algn="ctr"/>
            <a:r>
              <a:rPr lang="en-US" i="1" dirty="0" smtClean="0"/>
              <a:t>Managing Health Services Organizations &amp; Systems</a:t>
            </a:r>
          </a:p>
          <a:p>
            <a:endParaRPr lang="en-US" i="1" dirty="0"/>
          </a:p>
          <a:p>
            <a:pPr algn="ctr"/>
            <a:r>
              <a:rPr lang="en-US" dirty="0" smtClean="0"/>
              <a:t>Chapter 3</a:t>
            </a:r>
            <a:endParaRPr lang="en-US" dirty="0"/>
          </a:p>
        </p:txBody>
      </p:sp>
      <p:sp>
        <p:nvSpPr>
          <p:cNvPr id="4" name="Title 3"/>
          <p:cNvSpPr>
            <a:spLocks noGrp="1"/>
          </p:cNvSpPr>
          <p:nvPr>
            <p:ph type="title"/>
          </p:nvPr>
        </p:nvSpPr>
        <p:spPr/>
        <p:txBody>
          <a:bodyPr/>
          <a:lstStyle/>
          <a:p>
            <a:r>
              <a:rPr lang="en-US" dirty="0" smtClean="0"/>
              <a:t>Healthcare technology</a:t>
            </a:r>
            <a:endParaRPr lang="en-US" dirty="0"/>
          </a:p>
        </p:txBody>
      </p:sp>
      <p:sp>
        <p:nvSpPr>
          <p:cNvPr id="2" name="TextBox 1"/>
          <p:cNvSpPr txBox="1"/>
          <p:nvPr/>
        </p:nvSpPr>
        <p:spPr>
          <a:xfrm>
            <a:off x="4674531" y="3669361"/>
            <a:ext cx="184666" cy="369332"/>
          </a:xfrm>
          <a:prstGeom prst="rect">
            <a:avLst/>
          </a:prstGeom>
          <a:noFill/>
        </p:spPr>
        <p:txBody>
          <a:bodyPr wrap="none" rtlCol="0">
            <a:spAutoFit/>
          </a:bodyPr>
          <a:lstStyle/>
          <a:p>
            <a:endParaRPr lang="en-US" dirty="0"/>
          </a:p>
        </p:txBody>
      </p:sp>
      <p:sp>
        <p:nvSpPr>
          <p:cNvPr id="3" name="TextBox 2"/>
          <p:cNvSpPr txBox="1"/>
          <p:nvPr/>
        </p:nvSpPr>
        <p:spPr>
          <a:xfrm>
            <a:off x="5125689" y="1239259"/>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20550204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In the late 1980s, the Health Care Financing Administration (HCFA), now CMS, began applying more uniform and stringent standards to judge appropriate use of </a:t>
            </a:r>
            <a:r>
              <a:rPr lang="en-US" dirty="0" smtClean="0"/>
              <a:t>technology</a:t>
            </a:r>
          </a:p>
          <a:p>
            <a:r>
              <a:rPr lang="en-US" dirty="0"/>
              <a:t>In defining </a:t>
            </a:r>
            <a:r>
              <a:rPr lang="en-US" i="1" dirty="0"/>
              <a:t>reasonable </a:t>
            </a:r>
            <a:r>
              <a:rPr lang="en-US" dirty="0"/>
              <a:t>and </a:t>
            </a:r>
            <a:r>
              <a:rPr lang="en-US" i="1" dirty="0"/>
              <a:t>necessary,</a:t>
            </a:r>
            <a:r>
              <a:rPr lang="en-US" dirty="0"/>
              <a:t> the final regulations rely heavily on FDA categorizations by requiring that technology and procedures </a:t>
            </a:r>
            <a:r>
              <a:rPr lang="en-US" dirty="0" smtClean="0"/>
              <a:t>are </a:t>
            </a:r>
            <a:r>
              <a:rPr lang="en-US" dirty="0"/>
              <a:t>safe, effective, and </a:t>
            </a:r>
            <a:r>
              <a:rPr lang="en-US" dirty="0" smtClean="0"/>
              <a:t>non-investigatory</a:t>
            </a:r>
          </a:p>
          <a:p>
            <a:r>
              <a:rPr lang="en-US" dirty="0"/>
              <a:t>The federal Early and Periodic Screening, Diagnosis, and Treatment Program requires that participating states provide “medically necessary” services</a:t>
            </a:r>
          </a:p>
        </p:txBody>
      </p:sp>
      <p:sp>
        <p:nvSpPr>
          <p:cNvPr id="3" name="Slide Number Placeholder 2"/>
          <p:cNvSpPr>
            <a:spLocks noGrp="1"/>
          </p:cNvSpPr>
          <p:nvPr>
            <p:ph type="sldNum" sz="quarter" idx="12"/>
          </p:nvPr>
        </p:nvSpPr>
        <p:spPr/>
        <p:txBody>
          <a:bodyPr/>
          <a:lstStyle/>
          <a:p>
            <a:fld id="{057B859C-5B2B-8749-B99F-4C47515F9E9C}" type="slidenum">
              <a:rPr lang="en-US" smtClean="0"/>
              <a:t>10</a:t>
            </a:fld>
            <a:endParaRPr lang="en-US" dirty="0"/>
          </a:p>
        </p:txBody>
      </p:sp>
      <p:sp>
        <p:nvSpPr>
          <p:cNvPr id="4" name="Title 3"/>
          <p:cNvSpPr>
            <a:spLocks noGrp="1"/>
          </p:cNvSpPr>
          <p:nvPr>
            <p:ph type="title"/>
          </p:nvPr>
        </p:nvSpPr>
        <p:spPr/>
        <p:txBody>
          <a:bodyPr/>
          <a:lstStyle/>
          <a:p>
            <a:r>
              <a:rPr lang="en-US" dirty="0" smtClean="0"/>
              <a:t>Centers for </a:t>
            </a:r>
            <a:r>
              <a:rPr lang="en-US" dirty="0" err="1" smtClean="0"/>
              <a:t>medicare</a:t>
            </a:r>
            <a:r>
              <a:rPr lang="en-US" dirty="0" smtClean="0"/>
              <a:t> and </a:t>
            </a:r>
            <a:r>
              <a:rPr lang="en-US" dirty="0" err="1" smtClean="0"/>
              <a:t>medicaid</a:t>
            </a:r>
            <a:r>
              <a:rPr lang="en-US" dirty="0" smtClean="0"/>
              <a:t> services</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16140429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719070"/>
            <a:ext cx="8407893" cy="4910329"/>
          </a:xfrm>
        </p:spPr>
        <p:txBody>
          <a:bodyPr>
            <a:normAutofit/>
          </a:bodyPr>
          <a:lstStyle/>
          <a:p>
            <a:r>
              <a:rPr lang="en-US" dirty="0" smtClean="0"/>
              <a:t>Highly </a:t>
            </a:r>
            <a:r>
              <a:rPr lang="en-US" dirty="0"/>
              <a:t>tech­nical and specialty-oriented medicine, coupled with widely publicized advances in medical care, fos­tered consumers’ expectations that a technology is available to diagnose and treat every medical problem and that quality medical care necessarily involves extensive use of technology</a:t>
            </a:r>
            <a:endParaRPr lang="en-US" dirty="0" smtClean="0"/>
          </a:p>
          <a:p>
            <a:r>
              <a:rPr lang="en-US" dirty="0" smtClean="0"/>
              <a:t>Historically, </a:t>
            </a:r>
            <a:r>
              <a:rPr lang="en-US" dirty="0"/>
              <a:t>Americans </a:t>
            </a:r>
            <a:r>
              <a:rPr lang="en-US" dirty="0" smtClean="0"/>
              <a:t>were willing </a:t>
            </a:r>
            <a:r>
              <a:rPr lang="en-US" dirty="0"/>
              <a:t>to pay the costs of health services and to spend what is needed to improve and protect their </a:t>
            </a:r>
            <a:r>
              <a:rPr lang="en-US" dirty="0" smtClean="0"/>
              <a:t>health</a:t>
            </a:r>
            <a:endParaRPr lang="en-US" dirty="0"/>
          </a:p>
          <a:p>
            <a:r>
              <a:rPr lang="en-US" dirty="0" smtClean="0"/>
              <a:t>Recently, rapid </a:t>
            </a:r>
            <a:r>
              <a:rPr lang="en-US" dirty="0"/>
              <a:t>increases in costs </a:t>
            </a:r>
            <a:r>
              <a:rPr lang="en-US" dirty="0" smtClean="0"/>
              <a:t>have </a:t>
            </a:r>
            <a:r>
              <a:rPr lang="en-US" dirty="0"/>
              <a:t>given the public pause </a:t>
            </a:r>
            <a:endParaRPr lang="en-US" dirty="0" smtClean="0"/>
          </a:p>
          <a:p>
            <a:pPr lvl="1"/>
            <a:r>
              <a:rPr lang="en-US" dirty="0" smtClean="0"/>
              <a:t>Higher health </a:t>
            </a:r>
            <a:r>
              <a:rPr lang="en-US" dirty="0"/>
              <a:t>insurance premiums, copays, and deductibles</a:t>
            </a:r>
            <a:endParaRPr lang="en-US" dirty="0" smtClean="0"/>
          </a:p>
          <a:p>
            <a:pPr lvl="1"/>
            <a:r>
              <a:rPr lang="en-US" dirty="0" smtClean="0"/>
              <a:t>Americans may soon be less willing </a:t>
            </a:r>
            <a:r>
              <a:rPr lang="en-US" dirty="0"/>
              <a:t>to </a:t>
            </a:r>
            <a:r>
              <a:rPr lang="en-US" dirty="0" smtClean="0"/>
              <a:t>pay for </a:t>
            </a:r>
            <a:r>
              <a:rPr lang="en-US" dirty="0"/>
              <a:t>whatever services are </a:t>
            </a:r>
            <a:r>
              <a:rPr lang="en-US" dirty="0" smtClean="0"/>
              <a:t>needed</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11</a:t>
            </a:fld>
            <a:endParaRPr lang="en-US"/>
          </a:p>
        </p:txBody>
      </p:sp>
      <p:sp>
        <p:nvSpPr>
          <p:cNvPr id="4" name="Title 3"/>
          <p:cNvSpPr>
            <a:spLocks noGrp="1"/>
          </p:cNvSpPr>
          <p:nvPr>
            <p:ph type="title"/>
          </p:nvPr>
        </p:nvSpPr>
        <p:spPr/>
        <p:txBody>
          <a:bodyPr/>
          <a:lstStyle/>
          <a:p>
            <a:r>
              <a:rPr lang="en-US" dirty="0" smtClean="0"/>
              <a:t>The public</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195583576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Competition exists</a:t>
            </a:r>
          </a:p>
          <a:p>
            <a:pPr lvl="1"/>
            <a:r>
              <a:rPr lang="en-US" dirty="0"/>
              <a:t>A</a:t>
            </a:r>
            <a:r>
              <a:rPr lang="en-US" dirty="0" smtClean="0"/>
              <a:t>mong HSOs/HSs</a:t>
            </a:r>
          </a:p>
          <a:p>
            <a:pPr lvl="1"/>
            <a:r>
              <a:rPr lang="en-US" dirty="0"/>
              <a:t>B</a:t>
            </a:r>
            <a:r>
              <a:rPr lang="en-US" dirty="0" smtClean="0"/>
              <a:t>etween physicians </a:t>
            </a:r>
            <a:r>
              <a:rPr lang="en-US" dirty="0"/>
              <a:t>and </a:t>
            </a:r>
            <a:r>
              <a:rPr lang="en-US" dirty="0" smtClean="0"/>
              <a:t>HSOs/HSs</a:t>
            </a:r>
            <a:endParaRPr lang="en-US" dirty="0"/>
          </a:p>
          <a:p>
            <a:pPr lvl="1"/>
            <a:r>
              <a:rPr lang="en-US" dirty="0" smtClean="0"/>
              <a:t>Among </a:t>
            </a:r>
            <a:r>
              <a:rPr lang="en-US" dirty="0"/>
              <a:t>physician </a:t>
            </a:r>
            <a:r>
              <a:rPr lang="en-US" dirty="0" smtClean="0"/>
              <a:t>specialties</a:t>
            </a:r>
          </a:p>
          <a:p>
            <a:pPr lvl="1"/>
            <a:r>
              <a:rPr lang="en-US" dirty="0"/>
              <a:t>B</a:t>
            </a:r>
            <a:r>
              <a:rPr lang="en-US" dirty="0" smtClean="0"/>
              <a:t>etween </a:t>
            </a:r>
            <a:r>
              <a:rPr lang="en-US" dirty="0"/>
              <a:t>physicians and </a:t>
            </a:r>
            <a:r>
              <a:rPr lang="en-US" dirty="0" smtClean="0"/>
              <a:t>non-physician independent practitioners (LIPs)</a:t>
            </a:r>
          </a:p>
          <a:p>
            <a:r>
              <a:rPr lang="en-US" dirty="0" smtClean="0"/>
              <a:t>Acute care hospitals compete by acquiring </a:t>
            </a:r>
            <a:r>
              <a:rPr lang="en-US" dirty="0"/>
              <a:t>advanced technology and </a:t>
            </a:r>
            <a:r>
              <a:rPr lang="en-US" dirty="0" smtClean="0"/>
              <a:t>shifting </a:t>
            </a:r>
            <a:r>
              <a:rPr lang="en-US" dirty="0"/>
              <a:t>services to outpatient </a:t>
            </a:r>
            <a:r>
              <a:rPr lang="en-US" dirty="0" smtClean="0"/>
              <a:t>settings</a:t>
            </a:r>
            <a:endParaRPr lang="en-US" dirty="0"/>
          </a:p>
          <a:p>
            <a:pPr lvl="1"/>
            <a:r>
              <a:rPr lang="en-US" dirty="0" smtClean="0"/>
              <a:t>Outpatient settings have </a:t>
            </a:r>
            <a:r>
              <a:rPr lang="en-US" dirty="0"/>
              <a:t>lower </a:t>
            </a:r>
            <a:r>
              <a:rPr lang="en-US" dirty="0" smtClean="0"/>
              <a:t>costs</a:t>
            </a:r>
          </a:p>
          <a:p>
            <a:pPr lvl="1"/>
            <a:r>
              <a:rPr lang="en-US" dirty="0" smtClean="0"/>
              <a:t>Outpatient settings offer </a:t>
            </a:r>
            <a:r>
              <a:rPr lang="en-US" dirty="0"/>
              <a:t>greater convenience to </a:t>
            </a:r>
            <a:r>
              <a:rPr lang="en-US" dirty="0" smtClean="0"/>
              <a:t>users</a:t>
            </a:r>
            <a:endParaRPr lang="en-US" dirty="0"/>
          </a:p>
          <a:p>
            <a:r>
              <a:rPr lang="en-US" dirty="0"/>
              <a:t>In 1987, the number of outpatient visits surpassed the number of inpatient </a:t>
            </a:r>
            <a:r>
              <a:rPr lang="en-US" dirty="0" smtClean="0"/>
              <a:t>days. Of </a:t>
            </a:r>
            <a:r>
              <a:rPr lang="en-US" dirty="0"/>
              <a:t>the 58 million combined total outpatient and inpatient surgical and nonsurgical procedures per­formed annually, 31% (14.9 million) were performed in freestanding ambulatory surgery centers (ASCs)</a:t>
            </a:r>
          </a:p>
        </p:txBody>
      </p:sp>
      <p:sp>
        <p:nvSpPr>
          <p:cNvPr id="3" name="Slide Number Placeholder 2"/>
          <p:cNvSpPr>
            <a:spLocks noGrp="1"/>
          </p:cNvSpPr>
          <p:nvPr>
            <p:ph type="sldNum" sz="quarter" idx="12"/>
          </p:nvPr>
        </p:nvSpPr>
        <p:spPr/>
        <p:txBody>
          <a:bodyPr/>
          <a:lstStyle/>
          <a:p>
            <a:fld id="{057B859C-5B2B-8749-B99F-4C47515F9E9C}" type="slidenum">
              <a:rPr lang="en-US" smtClean="0"/>
              <a:t>12</a:t>
            </a:fld>
            <a:endParaRPr lang="en-US"/>
          </a:p>
        </p:txBody>
      </p:sp>
      <p:sp>
        <p:nvSpPr>
          <p:cNvPr id="4" name="Title 3"/>
          <p:cNvSpPr>
            <a:spLocks noGrp="1"/>
          </p:cNvSpPr>
          <p:nvPr>
            <p:ph type="title"/>
          </p:nvPr>
        </p:nvSpPr>
        <p:spPr/>
        <p:txBody>
          <a:bodyPr/>
          <a:lstStyle/>
          <a:p>
            <a:r>
              <a:rPr lang="en-US" dirty="0" smtClean="0"/>
              <a:t>Competitive environment</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283515789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When HSOs/HSs </a:t>
            </a:r>
            <a:r>
              <a:rPr lang="en-US" dirty="0"/>
              <a:t>acquired technology, issues of cost, </a:t>
            </a:r>
            <a:r>
              <a:rPr lang="en-US" dirty="0" smtClean="0"/>
              <a:t>benefit, </a:t>
            </a:r>
            <a:r>
              <a:rPr lang="en-US" dirty="0"/>
              <a:t>and safety </a:t>
            </a:r>
            <a:r>
              <a:rPr lang="en-US" dirty="0" smtClean="0"/>
              <a:t>arose</a:t>
            </a:r>
          </a:p>
          <a:p>
            <a:r>
              <a:rPr lang="en-US" dirty="0" smtClean="0"/>
              <a:t>Diffusion </a:t>
            </a:r>
            <a:r>
              <a:rPr lang="en-US" dirty="0"/>
              <a:t>and use of technology were only partially based on cost-benefit or </a:t>
            </a:r>
            <a:r>
              <a:rPr lang="en-US" dirty="0" smtClean="0"/>
              <a:t>cost-effectiveness considerations</a:t>
            </a:r>
            <a:endParaRPr lang="en-US" dirty="0"/>
          </a:p>
          <a:p>
            <a:r>
              <a:rPr lang="en-US" dirty="0" smtClean="0"/>
              <a:t>Concerns about the hazards of technology </a:t>
            </a:r>
            <a:r>
              <a:rPr lang="en-US" dirty="0"/>
              <a:t>were the focus of federal laws </a:t>
            </a:r>
            <a:r>
              <a:rPr lang="en-US" dirty="0" smtClean="0"/>
              <a:t>meant to</a:t>
            </a:r>
          </a:p>
          <a:p>
            <a:pPr lvl="1"/>
            <a:r>
              <a:rPr lang="en-US" dirty="0"/>
              <a:t>I</a:t>
            </a:r>
            <a:r>
              <a:rPr lang="en-US" dirty="0" smtClean="0"/>
              <a:t>mprove </a:t>
            </a:r>
            <a:r>
              <a:rPr lang="en-US" dirty="0"/>
              <a:t>premarket evaluation of medical devices (i.e</a:t>
            </a:r>
            <a:r>
              <a:rPr lang="en-US" dirty="0" smtClean="0"/>
              <a:t>., </a:t>
            </a:r>
            <a:r>
              <a:rPr lang="en-US" dirty="0"/>
              <a:t>amendment to the F</a:t>
            </a:r>
            <a:r>
              <a:rPr lang="en-US" dirty="0" smtClean="0"/>
              <a:t>ood</a:t>
            </a:r>
            <a:r>
              <a:rPr lang="en-US" dirty="0"/>
              <a:t>, </a:t>
            </a:r>
            <a:r>
              <a:rPr lang="en-US" dirty="0" smtClean="0"/>
              <a:t>Drug</a:t>
            </a:r>
            <a:r>
              <a:rPr lang="en-US" dirty="0"/>
              <a:t>, &amp; Cosmetic Act</a:t>
            </a:r>
            <a:r>
              <a:rPr lang="en-US" dirty="0" smtClean="0"/>
              <a:t>)</a:t>
            </a:r>
          </a:p>
          <a:p>
            <a:pPr lvl="1"/>
            <a:r>
              <a:rPr lang="en-US" dirty="0"/>
              <a:t>I</a:t>
            </a:r>
            <a:r>
              <a:rPr lang="en-US" dirty="0" smtClean="0"/>
              <a:t>nfluence </a:t>
            </a:r>
            <a:r>
              <a:rPr lang="en-US" dirty="0"/>
              <a:t>acquisition and use of technologies, especially in acute care </a:t>
            </a:r>
            <a:r>
              <a:rPr lang="en-US" dirty="0" smtClean="0"/>
              <a:t>hospitals (</a:t>
            </a:r>
            <a:r>
              <a:rPr lang="en-US" dirty="0"/>
              <a:t>i.e</a:t>
            </a:r>
            <a:r>
              <a:rPr lang="en-US" dirty="0" smtClean="0"/>
              <a:t>., PSROs </a:t>
            </a:r>
            <a:r>
              <a:rPr lang="en-US" dirty="0"/>
              <a:t>were followed by PROs, QIOs, </a:t>
            </a:r>
            <a:r>
              <a:rPr lang="en-US" dirty="0" smtClean="0"/>
              <a:t>CON)</a:t>
            </a:r>
            <a:endParaRPr lang="en-US" dirty="0"/>
          </a:p>
          <a:p>
            <a:r>
              <a:rPr lang="en-US" dirty="0"/>
              <a:t>Another result was </a:t>
            </a:r>
            <a:r>
              <a:rPr lang="en-US" dirty="0" smtClean="0"/>
              <a:t>the establishment </a:t>
            </a:r>
            <a:r>
              <a:rPr lang="en-US" dirty="0"/>
              <a:t>of the congressional </a:t>
            </a:r>
            <a:r>
              <a:rPr lang="en-US" dirty="0" smtClean="0"/>
              <a:t>OTA (OTA and NCHCT </a:t>
            </a:r>
            <a:r>
              <a:rPr lang="en-US" dirty="0"/>
              <a:t>both were later </a:t>
            </a:r>
            <a:r>
              <a:rPr lang="en-US" dirty="0" smtClean="0"/>
              <a:t>defunded)</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13</a:t>
            </a:fld>
            <a:endParaRPr lang="en-US"/>
          </a:p>
        </p:txBody>
      </p:sp>
      <p:sp>
        <p:nvSpPr>
          <p:cNvPr id="4" name="Title 3"/>
          <p:cNvSpPr>
            <a:spLocks noGrp="1"/>
          </p:cNvSpPr>
          <p:nvPr>
            <p:ph type="title"/>
          </p:nvPr>
        </p:nvSpPr>
        <p:spPr/>
        <p:txBody>
          <a:bodyPr/>
          <a:lstStyle/>
          <a:p>
            <a:r>
              <a:rPr lang="en-US" dirty="0" smtClean="0"/>
              <a:t>Responses to diffusion and use of technology</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306432816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Food and Drug Administration</a:t>
            </a:r>
          </a:p>
          <a:p>
            <a:pPr lvl="1"/>
            <a:r>
              <a:rPr lang="en-US" dirty="0"/>
              <a:t>Although the FDA has been involved in premarket approval of drugs since 1962, evidence of the safety and efficacy of other medical technologies was not </a:t>
            </a:r>
            <a:r>
              <a:rPr lang="en-US" dirty="0" smtClean="0"/>
              <a:t>required</a:t>
            </a:r>
          </a:p>
          <a:p>
            <a:pPr lvl="1"/>
            <a:r>
              <a:rPr lang="en-US" dirty="0"/>
              <a:t>The Medical Device Amendments of </a:t>
            </a:r>
            <a:r>
              <a:rPr lang="en-US" dirty="0" smtClean="0"/>
              <a:t>1976 to </a:t>
            </a:r>
            <a:r>
              <a:rPr lang="en-US" dirty="0"/>
              <a:t>the Food, Drug, and Cosmetic Act extended the FDA’s premarket approval process to </a:t>
            </a:r>
            <a:r>
              <a:rPr lang="en-US" dirty="0" smtClean="0"/>
              <a:t>medical </a:t>
            </a:r>
            <a:r>
              <a:rPr lang="en-US" dirty="0"/>
              <a:t>devices, divided into three </a:t>
            </a:r>
            <a:r>
              <a:rPr lang="en-US" dirty="0" smtClean="0"/>
              <a:t>classes</a:t>
            </a:r>
          </a:p>
          <a:p>
            <a:pPr lvl="1"/>
            <a:r>
              <a:rPr lang="en-US" dirty="0"/>
              <a:t>FDA control of marketing new drugs and devices has been criticized as unnec­essarily impeding introduction of technological innovations, because of the time and money that are required to conduct clinical trials and obtain </a:t>
            </a:r>
            <a:r>
              <a:rPr lang="en-US" dirty="0" smtClean="0"/>
              <a:t>approval</a:t>
            </a:r>
          </a:p>
          <a:p>
            <a:pPr lvl="1"/>
            <a:r>
              <a:rPr lang="en-US" dirty="0"/>
              <a:t>Following FDA approval of the medical device, the organization developing the medical device must continue to evaluate and periodically report on the safety, effectiveness, and reliability of the device for its intended use</a:t>
            </a:r>
          </a:p>
        </p:txBody>
      </p:sp>
      <p:sp>
        <p:nvSpPr>
          <p:cNvPr id="3" name="Slide Number Placeholder 2"/>
          <p:cNvSpPr>
            <a:spLocks noGrp="1"/>
          </p:cNvSpPr>
          <p:nvPr>
            <p:ph type="sldNum" sz="quarter" idx="12"/>
          </p:nvPr>
        </p:nvSpPr>
        <p:spPr/>
        <p:txBody>
          <a:bodyPr/>
          <a:lstStyle/>
          <a:p>
            <a:fld id="{057B859C-5B2B-8749-B99F-4C47515F9E9C}" type="slidenum">
              <a:rPr lang="en-US" smtClean="0"/>
              <a:t>14</a:t>
            </a:fld>
            <a:endParaRPr lang="en-US"/>
          </a:p>
        </p:txBody>
      </p:sp>
      <p:sp>
        <p:nvSpPr>
          <p:cNvPr id="4" name="Title 3"/>
          <p:cNvSpPr>
            <a:spLocks noGrp="1"/>
          </p:cNvSpPr>
          <p:nvPr>
            <p:ph type="title"/>
          </p:nvPr>
        </p:nvSpPr>
        <p:spPr/>
        <p:txBody>
          <a:bodyPr/>
          <a:lstStyle/>
          <a:p>
            <a:r>
              <a:rPr lang="en-US" dirty="0" smtClean="0"/>
              <a:t>Public sector activities</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276412657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PSROs, PROs, </a:t>
            </a:r>
            <a:r>
              <a:rPr lang="en-US" dirty="0" smtClean="0"/>
              <a:t>and </a:t>
            </a:r>
            <a:r>
              <a:rPr lang="en-US" dirty="0"/>
              <a:t>QIOs </a:t>
            </a:r>
            <a:endParaRPr lang="en-US" dirty="0" smtClean="0"/>
          </a:p>
          <a:p>
            <a:pPr lvl="1"/>
            <a:r>
              <a:rPr lang="en-US" dirty="0" smtClean="0"/>
              <a:t>PSROs </a:t>
            </a:r>
            <a:r>
              <a:rPr lang="en-US" dirty="0"/>
              <a:t>were established in 1972 as part of federal and state efforts to control healthcare costs by regulating the acquisition of new technology and </a:t>
            </a:r>
            <a:r>
              <a:rPr lang="en-US" dirty="0" smtClean="0"/>
              <a:t>reducing </a:t>
            </a:r>
            <a:r>
              <a:rPr lang="en-US" dirty="0"/>
              <a:t>its use through review of </a:t>
            </a:r>
            <a:r>
              <a:rPr lang="en-US" dirty="0" smtClean="0"/>
              <a:t>utilization</a:t>
            </a:r>
          </a:p>
          <a:p>
            <a:pPr lvl="1"/>
            <a:r>
              <a:rPr lang="en-US" dirty="0"/>
              <a:t>PROs replaced PSROs and had a similar role regarding </a:t>
            </a:r>
            <a:r>
              <a:rPr lang="en-US" dirty="0" smtClean="0"/>
              <a:t>technology</a:t>
            </a:r>
          </a:p>
          <a:p>
            <a:pPr lvl="1"/>
            <a:r>
              <a:rPr lang="en-US" dirty="0"/>
              <a:t>By evaluating the quality of outcomes, QIOs will effect more appropriate application of </a:t>
            </a:r>
            <a:r>
              <a:rPr lang="en-US" dirty="0" smtClean="0"/>
              <a:t>technology</a:t>
            </a:r>
          </a:p>
        </p:txBody>
      </p:sp>
      <p:sp>
        <p:nvSpPr>
          <p:cNvPr id="3" name="Slide Number Placeholder 2"/>
          <p:cNvSpPr>
            <a:spLocks noGrp="1"/>
          </p:cNvSpPr>
          <p:nvPr>
            <p:ph type="sldNum" sz="quarter" idx="12"/>
          </p:nvPr>
        </p:nvSpPr>
        <p:spPr/>
        <p:txBody>
          <a:bodyPr/>
          <a:lstStyle/>
          <a:p>
            <a:fld id="{057B859C-5B2B-8749-B99F-4C47515F9E9C}" type="slidenum">
              <a:rPr lang="en-US" smtClean="0"/>
              <a:t>15</a:t>
            </a:fld>
            <a:endParaRPr lang="en-US"/>
          </a:p>
        </p:txBody>
      </p:sp>
      <p:sp>
        <p:nvSpPr>
          <p:cNvPr id="4" name="Title 3"/>
          <p:cNvSpPr>
            <a:spLocks noGrp="1"/>
          </p:cNvSpPr>
          <p:nvPr>
            <p:ph type="title"/>
          </p:nvPr>
        </p:nvSpPr>
        <p:spPr/>
        <p:txBody>
          <a:bodyPr/>
          <a:lstStyle/>
          <a:p>
            <a:r>
              <a:rPr lang="en-US" dirty="0"/>
              <a:t>Public sector </a:t>
            </a:r>
            <a:r>
              <a:rPr lang="en-US" dirty="0" smtClean="0"/>
              <a:t>activities (Cont.)</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181290288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Certificate of Need</a:t>
            </a:r>
          </a:p>
          <a:p>
            <a:pPr lvl="1"/>
            <a:r>
              <a:rPr lang="en-US" dirty="0"/>
              <a:t>CON and health planning legislation assumed that the availability of technology invites use and potential abuse and that its cost is paid by all healthcare system users</a:t>
            </a:r>
          </a:p>
          <a:p>
            <a:pPr lvl="1"/>
            <a:r>
              <a:rPr lang="en-US" dirty="0"/>
              <a:t>Underutilization of high technology can be avoided by requiring that certain levels of use must be met before the regulatory process will approve new units</a:t>
            </a:r>
          </a:p>
          <a:p>
            <a:r>
              <a:rPr lang="en-US" dirty="0" smtClean="0"/>
              <a:t>Tort Law</a:t>
            </a:r>
          </a:p>
          <a:p>
            <a:pPr lvl="1"/>
            <a:r>
              <a:rPr lang="en-US" dirty="0" smtClean="0"/>
              <a:t>Concomitant </a:t>
            </a:r>
            <a:r>
              <a:rPr lang="en-US" dirty="0"/>
              <a:t>with greater regulation of medical technology has been the application of more demanding liability </a:t>
            </a:r>
            <a:r>
              <a:rPr lang="en-US" dirty="0" smtClean="0"/>
              <a:t>standards</a:t>
            </a:r>
          </a:p>
          <a:p>
            <a:pPr lvl="1"/>
            <a:r>
              <a:rPr lang="en-US" dirty="0"/>
              <a:t>This area of the law will evolve, almost certainly toward more demanding and costly standards for HSOs</a:t>
            </a:r>
          </a:p>
        </p:txBody>
      </p:sp>
      <p:sp>
        <p:nvSpPr>
          <p:cNvPr id="3" name="Slide Number Placeholder 2"/>
          <p:cNvSpPr>
            <a:spLocks noGrp="1"/>
          </p:cNvSpPr>
          <p:nvPr>
            <p:ph type="sldNum" sz="quarter" idx="12"/>
          </p:nvPr>
        </p:nvSpPr>
        <p:spPr/>
        <p:txBody>
          <a:bodyPr/>
          <a:lstStyle/>
          <a:p>
            <a:fld id="{057B859C-5B2B-8749-B99F-4C47515F9E9C}" type="slidenum">
              <a:rPr lang="en-US" smtClean="0"/>
              <a:t>16</a:t>
            </a:fld>
            <a:endParaRPr lang="en-US"/>
          </a:p>
        </p:txBody>
      </p:sp>
      <p:sp>
        <p:nvSpPr>
          <p:cNvPr id="4" name="Title 3"/>
          <p:cNvSpPr>
            <a:spLocks noGrp="1"/>
          </p:cNvSpPr>
          <p:nvPr>
            <p:ph type="title"/>
          </p:nvPr>
        </p:nvSpPr>
        <p:spPr/>
        <p:txBody>
          <a:bodyPr/>
          <a:lstStyle/>
          <a:p>
            <a:r>
              <a:rPr lang="en-US" dirty="0"/>
              <a:t>Public sector activities (Cont.)</a:t>
            </a:r>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384648189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Concern about the proliferation of medical technology and its benefits, costs, and risks caused Congress to enact the Health Services Research, Health Statistics  and Health Care Technology Act of </a:t>
            </a:r>
            <a:r>
              <a:rPr lang="en-US" dirty="0" smtClean="0"/>
              <a:t>1978</a:t>
            </a:r>
            <a:endParaRPr lang="en-US" dirty="0"/>
          </a:p>
          <a:p>
            <a:r>
              <a:rPr lang="en-US" dirty="0"/>
              <a:t>NCHCT was established in the Public Health </a:t>
            </a:r>
            <a:r>
              <a:rPr lang="en-US" dirty="0" smtClean="0"/>
              <a:t>Service </a:t>
            </a:r>
            <a:r>
              <a:rPr lang="en-US" dirty="0"/>
              <a:t>of DHHS as a clearing house for information on medical technology, the safety and efficacy of new </a:t>
            </a:r>
            <a:r>
              <a:rPr lang="en-US" dirty="0" smtClean="0"/>
              <a:t>technologies, </a:t>
            </a:r>
            <a:r>
              <a:rPr lang="en-US" dirty="0"/>
              <a:t>and their cost-</a:t>
            </a:r>
            <a:r>
              <a:rPr lang="en-US" dirty="0" smtClean="0"/>
              <a:t>effectiveness</a:t>
            </a:r>
            <a:endParaRPr lang="en-US" dirty="0"/>
          </a:p>
          <a:p>
            <a:r>
              <a:rPr lang="en-US" dirty="0"/>
              <a:t>In 1989, the Agency for Health Care Policy &amp; Research (AHCPR) was established in the Public Health </a:t>
            </a:r>
            <a:r>
              <a:rPr lang="en-US" dirty="0" smtClean="0"/>
              <a:t>Service </a:t>
            </a:r>
            <a:r>
              <a:rPr lang="en-US" dirty="0"/>
              <a:t>to replace </a:t>
            </a:r>
            <a:r>
              <a:rPr lang="en-US" dirty="0" smtClean="0"/>
              <a:t>NCHSRHCTA</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17</a:t>
            </a:fld>
            <a:endParaRPr lang="en-US"/>
          </a:p>
        </p:txBody>
      </p:sp>
      <p:sp>
        <p:nvSpPr>
          <p:cNvPr id="4" name="Title 3"/>
          <p:cNvSpPr>
            <a:spLocks noGrp="1"/>
          </p:cNvSpPr>
          <p:nvPr>
            <p:ph type="title"/>
          </p:nvPr>
        </p:nvSpPr>
        <p:spPr/>
        <p:txBody>
          <a:bodyPr/>
          <a:lstStyle/>
          <a:p>
            <a:r>
              <a:rPr lang="en-US" dirty="0" smtClean="0"/>
              <a:t>Public sector activities (cont.)</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368173259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Joint Commission</a:t>
            </a:r>
          </a:p>
          <a:p>
            <a:pPr lvl="1"/>
            <a:r>
              <a:rPr lang="en-US" dirty="0" smtClean="0"/>
              <a:t>Standards applicable </a:t>
            </a:r>
            <a:r>
              <a:rPr lang="en-US" dirty="0"/>
              <a:t>to bio­medical equipment in hospitals are found in the “environment of care” section of the </a:t>
            </a:r>
            <a:r>
              <a:rPr lang="en-US" i="1" dirty="0"/>
              <a:t>Comprehensive Accreditation Manual for Hospitals </a:t>
            </a:r>
            <a:endParaRPr lang="en-US" i="1" dirty="0" smtClean="0"/>
          </a:p>
          <a:p>
            <a:r>
              <a:rPr lang="en-US" dirty="0" smtClean="0"/>
              <a:t>ISO 9000</a:t>
            </a:r>
          </a:p>
          <a:p>
            <a:pPr lvl="1"/>
            <a:r>
              <a:rPr lang="en-US" dirty="0" smtClean="0"/>
              <a:t>ISO has </a:t>
            </a:r>
            <a:r>
              <a:rPr lang="en-US" dirty="0"/>
              <a:t>created a set of standards, known as ISO 9000, that organizations may voluntarily adopt to help them meet or exceed their customers’ needs and </a:t>
            </a:r>
            <a:r>
              <a:rPr lang="en-US" dirty="0" smtClean="0"/>
              <a:t>expectations</a:t>
            </a:r>
          </a:p>
          <a:p>
            <a:pPr lvl="1"/>
            <a:r>
              <a:rPr lang="en-US" dirty="0"/>
              <a:t>ISO 9000 is not quality control but quality assurance </a:t>
            </a:r>
            <a:r>
              <a:rPr lang="en-US" dirty="0" smtClean="0"/>
              <a:t>and improvement</a:t>
            </a:r>
          </a:p>
          <a:p>
            <a:pPr lvl="1"/>
            <a:r>
              <a:rPr lang="en-US" dirty="0" smtClean="0"/>
              <a:t>Embraces </a:t>
            </a:r>
            <a:r>
              <a:rPr lang="en-US" dirty="0"/>
              <a:t>planning and implementing </a:t>
            </a:r>
            <a:r>
              <a:rPr lang="en-US" dirty="0" smtClean="0"/>
              <a:t>systems </a:t>
            </a:r>
            <a:r>
              <a:rPr lang="en-US" dirty="0"/>
              <a:t>designed to ensure that quality requirements are met</a:t>
            </a: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18</a:t>
            </a:fld>
            <a:endParaRPr lang="en-US"/>
          </a:p>
        </p:txBody>
      </p:sp>
      <p:sp>
        <p:nvSpPr>
          <p:cNvPr id="4" name="Title 3"/>
          <p:cNvSpPr>
            <a:spLocks noGrp="1"/>
          </p:cNvSpPr>
          <p:nvPr>
            <p:ph type="title"/>
          </p:nvPr>
        </p:nvSpPr>
        <p:spPr/>
        <p:txBody>
          <a:bodyPr/>
          <a:lstStyle/>
          <a:p>
            <a:r>
              <a:rPr lang="en-US" dirty="0" smtClean="0"/>
              <a:t>Private sector activities</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137862233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Healthcare Technology Assessment</a:t>
            </a:r>
          </a:p>
          <a:p>
            <a:pPr lvl="1"/>
            <a:r>
              <a:rPr lang="en-US" dirty="0"/>
              <a:t>Healthcare technology assessment (HTA) evaluates the safety, efficacy, cost, and cost-effectiveness of technology and identifies ethical and legal implications, both in absolute terms and by </a:t>
            </a:r>
            <a:r>
              <a:rPr lang="en-US" dirty="0" smtClean="0"/>
              <a:t>comparison </a:t>
            </a:r>
            <a:r>
              <a:rPr lang="en-US" dirty="0"/>
              <a:t>with competing </a:t>
            </a:r>
            <a:r>
              <a:rPr lang="en-US" dirty="0" smtClean="0"/>
              <a:t>technologies</a:t>
            </a:r>
          </a:p>
        </p:txBody>
      </p:sp>
      <p:sp>
        <p:nvSpPr>
          <p:cNvPr id="3" name="Slide Number Placeholder 2"/>
          <p:cNvSpPr>
            <a:spLocks noGrp="1"/>
          </p:cNvSpPr>
          <p:nvPr>
            <p:ph type="sldNum" sz="quarter" idx="12"/>
          </p:nvPr>
        </p:nvSpPr>
        <p:spPr/>
        <p:txBody>
          <a:bodyPr/>
          <a:lstStyle/>
          <a:p>
            <a:fld id="{057B859C-5B2B-8749-B99F-4C47515F9E9C}" type="slidenum">
              <a:rPr lang="en-US" smtClean="0"/>
              <a:t>19</a:t>
            </a:fld>
            <a:endParaRPr lang="en-US"/>
          </a:p>
        </p:txBody>
      </p:sp>
      <p:sp>
        <p:nvSpPr>
          <p:cNvPr id="4" name="Title 3"/>
          <p:cNvSpPr>
            <a:spLocks noGrp="1"/>
          </p:cNvSpPr>
          <p:nvPr>
            <p:ph type="title"/>
          </p:nvPr>
        </p:nvSpPr>
        <p:spPr/>
        <p:txBody>
          <a:bodyPr/>
          <a:lstStyle/>
          <a:p>
            <a:r>
              <a:rPr lang="en-US" dirty="0"/>
              <a:t>Private sector activities</a:t>
            </a:r>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259844592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a:p>
            <a:endParaRPr lang="en-US" dirty="0"/>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Describe the development of healthcare technology</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Distinguish types of technologies and their roles in healthcare</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Understand the benefits, costs, and assessment of technology</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Describe how technology in HSOs is managed</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Detail the roles of information technology and telemedicine in services delivery</a:t>
            </a:r>
            <a:endParaRPr lang="en-US" sz="1800" dirty="0">
              <a:latin typeface="Calibri"/>
              <a:ea typeface="Calibri"/>
              <a:cs typeface="Times New Roman"/>
            </a:endParaRPr>
          </a:p>
          <a:p>
            <a:pPr marL="342900" marR="0" lvl="0" indent="-342900">
              <a:lnSpc>
                <a:spcPct val="115000"/>
              </a:lnSpc>
              <a:spcBef>
                <a:spcPts val="0"/>
              </a:spcBef>
              <a:spcAft>
                <a:spcPts val="1000"/>
              </a:spcAft>
              <a:buFont typeface="Wingdings" charset="2"/>
              <a:buChar char="§"/>
            </a:pPr>
            <a:r>
              <a:rPr lang="en-US" dirty="0">
                <a:latin typeface="Times New Roman"/>
                <a:ea typeface="Calibri"/>
                <a:cs typeface="Times New Roman"/>
              </a:rPr>
              <a:t>Comprehend the prospects for the future of healthcare technology</a:t>
            </a:r>
            <a:endParaRPr lang="en-US" sz="1800" dirty="0">
              <a:latin typeface="Calibri"/>
              <a:ea typeface="Calibri"/>
              <a:cs typeface="Times New Roman"/>
            </a:endParaRPr>
          </a:p>
          <a:p>
            <a:endParaRPr lang="en-US" dirty="0"/>
          </a:p>
        </p:txBody>
      </p:sp>
      <p:sp>
        <p:nvSpPr>
          <p:cNvPr id="3" name="Title 2"/>
          <p:cNvSpPr>
            <a:spLocks noGrp="1"/>
          </p:cNvSpPr>
          <p:nvPr>
            <p:ph type="title"/>
          </p:nvPr>
        </p:nvSpPr>
        <p:spPr/>
        <p:txBody>
          <a:bodyPr/>
          <a:lstStyle/>
          <a:p>
            <a:r>
              <a:rPr lang="en-US" smtClean="0"/>
              <a:t>Chapter 3, Learning </a:t>
            </a:r>
            <a:r>
              <a:rPr lang="en-US" dirty="0" smtClean="0"/>
              <a:t>objectives</a:t>
            </a:r>
            <a:endParaRPr lang="en-US" dirty="0"/>
          </a:p>
        </p:txBody>
      </p:sp>
      <p:sp>
        <p:nvSpPr>
          <p:cNvPr id="4" name="Slide Number Placeholder 3"/>
          <p:cNvSpPr>
            <a:spLocks noGrp="1"/>
          </p:cNvSpPr>
          <p:nvPr>
            <p:ph type="sldNum" sz="quarter" idx="12"/>
          </p:nvPr>
        </p:nvSpPr>
        <p:spPr/>
        <p:txBody>
          <a:bodyPr/>
          <a:lstStyle/>
          <a:p>
            <a:fld id="{057B859C-5B2B-8749-B99F-4C47515F9E9C}" type="slidenum">
              <a:rPr lang="en-US" smtClean="0"/>
              <a:t>2</a:t>
            </a:fld>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99795735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In the 1990s, public sector HTA efforts included seven federal agencies (including the congressional OTA) and three state agencies </a:t>
            </a:r>
            <a:r>
              <a:rPr lang="en-US" dirty="0" smtClean="0"/>
              <a:t>(MN, NY, OR)</a:t>
            </a:r>
          </a:p>
          <a:p>
            <a:r>
              <a:rPr lang="en-US" dirty="0"/>
              <a:t>From 1974 to late 1995, OTA helped Congress understand and plan for the policy implications of applying technology by studying the efficacy of specific medical procedures, uses of health education, and quality of med­ical </a:t>
            </a:r>
            <a:r>
              <a:rPr lang="en-US" dirty="0" smtClean="0"/>
              <a:t>care</a:t>
            </a:r>
          </a:p>
          <a:p>
            <a:r>
              <a:rPr lang="en-US" dirty="0"/>
              <a:t>OTA was abolished in </a:t>
            </a:r>
            <a:r>
              <a:rPr lang="en-US" dirty="0" smtClean="0"/>
              <a:t>late </a:t>
            </a:r>
            <a:r>
              <a:rPr lang="en-US" dirty="0"/>
              <a:t>1995, primarily as a cost-cutting measure</a:t>
            </a:r>
          </a:p>
          <a:p>
            <a:pPr marL="45720" indent="0">
              <a:buNone/>
            </a:pP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20</a:t>
            </a:fld>
            <a:endParaRPr lang="en-US"/>
          </a:p>
        </p:txBody>
      </p:sp>
      <p:sp>
        <p:nvSpPr>
          <p:cNvPr id="4" name="Title 3"/>
          <p:cNvSpPr>
            <a:spLocks noGrp="1"/>
          </p:cNvSpPr>
          <p:nvPr>
            <p:ph type="title"/>
          </p:nvPr>
        </p:nvSpPr>
        <p:spPr/>
        <p:txBody>
          <a:bodyPr/>
          <a:lstStyle/>
          <a:p>
            <a:r>
              <a:rPr lang="en-US" dirty="0" smtClean="0"/>
              <a:t>Public sector HTA Efforts</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108609560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719070"/>
            <a:ext cx="8407893" cy="5138929"/>
          </a:xfrm>
        </p:spPr>
        <p:txBody>
          <a:bodyPr>
            <a:normAutofit/>
          </a:bodyPr>
          <a:lstStyle/>
          <a:p>
            <a:r>
              <a:rPr lang="en-US" dirty="0" smtClean="0"/>
              <a:t>In </a:t>
            </a:r>
            <a:r>
              <a:rPr lang="en-US" dirty="0"/>
              <a:t>1999, AHCPR was reauthorized as the agency for Healthcare Research and Quality (AHQR) and became the lead federal agency on quality research and the primary source of government-sponsored HTA</a:t>
            </a:r>
          </a:p>
          <a:p>
            <a:r>
              <a:rPr lang="en-US" dirty="0"/>
              <a:t>AHRQ’s highest priority is to support research that improves the quality of </a:t>
            </a:r>
            <a:r>
              <a:rPr lang="en-US" dirty="0" smtClean="0"/>
              <a:t>care</a:t>
            </a:r>
            <a:endParaRPr lang="en-US" dirty="0"/>
          </a:p>
          <a:p>
            <a:endParaRPr lang="en-US" dirty="0" smtClean="0"/>
          </a:p>
        </p:txBody>
      </p:sp>
      <p:sp>
        <p:nvSpPr>
          <p:cNvPr id="3" name="Slide Number Placeholder 2"/>
          <p:cNvSpPr>
            <a:spLocks noGrp="1"/>
          </p:cNvSpPr>
          <p:nvPr>
            <p:ph type="sldNum" sz="quarter" idx="12"/>
          </p:nvPr>
        </p:nvSpPr>
        <p:spPr/>
        <p:txBody>
          <a:bodyPr/>
          <a:lstStyle/>
          <a:p>
            <a:fld id="{057B859C-5B2B-8749-B99F-4C47515F9E9C}" type="slidenum">
              <a:rPr lang="en-US" smtClean="0"/>
              <a:t>21</a:t>
            </a:fld>
            <a:endParaRPr lang="en-US"/>
          </a:p>
        </p:txBody>
      </p:sp>
      <p:sp>
        <p:nvSpPr>
          <p:cNvPr id="4" name="Title 3"/>
          <p:cNvSpPr>
            <a:spLocks noGrp="1"/>
          </p:cNvSpPr>
          <p:nvPr>
            <p:ph type="title"/>
          </p:nvPr>
        </p:nvSpPr>
        <p:spPr/>
        <p:txBody>
          <a:bodyPr/>
          <a:lstStyle/>
          <a:p>
            <a:r>
              <a:rPr lang="en-US" dirty="0"/>
              <a:t>Public sector HTA </a:t>
            </a:r>
            <a:r>
              <a:rPr lang="en-US" dirty="0" smtClean="0"/>
              <a:t>Efforts (</a:t>
            </a:r>
            <a:r>
              <a:rPr lang="en-US" dirty="0"/>
              <a:t>cont</a:t>
            </a:r>
            <a:r>
              <a:rPr lang="en-US" dirty="0" smtClean="0"/>
              <a:t>.)</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201129133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In addition, an unknown number of private sector efforts assessed technology or aided potential users and purchasers in decision-making</a:t>
            </a:r>
          </a:p>
          <a:p>
            <a:r>
              <a:rPr lang="en-US" dirty="0"/>
              <a:t>HTA undertaken in the private sector will likely be available to a limited audience or </a:t>
            </a:r>
            <a:r>
              <a:rPr lang="en-US" dirty="0" smtClean="0"/>
              <a:t>only available </a:t>
            </a:r>
            <a:r>
              <a:rPr lang="en-US" dirty="0"/>
              <a:t>for a fee</a:t>
            </a:r>
          </a:p>
          <a:p>
            <a:r>
              <a:rPr lang="en-US" dirty="0"/>
              <a:t>W</a:t>
            </a:r>
            <a:r>
              <a:rPr lang="en-US" dirty="0" smtClean="0"/>
              <a:t>hile </a:t>
            </a:r>
            <a:r>
              <a:rPr lang="en-US" dirty="0"/>
              <a:t>private assessments avoid the pitfalls of publicly sponsored efforts, limited availability of results will slow dissemination of knowledge about technology</a:t>
            </a: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22</a:t>
            </a:fld>
            <a:endParaRPr lang="en-US"/>
          </a:p>
        </p:txBody>
      </p:sp>
      <p:sp>
        <p:nvSpPr>
          <p:cNvPr id="4" name="Title 3"/>
          <p:cNvSpPr>
            <a:spLocks noGrp="1"/>
          </p:cNvSpPr>
          <p:nvPr>
            <p:ph type="title"/>
          </p:nvPr>
        </p:nvSpPr>
        <p:spPr/>
        <p:txBody>
          <a:bodyPr/>
          <a:lstStyle/>
          <a:p>
            <a:r>
              <a:rPr lang="en-US" dirty="0" smtClean="0"/>
              <a:t>Private sector HTA Efforts</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276752771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Assessment of technology at the operating level is very different from that done by national public or private </a:t>
            </a:r>
            <a:r>
              <a:rPr lang="en-US" dirty="0" smtClean="0"/>
              <a:t>groups</a:t>
            </a:r>
          </a:p>
          <a:p>
            <a:r>
              <a:rPr lang="en-US" dirty="0" smtClean="0"/>
              <a:t>The differences involve:</a:t>
            </a:r>
            <a:endParaRPr lang="en-US" dirty="0"/>
          </a:p>
          <a:p>
            <a:pPr lvl="1"/>
            <a:r>
              <a:rPr lang="en-US" dirty="0" smtClean="0"/>
              <a:t>Review </a:t>
            </a:r>
            <a:r>
              <a:rPr lang="en-US" dirty="0"/>
              <a:t>and </a:t>
            </a:r>
            <a:r>
              <a:rPr lang="en-US" dirty="0" smtClean="0"/>
              <a:t>planning</a:t>
            </a:r>
            <a:endParaRPr lang="en-US" dirty="0"/>
          </a:p>
          <a:p>
            <a:pPr lvl="1"/>
            <a:r>
              <a:rPr lang="en-US" dirty="0"/>
              <a:t>Financing </a:t>
            </a:r>
            <a:r>
              <a:rPr lang="en-US" dirty="0" smtClean="0"/>
              <a:t>technology</a:t>
            </a:r>
            <a:endParaRPr lang="en-US" dirty="0"/>
          </a:p>
          <a:p>
            <a:pPr lvl="1"/>
            <a:r>
              <a:rPr lang="en-US" dirty="0"/>
              <a:t>Evaluating and </a:t>
            </a:r>
            <a:r>
              <a:rPr lang="en-US" dirty="0" smtClean="0"/>
              <a:t>acquiring technology—TEAM</a:t>
            </a:r>
            <a:endParaRPr lang="en-US" dirty="0"/>
          </a:p>
          <a:p>
            <a:pPr lvl="1"/>
            <a:r>
              <a:rPr lang="en-US" dirty="0"/>
              <a:t>Newer </a:t>
            </a:r>
            <a:r>
              <a:rPr lang="en-US" dirty="0" smtClean="0"/>
              <a:t>alternatives </a:t>
            </a:r>
            <a:r>
              <a:rPr lang="en-US" dirty="0"/>
              <a:t>to </a:t>
            </a:r>
            <a:r>
              <a:rPr lang="en-US" dirty="0" smtClean="0"/>
              <a:t>TEAM</a:t>
            </a:r>
          </a:p>
          <a:p>
            <a:pPr lvl="2"/>
            <a:r>
              <a:rPr lang="en-US" dirty="0" smtClean="0"/>
              <a:t>Chief </a:t>
            </a:r>
            <a:r>
              <a:rPr lang="en-US" dirty="0"/>
              <a:t>Technology </a:t>
            </a:r>
            <a:r>
              <a:rPr lang="en-US" dirty="0" smtClean="0"/>
              <a:t>Officer</a:t>
            </a:r>
          </a:p>
          <a:p>
            <a:pPr lvl="2"/>
            <a:r>
              <a:rPr lang="en-US" dirty="0" smtClean="0"/>
              <a:t>Technical </a:t>
            </a:r>
            <a:r>
              <a:rPr lang="en-US" dirty="0"/>
              <a:t>Support </a:t>
            </a:r>
            <a:r>
              <a:rPr lang="en-US" dirty="0" smtClean="0"/>
              <a:t>Committee</a:t>
            </a:r>
          </a:p>
          <a:p>
            <a:pPr lvl="2"/>
            <a:r>
              <a:rPr lang="en-US" dirty="0" smtClean="0"/>
              <a:t>Multidisciplinary HTA Committee</a:t>
            </a:r>
            <a:endParaRPr lang="en-US" dirty="0"/>
          </a:p>
          <a:p>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23</a:t>
            </a:fld>
            <a:endParaRPr lang="en-US"/>
          </a:p>
        </p:txBody>
      </p:sp>
      <p:sp>
        <p:nvSpPr>
          <p:cNvPr id="4" name="Title 3"/>
          <p:cNvSpPr>
            <a:spLocks noGrp="1"/>
          </p:cNvSpPr>
          <p:nvPr>
            <p:ph type="title"/>
          </p:nvPr>
        </p:nvSpPr>
        <p:spPr/>
        <p:txBody>
          <a:bodyPr/>
          <a:lstStyle/>
          <a:p>
            <a:r>
              <a:rPr lang="en-US" dirty="0" smtClean="0"/>
              <a:t>HSO/HS Technology decision-making</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146638645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Biomedical equipment </a:t>
            </a:r>
            <a:r>
              <a:rPr lang="en-US" dirty="0" smtClean="0"/>
              <a:t>– equipment used in delivering health services</a:t>
            </a:r>
          </a:p>
          <a:p>
            <a:r>
              <a:rPr lang="en-US" dirty="0" smtClean="0"/>
              <a:t>Biomedical equipment is a major economic asset of HSO</a:t>
            </a:r>
          </a:p>
          <a:p>
            <a:r>
              <a:rPr lang="en-US" dirty="0" smtClean="0"/>
              <a:t>Has potential to consume resources in terms of acquisitions and operating costs, training for users, and maintenance</a:t>
            </a:r>
          </a:p>
          <a:p>
            <a:r>
              <a:rPr lang="en-US" dirty="0" smtClean="0"/>
              <a:t>When selecting biomedical equipment, it is important to consider whether it can be integrated with the existing equipment, people, processes and environment</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24</a:t>
            </a:fld>
            <a:endParaRPr lang="en-US"/>
          </a:p>
        </p:txBody>
      </p:sp>
      <p:sp>
        <p:nvSpPr>
          <p:cNvPr id="4" name="Title 3"/>
          <p:cNvSpPr>
            <a:spLocks noGrp="1"/>
          </p:cNvSpPr>
          <p:nvPr>
            <p:ph type="title"/>
          </p:nvPr>
        </p:nvSpPr>
        <p:spPr/>
        <p:txBody>
          <a:bodyPr/>
          <a:lstStyle/>
          <a:p>
            <a:r>
              <a:rPr lang="en-US" dirty="0" smtClean="0"/>
              <a:t>Managing Biomedical Equipment in </a:t>
            </a:r>
            <a:r>
              <a:rPr lang="en-US" cap="none" dirty="0" smtClean="0"/>
              <a:t>HSOs/HSs</a:t>
            </a:r>
            <a:endParaRPr lang="en-US" cap="none"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274117392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Clinical </a:t>
            </a:r>
            <a:r>
              <a:rPr lang="en-US" dirty="0"/>
              <a:t>applications have become much more common with the growth of computing power and storage </a:t>
            </a:r>
            <a:r>
              <a:rPr lang="en-US" dirty="0" smtClean="0"/>
              <a:t>capability</a:t>
            </a:r>
            <a:endParaRPr lang="en-US" dirty="0"/>
          </a:p>
          <a:p>
            <a:r>
              <a:rPr lang="en-US" dirty="0" smtClean="0"/>
              <a:t>Process management: </a:t>
            </a:r>
            <a:r>
              <a:rPr lang="en-US" dirty="0"/>
              <a:t>r</a:t>
            </a:r>
            <a:r>
              <a:rPr lang="en-US" dirty="0" smtClean="0"/>
              <a:t>edesigning </a:t>
            </a:r>
            <a:r>
              <a:rPr lang="en-US" dirty="0"/>
              <a:t>processes to make them seamless </a:t>
            </a:r>
            <a:r>
              <a:rPr lang="en-US" dirty="0" smtClean="0"/>
              <a:t>and </a:t>
            </a:r>
            <a:r>
              <a:rPr lang="en-US" dirty="0"/>
              <a:t>more </a:t>
            </a:r>
            <a:r>
              <a:rPr lang="en-US" dirty="0" smtClean="0"/>
              <a:t>efficient</a:t>
            </a:r>
            <a:endParaRPr lang="en-US" dirty="0"/>
          </a:p>
          <a:p>
            <a:r>
              <a:rPr lang="en-US" dirty="0"/>
              <a:t>Care </a:t>
            </a:r>
            <a:r>
              <a:rPr lang="en-US" dirty="0" smtClean="0"/>
              <a:t>management: expert </a:t>
            </a:r>
            <a:r>
              <a:rPr lang="en-US" dirty="0"/>
              <a:t>systems </a:t>
            </a:r>
            <a:r>
              <a:rPr lang="en-US" dirty="0" smtClean="0"/>
              <a:t>and </a:t>
            </a:r>
            <a:r>
              <a:rPr lang="en-US" dirty="0"/>
              <a:t>other ways to assist </a:t>
            </a:r>
            <a:r>
              <a:rPr lang="en-US" dirty="0" smtClean="0"/>
              <a:t>clinicians</a:t>
            </a:r>
            <a:endParaRPr lang="en-US" dirty="0"/>
          </a:p>
          <a:p>
            <a:r>
              <a:rPr lang="en-US" dirty="0"/>
              <a:t>Demand </a:t>
            </a:r>
            <a:r>
              <a:rPr lang="en-US" dirty="0" smtClean="0"/>
              <a:t>management</a:t>
            </a:r>
            <a:endParaRPr lang="en-US" dirty="0"/>
          </a:p>
          <a:p>
            <a:pPr lvl="1"/>
            <a:r>
              <a:rPr lang="en-US" dirty="0" smtClean="0"/>
              <a:t>Especially </a:t>
            </a:r>
            <a:r>
              <a:rPr lang="en-US" dirty="0"/>
              <a:t>useful in integrated systems to attract physicians, employers, health plans, </a:t>
            </a:r>
            <a:r>
              <a:rPr lang="en-US" dirty="0" smtClean="0"/>
              <a:t>and enrollees</a:t>
            </a:r>
          </a:p>
          <a:p>
            <a:pPr lvl="1"/>
            <a:r>
              <a:rPr lang="en-US" dirty="0" smtClean="0"/>
              <a:t>Directs patient </a:t>
            </a:r>
            <a:r>
              <a:rPr lang="en-US" dirty="0"/>
              <a:t>to the least intensive setting able to meet their </a:t>
            </a:r>
            <a:r>
              <a:rPr lang="en-US" dirty="0" smtClean="0"/>
              <a:t>needs</a:t>
            </a:r>
            <a:endParaRPr lang="en-US" dirty="0"/>
          </a:p>
          <a:p>
            <a:r>
              <a:rPr lang="en-US" dirty="0"/>
              <a:t>Health </a:t>
            </a:r>
            <a:r>
              <a:rPr lang="en-US" dirty="0" smtClean="0"/>
              <a:t>management: </a:t>
            </a:r>
            <a:r>
              <a:rPr lang="en-US" dirty="0"/>
              <a:t>e</a:t>
            </a:r>
            <a:r>
              <a:rPr lang="en-US" dirty="0" smtClean="0"/>
              <a:t>ssential </a:t>
            </a:r>
            <a:r>
              <a:rPr lang="en-US" dirty="0"/>
              <a:t>to store and retrieve risk assessment information, genetic profiles, family health histories, </a:t>
            </a:r>
            <a:r>
              <a:rPr lang="en-US" dirty="0" smtClean="0"/>
              <a:t>and </a:t>
            </a:r>
            <a:r>
              <a:rPr lang="en-US" dirty="0"/>
              <a:t>data that predict and prevent </a:t>
            </a:r>
            <a:r>
              <a:rPr lang="en-US" dirty="0" smtClean="0"/>
              <a:t>disease</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25</a:t>
            </a:fld>
            <a:endParaRPr lang="en-US"/>
          </a:p>
        </p:txBody>
      </p:sp>
      <p:sp>
        <p:nvSpPr>
          <p:cNvPr id="4" name="Title 3"/>
          <p:cNvSpPr>
            <a:spLocks noGrp="1"/>
          </p:cNvSpPr>
          <p:nvPr>
            <p:ph type="title"/>
          </p:nvPr>
        </p:nvSpPr>
        <p:spPr/>
        <p:txBody>
          <a:bodyPr/>
          <a:lstStyle/>
          <a:p>
            <a:r>
              <a:rPr lang="en-US" dirty="0" smtClean="0"/>
              <a:t>Areas of information technology assistance</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387022940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From the late 1980s to the early 1990s, community health information networks (</a:t>
            </a:r>
            <a:r>
              <a:rPr lang="en-US" dirty="0" smtClean="0"/>
              <a:t>CHINs) </a:t>
            </a:r>
            <a:r>
              <a:rPr lang="en-US" dirty="0"/>
              <a:t>were established to share health information among patients, providers, and the community for the mutual </a:t>
            </a:r>
            <a:r>
              <a:rPr lang="en-US" dirty="0" smtClean="0"/>
              <a:t>benefit</a:t>
            </a:r>
          </a:p>
          <a:p>
            <a:r>
              <a:rPr lang="en-US" dirty="0" smtClean="0"/>
              <a:t>The </a:t>
            </a:r>
            <a:r>
              <a:rPr lang="en-US" dirty="0"/>
              <a:t>few CHINs that have survived into the new millennium are more focused on reimbursement </a:t>
            </a:r>
            <a:r>
              <a:rPr lang="en-US" dirty="0" smtClean="0"/>
              <a:t>transactions </a:t>
            </a:r>
            <a:r>
              <a:rPr lang="en-US" dirty="0"/>
              <a:t>than sharing clinical </a:t>
            </a:r>
            <a:r>
              <a:rPr lang="en-US" dirty="0" smtClean="0"/>
              <a:t>information</a:t>
            </a:r>
            <a:endParaRPr lang="en-US" dirty="0"/>
          </a:p>
          <a:p>
            <a:r>
              <a:rPr lang="en-US" dirty="0"/>
              <a:t>RHIOs are composed of hospitals, physicians, government agencies, insurers, laboratories, employers, and </a:t>
            </a:r>
            <a:r>
              <a:rPr lang="en-US" dirty="0" smtClean="0"/>
              <a:t>consumers</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26</a:t>
            </a:fld>
            <a:endParaRPr lang="en-US"/>
          </a:p>
        </p:txBody>
      </p:sp>
      <p:sp>
        <p:nvSpPr>
          <p:cNvPr id="4" name="Title 3"/>
          <p:cNvSpPr>
            <a:spLocks noGrp="1"/>
          </p:cNvSpPr>
          <p:nvPr>
            <p:ph type="title"/>
          </p:nvPr>
        </p:nvSpPr>
        <p:spPr/>
        <p:txBody>
          <a:bodyPr/>
          <a:lstStyle/>
          <a:p>
            <a:r>
              <a:rPr lang="en-US" dirty="0" smtClean="0"/>
              <a:t>Regional health information organization</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71160624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Some RHIOs are informal collaborations among participating healthcare entities in a region </a:t>
            </a:r>
            <a:endParaRPr lang="en-US" dirty="0" smtClean="0"/>
          </a:p>
          <a:p>
            <a:r>
              <a:rPr lang="en-US" dirty="0"/>
              <a:t>O</a:t>
            </a:r>
            <a:r>
              <a:rPr lang="en-US" dirty="0" smtClean="0"/>
              <a:t>thers </a:t>
            </a:r>
            <a:r>
              <a:rPr lang="en-US" dirty="0"/>
              <a:t>are formally organized as for-profit or not-for-profit </a:t>
            </a:r>
            <a:r>
              <a:rPr lang="en-US" dirty="0" smtClean="0"/>
              <a:t>corporations</a:t>
            </a:r>
            <a:endParaRPr lang="en-US" dirty="0"/>
          </a:p>
          <a:p>
            <a:r>
              <a:rPr lang="en-US" dirty="0"/>
              <a:t>There are </a:t>
            </a:r>
            <a:r>
              <a:rPr lang="en-US" dirty="0" smtClean="0"/>
              <a:t>four types of information sharing </a:t>
            </a:r>
            <a:r>
              <a:rPr lang="en-US" dirty="0"/>
              <a:t>that connect participating entities </a:t>
            </a:r>
            <a:r>
              <a:rPr lang="en-US" dirty="0" smtClean="0"/>
              <a:t>in RHIOs:</a:t>
            </a:r>
            <a:endParaRPr lang="en-US" dirty="0"/>
          </a:p>
          <a:p>
            <a:pPr lvl="1"/>
            <a:r>
              <a:rPr lang="en-US" dirty="0"/>
              <a:t>Point-to-point </a:t>
            </a:r>
            <a:r>
              <a:rPr lang="en-US" dirty="0" smtClean="0"/>
              <a:t>systems: patient </a:t>
            </a:r>
            <a:r>
              <a:rPr lang="en-US" dirty="0"/>
              <a:t>information is shared as </a:t>
            </a:r>
            <a:r>
              <a:rPr lang="en-US" dirty="0" smtClean="0"/>
              <a:t>needed</a:t>
            </a:r>
            <a:endParaRPr lang="en-US" dirty="0"/>
          </a:p>
          <a:p>
            <a:pPr lvl="1"/>
            <a:r>
              <a:rPr lang="en-US" dirty="0"/>
              <a:t>Federal </a:t>
            </a:r>
            <a:r>
              <a:rPr lang="en-US" dirty="0" smtClean="0"/>
              <a:t>systems: </a:t>
            </a:r>
            <a:r>
              <a:rPr lang="en-US" dirty="0"/>
              <a:t>e</a:t>
            </a:r>
            <a:r>
              <a:rPr lang="en-US" dirty="0" smtClean="0"/>
              <a:t>ach entity (e.g., </a:t>
            </a:r>
            <a:r>
              <a:rPr lang="en-US" dirty="0"/>
              <a:t>doctors </a:t>
            </a:r>
            <a:r>
              <a:rPr lang="en-US" dirty="0" smtClean="0"/>
              <a:t>offices and hospitals</a:t>
            </a:r>
            <a:r>
              <a:rPr lang="en-US" dirty="0" smtClean="0">
                <a:solidFill>
                  <a:srgbClr val="1F497D"/>
                </a:solidFill>
              </a:rPr>
              <a:t>) </a:t>
            </a:r>
            <a:r>
              <a:rPr lang="en-US" dirty="0">
                <a:solidFill>
                  <a:srgbClr val="1F497D"/>
                </a:solidFill>
              </a:rPr>
              <a:t>stores </a:t>
            </a:r>
            <a:r>
              <a:rPr lang="en-US" dirty="0" smtClean="0">
                <a:solidFill>
                  <a:srgbClr val="1F497D"/>
                </a:solidFill>
              </a:rPr>
              <a:t>patient information electronically</a:t>
            </a:r>
          </a:p>
          <a:p>
            <a:pPr lvl="1"/>
            <a:r>
              <a:rPr lang="en-US" dirty="0" smtClean="0"/>
              <a:t>Centralized systems: all </a:t>
            </a:r>
            <a:r>
              <a:rPr lang="en-US" dirty="0"/>
              <a:t>patient information is stored in a central </a:t>
            </a:r>
            <a:r>
              <a:rPr lang="en-US" dirty="0" smtClean="0"/>
              <a:t>database</a:t>
            </a:r>
            <a:endParaRPr lang="en-US" dirty="0"/>
          </a:p>
          <a:p>
            <a:pPr lvl="1"/>
            <a:r>
              <a:rPr lang="en-US" dirty="0"/>
              <a:t>Hybrid </a:t>
            </a:r>
            <a:r>
              <a:rPr lang="en-US" dirty="0" smtClean="0"/>
              <a:t>systems: </a:t>
            </a:r>
            <a:r>
              <a:rPr lang="en-US" dirty="0"/>
              <a:t>e</a:t>
            </a:r>
            <a:r>
              <a:rPr lang="en-US" dirty="0" smtClean="0"/>
              <a:t>lements </a:t>
            </a:r>
            <a:r>
              <a:rPr lang="en-US" dirty="0"/>
              <a:t>of federal and centralized systems are </a:t>
            </a:r>
            <a:r>
              <a:rPr lang="en-US" dirty="0" smtClean="0"/>
              <a:t>combined</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27</a:t>
            </a:fld>
            <a:endParaRPr lang="en-US"/>
          </a:p>
        </p:txBody>
      </p:sp>
      <p:sp>
        <p:nvSpPr>
          <p:cNvPr id="4" name="Title 3"/>
          <p:cNvSpPr>
            <a:spLocks noGrp="1"/>
          </p:cNvSpPr>
          <p:nvPr>
            <p:ph type="title"/>
          </p:nvPr>
        </p:nvSpPr>
        <p:spPr/>
        <p:txBody>
          <a:bodyPr/>
          <a:lstStyle/>
          <a:p>
            <a:r>
              <a:rPr lang="en-US" dirty="0" smtClean="0"/>
              <a:t>Regional health information organizations</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63324474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Enterprise-wide EHRs remain elusive for most providers, but offer promise for the future</a:t>
            </a:r>
          </a:p>
          <a:p>
            <a:r>
              <a:rPr lang="en-US" dirty="0" smtClean="0"/>
              <a:t>Advantages of EHRs:</a:t>
            </a:r>
          </a:p>
          <a:p>
            <a:pPr lvl="1"/>
            <a:r>
              <a:rPr lang="en-US" dirty="0" smtClean="0"/>
              <a:t>Medical and health information is accessible anywhere in the HSO</a:t>
            </a:r>
          </a:p>
          <a:p>
            <a:pPr lvl="1"/>
            <a:r>
              <a:rPr lang="en-US" dirty="0" smtClean="0"/>
              <a:t>Eliminate need to create, file, and store paper records</a:t>
            </a:r>
          </a:p>
          <a:p>
            <a:pPr lvl="1"/>
            <a:r>
              <a:rPr lang="en-US" dirty="0" smtClean="0"/>
              <a:t>Facilitates delivery of services at multiple sites</a:t>
            </a:r>
          </a:p>
          <a:p>
            <a:pPr lvl="1"/>
            <a:r>
              <a:rPr lang="en-US" dirty="0" smtClean="0"/>
              <a:t>Reduces offline storage and retrieval costs</a:t>
            </a:r>
          </a:p>
          <a:p>
            <a:pPr lvl="1"/>
            <a:r>
              <a:rPr lang="en-US" dirty="0" smtClean="0"/>
              <a:t>Improve quality and coherence of the care process</a:t>
            </a:r>
          </a:p>
          <a:p>
            <a:pPr lvl="1"/>
            <a:r>
              <a:rPr lang="en-US" dirty="0" smtClean="0"/>
              <a:t>Clinical guidelines can be automated</a:t>
            </a:r>
          </a:p>
          <a:p>
            <a:pPr lvl="1"/>
            <a:r>
              <a:rPr lang="en-US" dirty="0" smtClean="0"/>
              <a:t>Support research and quality improvement</a:t>
            </a:r>
          </a:p>
          <a:p>
            <a:pPr lvl="1"/>
            <a:r>
              <a:rPr lang="en-US" dirty="0" smtClean="0"/>
              <a:t>Readily available data eases reporting of all types</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28</a:t>
            </a:fld>
            <a:endParaRPr lang="en-US"/>
          </a:p>
        </p:txBody>
      </p:sp>
      <p:sp>
        <p:nvSpPr>
          <p:cNvPr id="4" name="Title 3"/>
          <p:cNvSpPr>
            <a:spLocks noGrp="1"/>
          </p:cNvSpPr>
          <p:nvPr>
            <p:ph type="title"/>
          </p:nvPr>
        </p:nvSpPr>
        <p:spPr/>
        <p:txBody>
          <a:bodyPr/>
          <a:lstStyle/>
          <a:p>
            <a:r>
              <a:rPr lang="en-US" cap="none" dirty="0" smtClean="0"/>
              <a:t>EHRs</a:t>
            </a:r>
            <a:endParaRPr lang="en-US" cap="none"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65818779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Complex and costly</a:t>
            </a:r>
          </a:p>
          <a:p>
            <a:r>
              <a:rPr lang="en-US" dirty="0" smtClean="0"/>
              <a:t>Potential privacy issues</a:t>
            </a:r>
          </a:p>
          <a:p>
            <a:r>
              <a:rPr lang="en-US" dirty="0" smtClean="0"/>
              <a:t>Often resisted by professional groups and institutions</a:t>
            </a:r>
          </a:p>
          <a:p>
            <a:r>
              <a:rPr lang="en-US" dirty="0" smtClean="0"/>
              <a:t>Health information community has not developed standards (for data definitions, computer coding, etc.)</a:t>
            </a:r>
          </a:p>
          <a:p>
            <a:r>
              <a:rPr lang="en-US" dirty="0" smtClean="0"/>
              <a:t>Resistance to share information among competitors</a:t>
            </a:r>
          </a:p>
          <a:p>
            <a:r>
              <a:rPr lang="en-US" dirty="0" smtClean="0"/>
              <a:t>Legal issues similar to telemedicine</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29</a:t>
            </a:fld>
            <a:endParaRPr lang="en-US" dirty="0"/>
          </a:p>
        </p:txBody>
      </p:sp>
      <p:sp>
        <p:nvSpPr>
          <p:cNvPr id="4" name="Title 3"/>
          <p:cNvSpPr>
            <a:spLocks noGrp="1"/>
          </p:cNvSpPr>
          <p:nvPr>
            <p:ph type="title"/>
          </p:nvPr>
        </p:nvSpPr>
        <p:spPr/>
        <p:txBody>
          <a:bodyPr/>
          <a:lstStyle/>
          <a:p>
            <a:r>
              <a:rPr lang="en-US" dirty="0" smtClean="0"/>
              <a:t>Problems of </a:t>
            </a:r>
            <a:r>
              <a:rPr lang="en-US" cap="none" dirty="0" smtClean="0"/>
              <a:t>RHIOs and </a:t>
            </a:r>
            <a:r>
              <a:rPr lang="en-US" dirty="0"/>
              <a:t>Implementing </a:t>
            </a:r>
            <a:r>
              <a:rPr lang="en-US" cap="none" dirty="0" smtClean="0"/>
              <a:t>EHRs</a:t>
            </a:r>
            <a:endParaRPr lang="en-US" cap="none"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326613487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Technological innovations have given health services providers the means to diagnose and treat </a:t>
            </a:r>
            <a:r>
              <a:rPr lang="en-US" dirty="0" smtClean="0"/>
              <a:t>an </a:t>
            </a:r>
            <a:r>
              <a:rPr lang="en-US" dirty="0"/>
              <a:t>increasing number of </a:t>
            </a:r>
            <a:r>
              <a:rPr lang="en-US" dirty="0" smtClean="0"/>
              <a:t>illnesses</a:t>
            </a:r>
            <a:endParaRPr lang="en-US" dirty="0"/>
          </a:p>
          <a:p>
            <a:r>
              <a:rPr lang="en-US" dirty="0" smtClean="0"/>
              <a:t>Causes of increased healthcare costs:</a:t>
            </a:r>
          </a:p>
          <a:p>
            <a:pPr lvl="1"/>
            <a:r>
              <a:rPr lang="en-US" dirty="0" smtClean="0"/>
              <a:t>The proliferation </a:t>
            </a:r>
            <a:r>
              <a:rPr lang="en-US" dirty="0"/>
              <a:t>of new </a:t>
            </a:r>
            <a:r>
              <a:rPr lang="en-US" dirty="0" smtClean="0"/>
              <a:t>technologies</a:t>
            </a:r>
            <a:endParaRPr lang="en-US" dirty="0"/>
          </a:p>
          <a:p>
            <a:pPr lvl="1"/>
            <a:r>
              <a:rPr lang="en-US" dirty="0" smtClean="0"/>
              <a:t>Increased use </a:t>
            </a:r>
            <a:r>
              <a:rPr lang="en-US" dirty="0"/>
              <a:t>of existing tests and </a:t>
            </a:r>
            <a:r>
              <a:rPr lang="en-US" dirty="0" smtClean="0"/>
              <a:t>procedures</a:t>
            </a:r>
          </a:p>
          <a:p>
            <a:pPr lvl="1"/>
            <a:r>
              <a:rPr lang="en-US" dirty="0" smtClean="0"/>
              <a:t>Expense of using technological innovations</a:t>
            </a:r>
            <a:endParaRPr lang="en-US" dirty="0"/>
          </a:p>
          <a:p>
            <a:r>
              <a:rPr lang="en-US" dirty="0"/>
              <a:t>The cost of acquiring technology is significant, but its overall effect on national healthcare expenditures is </a:t>
            </a:r>
            <a:r>
              <a:rPr lang="en-US" dirty="0" smtClean="0"/>
              <a:t>minimal</a:t>
            </a:r>
          </a:p>
          <a:p>
            <a:pPr marL="45720" indent="0">
              <a:buNone/>
            </a:pP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a:t>
            </a:fld>
            <a:endParaRPr lang="en-US" dirty="0"/>
          </a:p>
        </p:txBody>
      </p:sp>
      <p:sp>
        <p:nvSpPr>
          <p:cNvPr id="4" name="Title 3"/>
          <p:cNvSpPr>
            <a:spLocks noGrp="1"/>
          </p:cNvSpPr>
          <p:nvPr>
            <p:ph type="title"/>
          </p:nvPr>
        </p:nvSpPr>
        <p:spPr/>
        <p:txBody>
          <a:bodyPr/>
          <a:lstStyle/>
          <a:p>
            <a:r>
              <a:rPr lang="en-US" dirty="0" smtClean="0"/>
              <a:t>Healthcare technology</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114279902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Telemedicine – use of medical information exchanged from one site to another via electronic communications to improve patients’ health status</a:t>
            </a:r>
          </a:p>
          <a:p>
            <a:pPr lvl="1"/>
            <a:r>
              <a:rPr lang="en-US" dirty="0" smtClean="0"/>
              <a:t>Videoconferencing</a:t>
            </a:r>
          </a:p>
          <a:p>
            <a:pPr lvl="1"/>
            <a:r>
              <a:rPr lang="en-US" dirty="0" smtClean="0"/>
              <a:t>Transmitting still images</a:t>
            </a:r>
          </a:p>
          <a:p>
            <a:pPr lvl="1"/>
            <a:r>
              <a:rPr lang="en-US" dirty="0" smtClean="0"/>
              <a:t>E-health</a:t>
            </a:r>
          </a:p>
          <a:p>
            <a:pPr lvl="1"/>
            <a:r>
              <a:rPr lang="en-US" dirty="0" smtClean="0"/>
              <a:t>Remote monitoring of vital signs</a:t>
            </a:r>
          </a:p>
          <a:p>
            <a:pPr lvl="1"/>
            <a:r>
              <a:rPr lang="en-US" dirty="0" smtClean="0"/>
              <a:t>Continuing medical education</a:t>
            </a:r>
          </a:p>
          <a:p>
            <a:pPr lvl="1"/>
            <a:r>
              <a:rPr lang="en-US" dirty="0" smtClean="0"/>
              <a:t>Nurse call centers</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30</a:t>
            </a:fld>
            <a:endParaRPr lang="en-US" dirty="0"/>
          </a:p>
        </p:txBody>
      </p:sp>
      <p:sp>
        <p:nvSpPr>
          <p:cNvPr id="4" name="Title 3"/>
          <p:cNvSpPr>
            <a:spLocks noGrp="1"/>
          </p:cNvSpPr>
          <p:nvPr>
            <p:ph type="title"/>
          </p:nvPr>
        </p:nvSpPr>
        <p:spPr/>
        <p:txBody>
          <a:bodyPr/>
          <a:lstStyle/>
          <a:p>
            <a:r>
              <a:rPr lang="en-US" dirty="0" smtClean="0"/>
              <a:t>Telemedicine</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69529797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Five issues are unresolved in telemedicine:</a:t>
            </a:r>
          </a:p>
          <a:p>
            <a:pPr lvl="1"/>
            <a:r>
              <a:rPr lang="en-US" b="1" dirty="0"/>
              <a:t>Clinical expectations and medical </a:t>
            </a:r>
            <a:r>
              <a:rPr lang="en-US" b="1" dirty="0" smtClean="0"/>
              <a:t>effectiveness</a:t>
            </a:r>
            <a:r>
              <a:rPr lang="en-US" dirty="0"/>
              <a:t> </a:t>
            </a:r>
            <a:r>
              <a:rPr lang="en-US" dirty="0" smtClean="0"/>
              <a:t>– Information </a:t>
            </a:r>
            <a:r>
              <a:rPr lang="en-US" dirty="0"/>
              <a:t>about the </a:t>
            </a:r>
            <a:r>
              <a:rPr lang="en-US" dirty="0" smtClean="0"/>
              <a:t>clinical effectiveness </a:t>
            </a:r>
            <a:r>
              <a:rPr lang="en-US" dirty="0"/>
              <a:t>of telemedicine </a:t>
            </a:r>
            <a:r>
              <a:rPr lang="en-US" dirty="0" smtClean="0"/>
              <a:t>is mostly anecdotal</a:t>
            </a:r>
          </a:p>
          <a:p>
            <a:pPr lvl="1"/>
            <a:r>
              <a:rPr lang="en-US" b="1" dirty="0" smtClean="0"/>
              <a:t>Matching </a:t>
            </a:r>
            <a:r>
              <a:rPr lang="en-US" b="1" dirty="0"/>
              <a:t>technology to medical </a:t>
            </a:r>
            <a:r>
              <a:rPr lang="en-US" b="1" dirty="0" smtClean="0"/>
              <a:t>needs</a:t>
            </a:r>
            <a:r>
              <a:rPr lang="en-US" dirty="0"/>
              <a:t> </a:t>
            </a:r>
            <a:r>
              <a:rPr lang="en-US" dirty="0" smtClean="0"/>
              <a:t>–Inconvenience </a:t>
            </a:r>
            <a:r>
              <a:rPr lang="en-US" dirty="0"/>
              <a:t>of interactive technology </a:t>
            </a:r>
            <a:r>
              <a:rPr lang="en-US" dirty="0" smtClean="0"/>
              <a:t>prevents widespread </a:t>
            </a:r>
            <a:r>
              <a:rPr lang="en-US" dirty="0"/>
              <a:t>use. Rural practitioners </a:t>
            </a:r>
            <a:r>
              <a:rPr lang="en-US" dirty="0" smtClean="0"/>
              <a:t>may not have access</a:t>
            </a:r>
          </a:p>
          <a:p>
            <a:pPr lvl="1"/>
            <a:r>
              <a:rPr lang="en-US" b="1" dirty="0" smtClean="0"/>
              <a:t>Economics </a:t>
            </a:r>
            <a:r>
              <a:rPr lang="en-US" b="1" dirty="0"/>
              <a:t>of </a:t>
            </a:r>
            <a:r>
              <a:rPr lang="en-US" b="1" dirty="0" smtClean="0"/>
              <a:t>telemedicine</a:t>
            </a:r>
            <a:r>
              <a:rPr lang="en-US" dirty="0"/>
              <a:t> </a:t>
            </a:r>
            <a:r>
              <a:rPr lang="en-US" dirty="0" smtClean="0"/>
              <a:t>– Equipment is often costly and may not be covered by health plans </a:t>
            </a:r>
          </a:p>
          <a:p>
            <a:pPr lvl="1"/>
            <a:r>
              <a:rPr lang="en-US" b="1" dirty="0" smtClean="0"/>
              <a:t>Legal </a:t>
            </a:r>
            <a:r>
              <a:rPr lang="en-US" b="1" dirty="0"/>
              <a:t>and social </a:t>
            </a:r>
            <a:r>
              <a:rPr lang="en-US" b="1" dirty="0" smtClean="0"/>
              <a:t>issues</a:t>
            </a:r>
            <a:r>
              <a:rPr lang="en-US" dirty="0"/>
              <a:t> </a:t>
            </a:r>
            <a:r>
              <a:rPr lang="en-US" dirty="0" smtClean="0"/>
              <a:t>– Remote </a:t>
            </a:r>
            <a:r>
              <a:rPr lang="en-US" dirty="0"/>
              <a:t>licensure and liability must be </a:t>
            </a:r>
            <a:r>
              <a:rPr lang="en-US" dirty="0" smtClean="0"/>
              <a:t>addressed</a:t>
            </a:r>
          </a:p>
          <a:p>
            <a:pPr lvl="1"/>
            <a:r>
              <a:rPr lang="en-US" b="1" dirty="0" smtClean="0"/>
              <a:t>Organizational factors</a:t>
            </a:r>
            <a:r>
              <a:rPr lang="en-US" dirty="0"/>
              <a:t> – </a:t>
            </a:r>
            <a:r>
              <a:rPr lang="en-US" dirty="0" smtClean="0"/>
              <a:t>Organizations </a:t>
            </a:r>
            <a:r>
              <a:rPr lang="en-US" dirty="0"/>
              <a:t>must consider the issues surrounding </a:t>
            </a:r>
            <a:r>
              <a:rPr lang="en-US" dirty="0" smtClean="0"/>
              <a:t>telemedicine</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31</a:t>
            </a:fld>
            <a:endParaRPr lang="en-US" dirty="0"/>
          </a:p>
        </p:txBody>
      </p:sp>
      <p:sp>
        <p:nvSpPr>
          <p:cNvPr id="4" name="Title 3"/>
          <p:cNvSpPr>
            <a:spLocks noGrp="1"/>
          </p:cNvSpPr>
          <p:nvPr>
            <p:ph type="title"/>
          </p:nvPr>
        </p:nvSpPr>
        <p:spPr/>
        <p:txBody>
          <a:bodyPr/>
          <a:lstStyle/>
          <a:p>
            <a:r>
              <a:rPr lang="en-US" dirty="0" smtClean="0"/>
              <a:t>Telemedicine (CONT.)</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269710828"/>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Likely future changes in attitudes towards Biomedical Equipment:</a:t>
            </a:r>
          </a:p>
          <a:p>
            <a:pPr lvl="1"/>
            <a:r>
              <a:rPr lang="en-US" dirty="0" smtClean="0"/>
              <a:t>From </a:t>
            </a:r>
            <a:r>
              <a:rPr lang="en-US" dirty="0"/>
              <a:t>performing maintenance because it is required to performing maintenance </a:t>
            </a:r>
            <a:r>
              <a:rPr lang="en-US" dirty="0" smtClean="0"/>
              <a:t>because it </a:t>
            </a:r>
            <a:r>
              <a:rPr lang="en-US" dirty="0"/>
              <a:t>saves </a:t>
            </a:r>
            <a:r>
              <a:rPr lang="en-US" dirty="0" smtClean="0"/>
              <a:t>money</a:t>
            </a:r>
          </a:p>
          <a:p>
            <a:pPr lvl="1"/>
            <a:r>
              <a:rPr lang="en-US" dirty="0" smtClean="0"/>
              <a:t>From </a:t>
            </a:r>
            <a:r>
              <a:rPr lang="en-US" dirty="0"/>
              <a:t>purchasing based on price to purchasing based on life-cycle </a:t>
            </a:r>
            <a:r>
              <a:rPr lang="en-US" dirty="0" smtClean="0"/>
              <a:t>cost</a:t>
            </a:r>
          </a:p>
          <a:p>
            <a:pPr lvl="1"/>
            <a:r>
              <a:rPr lang="en-US" dirty="0" smtClean="0"/>
              <a:t>From </a:t>
            </a:r>
            <a:r>
              <a:rPr lang="en-US" dirty="0"/>
              <a:t>biomedical service as a part of maintenance to managing technology as part </a:t>
            </a:r>
            <a:r>
              <a:rPr lang="en-US" dirty="0" smtClean="0"/>
              <a:t>of managing healthcare</a:t>
            </a:r>
          </a:p>
          <a:p>
            <a:pPr lvl="1"/>
            <a:r>
              <a:rPr lang="en-US" dirty="0" smtClean="0"/>
              <a:t>From </a:t>
            </a:r>
            <a:r>
              <a:rPr lang="en-US" dirty="0"/>
              <a:t>a focus on technology to a focus on </a:t>
            </a:r>
            <a:r>
              <a:rPr lang="en-US" dirty="0" smtClean="0"/>
              <a:t>information</a:t>
            </a:r>
            <a:endParaRPr lang="en-US" sz="800" dirty="0"/>
          </a:p>
          <a:p>
            <a:r>
              <a:rPr lang="en-US" dirty="0" smtClean="0"/>
              <a:t>Clinical Support and Information systems</a:t>
            </a:r>
          </a:p>
          <a:p>
            <a:pPr lvl="1"/>
            <a:r>
              <a:rPr lang="en-US" dirty="0" smtClean="0"/>
              <a:t>More physicians will use computerized scoring systems to determine statistical effectiveness of treatments</a:t>
            </a:r>
          </a:p>
          <a:p>
            <a:pPr lvl="1"/>
            <a:r>
              <a:rPr lang="en-US" dirty="0" smtClean="0"/>
              <a:t>Internet will centralize medical information in a patient-managed website with controlled access</a:t>
            </a:r>
          </a:p>
          <a:p>
            <a:pPr lvl="1"/>
            <a:r>
              <a:rPr lang="en-US" dirty="0" smtClean="0"/>
              <a:t>Electronic/online medical systems that all providers have access to will improve efficiency and efficaciousness</a:t>
            </a:r>
          </a:p>
          <a:p>
            <a:pPr marL="365760" lvl="1" indent="0">
              <a:buNone/>
            </a:pPr>
            <a:endParaRPr lang="en-US" dirty="0" smtClean="0"/>
          </a:p>
          <a:p>
            <a:pPr lvl="1"/>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32</a:t>
            </a:fld>
            <a:endParaRPr lang="en-US" dirty="0"/>
          </a:p>
        </p:txBody>
      </p:sp>
      <p:sp>
        <p:nvSpPr>
          <p:cNvPr id="4" name="Title 3"/>
          <p:cNvSpPr>
            <a:spLocks noGrp="1"/>
          </p:cNvSpPr>
          <p:nvPr>
            <p:ph type="title"/>
          </p:nvPr>
        </p:nvSpPr>
        <p:spPr/>
        <p:txBody>
          <a:bodyPr/>
          <a:lstStyle/>
          <a:p>
            <a:r>
              <a:rPr lang="en-US" dirty="0" smtClean="0"/>
              <a:t>Future Developments</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9622124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New developments that are increasingly changing the </a:t>
            </a:r>
            <a:r>
              <a:rPr lang="en-US" dirty="0" smtClean="0"/>
              <a:t>field </a:t>
            </a:r>
            <a:r>
              <a:rPr lang="en-US" dirty="0" smtClean="0"/>
              <a:t>of medicine:</a:t>
            </a:r>
          </a:p>
          <a:p>
            <a:pPr lvl="1"/>
            <a:r>
              <a:rPr lang="en-US" dirty="0"/>
              <a:t>T</a:t>
            </a:r>
            <a:r>
              <a:rPr lang="en-US" dirty="0" smtClean="0"/>
              <a:t>issue and genetic engineering</a:t>
            </a:r>
          </a:p>
          <a:p>
            <a:pPr lvl="1"/>
            <a:r>
              <a:rPr lang="en-US" dirty="0"/>
              <a:t>A</a:t>
            </a:r>
            <a:r>
              <a:rPr lang="en-US" dirty="0" smtClean="0"/>
              <a:t>rtificial organs and tissue</a:t>
            </a:r>
          </a:p>
          <a:p>
            <a:pPr lvl="1"/>
            <a:r>
              <a:rPr lang="en-US" dirty="0" smtClean="0"/>
              <a:t>Implantable computer chips</a:t>
            </a:r>
          </a:p>
          <a:p>
            <a:pPr lvl="1"/>
            <a:r>
              <a:rPr lang="en-US" dirty="0" smtClean="0"/>
              <a:t>Nanotechnology</a:t>
            </a:r>
          </a:p>
          <a:p>
            <a:r>
              <a:rPr lang="en-US" dirty="0" err="1" smtClean="0"/>
              <a:t>Robochemistry</a:t>
            </a:r>
            <a:r>
              <a:rPr lang="en-US" dirty="0"/>
              <a:t> </a:t>
            </a:r>
            <a:r>
              <a:rPr lang="en-US" dirty="0" smtClean="0"/>
              <a:t>is advancing pharmaceutical research</a:t>
            </a:r>
          </a:p>
          <a:p>
            <a:r>
              <a:rPr lang="en-US" dirty="0" smtClean="0"/>
              <a:t>Allopathic medicine will be supplemented with holistic and nontraditional medicine</a:t>
            </a:r>
          </a:p>
          <a:p>
            <a:r>
              <a:rPr lang="en-US" dirty="0" smtClean="0"/>
              <a:t>Medicalization of everyday life and an “epidemic of diagnoses”</a:t>
            </a:r>
          </a:p>
        </p:txBody>
      </p:sp>
      <p:sp>
        <p:nvSpPr>
          <p:cNvPr id="3" name="Slide Number Placeholder 2"/>
          <p:cNvSpPr>
            <a:spLocks noGrp="1"/>
          </p:cNvSpPr>
          <p:nvPr>
            <p:ph type="sldNum" sz="quarter" idx="12"/>
          </p:nvPr>
        </p:nvSpPr>
        <p:spPr/>
        <p:txBody>
          <a:bodyPr/>
          <a:lstStyle/>
          <a:p>
            <a:fld id="{057B859C-5B2B-8749-B99F-4C47515F9E9C}" type="slidenum">
              <a:rPr lang="en-US" smtClean="0"/>
              <a:t>33</a:t>
            </a:fld>
            <a:endParaRPr lang="en-US" dirty="0"/>
          </a:p>
        </p:txBody>
      </p:sp>
      <p:sp>
        <p:nvSpPr>
          <p:cNvPr id="4" name="Title 3"/>
          <p:cNvSpPr>
            <a:spLocks noGrp="1"/>
          </p:cNvSpPr>
          <p:nvPr>
            <p:ph type="title"/>
          </p:nvPr>
        </p:nvSpPr>
        <p:spPr/>
        <p:txBody>
          <a:bodyPr/>
          <a:lstStyle/>
          <a:p>
            <a:r>
              <a:rPr lang="en-US" dirty="0" smtClean="0"/>
              <a:t>Technology and the Future of Medicine</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8558891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Medical technology consists of the procedures, equipment, and processes by which medical services are </a:t>
            </a:r>
            <a:r>
              <a:rPr lang="en-US" dirty="0" smtClean="0"/>
              <a:t>delivered</a:t>
            </a:r>
            <a:endParaRPr lang="en-US" dirty="0"/>
          </a:p>
          <a:p>
            <a:r>
              <a:rPr lang="en-US" dirty="0" smtClean="0"/>
              <a:t>Medical technology is “the </a:t>
            </a:r>
            <a:r>
              <a:rPr lang="en-US" dirty="0"/>
              <a:t>application of science to develop solutions to health problems or issues such as the prevention or delay of onset of diseases or the promotion and monitoring of good health</a:t>
            </a:r>
            <a:r>
              <a:rPr lang="en-US" dirty="0" smtClean="0"/>
              <a:t>.”</a:t>
            </a:r>
          </a:p>
          <a:p>
            <a:r>
              <a:rPr lang="en-US" dirty="0" smtClean="0"/>
              <a:t>NIH expansion was sparked </a:t>
            </a:r>
            <a:r>
              <a:rPr lang="en-US" dirty="0"/>
              <a:t>by the renewed interest in curing disease, which was in turn prompted by new knowledge in the basic </a:t>
            </a:r>
            <a:r>
              <a:rPr lang="en-US" dirty="0" smtClean="0"/>
              <a:t>sciences</a:t>
            </a:r>
            <a:endParaRPr lang="en-US" dirty="0"/>
          </a:p>
          <a:p>
            <a:r>
              <a:rPr lang="en-US" dirty="0"/>
              <a:t>Acute care hospitals </a:t>
            </a:r>
            <a:r>
              <a:rPr lang="en-US" dirty="0" smtClean="0"/>
              <a:t>are especially </a:t>
            </a:r>
            <a:r>
              <a:rPr lang="en-US" dirty="0"/>
              <a:t>quick to add </a:t>
            </a:r>
            <a:r>
              <a:rPr lang="en-US" dirty="0" smtClean="0"/>
              <a:t>new technologies</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4</a:t>
            </a:fld>
            <a:endParaRPr lang="en-US" dirty="0"/>
          </a:p>
        </p:txBody>
      </p:sp>
      <p:sp>
        <p:nvSpPr>
          <p:cNvPr id="4" name="Title 3"/>
          <p:cNvSpPr>
            <a:spLocks noGrp="1"/>
          </p:cNvSpPr>
          <p:nvPr>
            <p:ph type="title"/>
          </p:nvPr>
        </p:nvSpPr>
        <p:spPr/>
        <p:txBody>
          <a:bodyPr/>
          <a:lstStyle/>
          <a:p>
            <a:r>
              <a:rPr lang="en-US" dirty="0" smtClean="0"/>
              <a:t>New Technologies</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124876778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719070"/>
            <a:ext cx="8407893" cy="4910329"/>
          </a:xfrm>
        </p:spPr>
        <p:txBody>
          <a:bodyPr>
            <a:normAutofit/>
          </a:bodyPr>
          <a:lstStyle/>
          <a:p>
            <a:r>
              <a:rPr lang="en-US" dirty="0"/>
              <a:t>Definitive </a:t>
            </a:r>
            <a:r>
              <a:rPr lang="en-US" dirty="0" smtClean="0"/>
              <a:t>technologies cure </a:t>
            </a:r>
            <a:r>
              <a:rPr lang="en-US" dirty="0"/>
              <a:t>or prevent a central disease agent or mechanism</a:t>
            </a:r>
            <a:endParaRPr lang="en-US" dirty="0" smtClean="0"/>
          </a:p>
          <a:p>
            <a:r>
              <a:rPr lang="en-US" dirty="0" smtClean="0"/>
              <a:t>Halfway (Add-On) technologies</a:t>
            </a:r>
          </a:p>
          <a:p>
            <a:pPr lvl="1"/>
            <a:r>
              <a:rPr lang="en-US" dirty="0" smtClean="0"/>
              <a:t>Improve the </a:t>
            </a:r>
            <a:r>
              <a:rPr lang="en-US" dirty="0"/>
              <a:t>clinician’s ability to diagnose and/or treat an </a:t>
            </a:r>
            <a:r>
              <a:rPr lang="en-US" dirty="0" smtClean="0"/>
              <a:t>abnormality</a:t>
            </a:r>
          </a:p>
          <a:p>
            <a:pPr lvl="1"/>
            <a:r>
              <a:rPr lang="en-US" dirty="0" smtClean="0"/>
              <a:t>Used </a:t>
            </a:r>
            <a:r>
              <a:rPr lang="en-US" dirty="0"/>
              <a:t>in addition to, not instead of, </a:t>
            </a:r>
            <a:r>
              <a:rPr lang="en-US" dirty="0" smtClean="0"/>
              <a:t>other technologies</a:t>
            </a:r>
            <a:endParaRPr lang="en-US" dirty="0"/>
          </a:p>
          <a:p>
            <a:r>
              <a:rPr lang="en-US" dirty="0"/>
              <a:t>Deferral </a:t>
            </a:r>
            <a:r>
              <a:rPr lang="en-US" dirty="0" smtClean="0"/>
              <a:t>technologies slow the </a:t>
            </a:r>
            <a:r>
              <a:rPr lang="en-US" dirty="0"/>
              <a:t>progression of disease and may even dramatically improve a patient’s condition</a:t>
            </a:r>
          </a:p>
          <a:p>
            <a:r>
              <a:rPr lang="en-US" dirty="0"/>
              <a:t>Competing </a:t>
            </a:r>
            <a:r>
              <a:rPr lang="en-US" dirty="0" smtClean="0"/>
              <a:t>technologies may </a:t>
            </a:r>
            <a:r>
              <a:rPr lang="en-US" dirty="0"/>
              <a:t>have similar results but very different costs</a:t>
            </a:r>
          </a:p>
          <a:p>
            <a:r>
              <a:rPr lang="en-US" dirty="0"/>
              <a:t>Cost-saving </a:t>
            </a:r>
            <a:r>
              <a:rPr lang="en-US" dirty="0" smtClean="0"/>
              <a:t>technologies reduce costs, especially </a:t>
            </a:r>
            <a:r>
              <a:rPr lang="en-US" dirty="0"/>
              <a:t>when compared with old technolo­gies that are used to treat the same diseases</a:t>
            </a: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5</a:t>
            </a:fld>
            <a:endParaRPr lang="en-US" dirty="0"/>
          </a:p>
        </p:txBody>
      </p:sp>
      <p:sp>
        <p:nvSpPr>
          <p:cNvPr id="4" name="Title 3"/>
          <p:cNvSpPr>
            <a:spLocks noGrp="1"/>
          </p:cNvSpPr>
          <p:nvPr>
            <p:ph type="title"/>
          </p:nvPr>
        </p:nvSpPr>
        <p:spPr/>
        <p:txBody>
          <a:bodyPr/>
          <a:lstStyle/>
          <a:p>
            <a:r>
              <a:rPr lang="en-US" dirty="0" smtClean="0"/>
              <a:t>Types of technologies</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61560802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Medical </a:t>
            </a:r>
            <a:r>
              <a:rPr lang="en-US" dirty="0" smtClean="0"/>
              <a:t>education and practice</a:t>
            </a:r>
            <a:endParaRPr lang="en-US" dirty="0"/>
          </a:p>
          <a:p>
            <a:r>
              <a:rPr lang="en-US" dirty="0"/>
              <a:t>Third</a:t>
            </a:r>
            <a:r>
              <a:rPr lang="en-US" dirty="0" smtClean="0"/>
              <a:t>-party reimbursement </a:t>
            </a:r>
            <a:r>
              <a:rPr lang="en-US" dirty="0"/>
              <a:t>of </a:t>
            </a:r>
            <a:r>
              <a:rPr lang="en-US" dirty="0" smtClean="0"/>
              <a:t>services</a:t>
            </a:r>
            <a:endParaRPr lang="en-US" dirty="0"/>
          </a:p>
          <a:p>
            <a:r>
              <a:rPr lang="en-US" dirty="0"/>
              <a:t>Diagnosis</a:t>
            </a:r>
            <a:r>
              <a:rPr lang="en-US" dirty="0" smtClean="0"/>
              <a:t>-related groups</a:t>
            </a:r>
            <a:endParaRPr lang="en-US" dirty="0"/>
          </a:p>
          <a:p>
            <a:r>
              <a:rPr lang="en-US" dirty="0"/>
              <a:t>CMS</a:t>
            </a:r>
          </a:p>
          <a:p>
            <a:r>
              <a:rPr lang="en-US" dirty="0"/>
              <a:t>The </a:t>
            </a:r>
            <a:r>
              <a:rPr lang="en-US" dirty="0" smtClean="0"/>
              <a:t>public</a:t>
            </a:r>
            <a:endParaRPr lang="en-US" dirty="0"/>
          </a:p>
          <a:p>
            <a:r>
              <a:rPr lang="en-US" dirty="0"/>
              <a:t>Competitive </a:t>
            </a:r>
            <a:r>
              <a:rPr lang="en-US" dirty="0" smtClean="0"/>
              <a:t>environment</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6</a:t>
            </a:fld>
            <a:endParaRPr lang="en-US" dirty="0"/>
          </a:p>
        </p:txBody>
      </p:sp>
      <p:sp>
        <p:nvSpPr>
          <p:cNvPr id="4" name="Title 3"/>
          <p:cNvSpPr>
            <a:spLocks noGrp="1"/>
          </p:cNvSpPr>
          <p:nvPr>
            <p:ph type="title"/>
          </p:nvPr>
        </p:nvSpPr>
        <p:spPr/>
        <p:txBody>
          <a:bodyPr/>
          <a:lstStyle/>
          <a:p>
            <a:r>
              <a:rPr lang="en-US" dirty="0"/>
              <a:t>FORCES AFFECTING DEVELOPMENT &amp; DIFFUSION OF TECHNOLOGY</a:t>
            </a:r>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349434649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Biomedical research funded by the NIH stimulated medical schools to investigate specialized areas of </a:t>
            </a:r>
            <a:r>
              <a:rPr lang="en-US" dirty="0" smtClean="0"/>
              <a:t>medicine. This led </a:t>
            </a:r>
            <a:r>
              <a:rPr lang="en-US" dirty="0"/>
              <a:t>to the growth of specialty departments within academic medical </a:t>
            </a:r>
            <a:r>
              <a:rPr lang="en-US" dirty="0" smtClean="0"/>
              <a:t>centers</a:t>
            </a:r>
            <a:endParaRPr lang="en-US" dirty="0"/>
          </a:p>
          <a:p>
            <a:r>
              <a:rPr lang="en-US" dirty="0" smtClean="0"/>
              <a:t>Understanding </a:t>
            </a:r>
            <a:r>
              <a:rPr lang="en-US" dirty="0"/>
              <a:t>physician prac­tice patterns and variation, as well as determining efficacy, will enable HSOs/HSs to deliver effec­tive medical services more </a:t>
            </a:r>
            <a:r>
              <a:rPr lang="en-US" dirty="0" smtClean="0"/>
              <a:t>efficiently</a:t>
            </a:r>
            <a:endParaRPr lang="en-US" dirty="0"/>
          </a:p>
          <a:p>
            <a:pPr marL="45720" indent="0">
              <a:buNone/>
            </a:pP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7</a:t>
            </a:fld>
            <a:endParaRPr lang="en-US" dirty="0"/>
          </a:p>
        </p:txBody>
      </p:sp>
      <p:sp>
        <p:nvSpPr>
          <p:cNvPr id="4" name="Title 3"/>
          <p:cNvSpPr>
            <a:spLocks noGrp="1"/>
          </p:cNvSpPr>
          <p:nvPr>
            <p:ph type="title"/>
          </p:nvPr>
        </p:nvSpPr>
        <p:spPr/>
        <p:txBody>
          <a:bodyPr/>
          <a:lstStyle/>
          <a:p>
            <a:r>
              <a:rPr lang="en-US" dirty="0" smtClean="0"/>
              <a:t>Medical education and practice </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401228985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Traditional </a:t>
            </a:r>
            <a:r>
              <a:rPr lang="en-US" dirty="0"/>
              <a:t>fee-for-service medical </a:t>
            </a:r>
            <a:r>
              <a:rPr lang="en-US" dirty="0" smtClean="0"/>
              <a:t>practice</a:t>
            </a:r>
            <a:endParaRPr lang="en-US" dirty="0"/>
          </a:p>
          <a:p>
            <a:pPr lvl="1"/>
            <a:r>
              <a:rPr lang="en-US" dirty="0"/>
              <a:t>D</a:t>
            </a:r>
            <a:r>
              <a:rPr lang="en-US" dirty="0" smtClean="0"/>
              <a:t>ecisions </a:t>
            </a:r>
            <a:r>
              <a:rPr lang="en-US" dirty="0"/>
              <a:t>to use new technologies </a:t>
            </a:r>
            <a:r>
              <a:rPr lang="en-US" dirty="0" smtClean="0"/>
              <a:t>are </a:t>
            </a:r>
            <a:r>
              <a:rPr lang="en-US" dirty="0"/>
              <a:t>made by individual </a:t>
            </a:r>
            <a:r>
              <a:rPr lang="en-US" dirty="0" smtClean="0"/>
              <a:t>physicians </a:t>
            </a:r>
          </a:p>
          <a:p>
            <a:pPr lvl="1"/>
            <a:r>
              <a:rPr lang="en-US" dirty="0" smtClean="0"/>
              <a:t>Decisions are based on </a:t>
            </a:r>
            <a:r>
              <a:rPr lang="en-US" dirty="0"/>
              <a:t>findings that the technology yields </a:t>
            </a:r>
            <a:r>
              <a:rPr lang="en-US" dirty="0" smtClean="0"/>
              <a:t>benefits </a:t>
            </a:r>
            <a:r>
              <a:rPr lang="en-US" dirty="0"/>
              <a:t>with low probability of </a:t>
            </a:r>
            <a:r>
              <a:rPr lang="en-US" dirty="0" smtClean="0"/>
              <a:t>harm</a:t>
            </a:r>
            <a:endParaRPr lang="en-US" dirty="0"/>
          </a:p>
          <a:p>
            <a:r>
              <a:rPr lang="en-US" dirty="0" smtClean="0"/>
              <a:t>Manufacturers’ </a:t>
            </a:r>
            <a:r>
              <a:rPr lang="en-US" dirty="0"/>
              <a:t>prices for new </a:t>
            </a:r>
            <a:r>
              <a:rPr lang="en-US" dirty="0" smtClean="0"/>
              <a:t>technologies</a:t>
            </a:r>
            <a:endParaRPr lang="en-US" dirty="0"/>
          </a:p>
          <a:p>
            <a:pPr lvl="1"/>
            <a:r>
              <a:rPr lang="en-US" dirty="0" smtClean="0"/>
              <a:t>Prices for medications </a:t>
            </a:r>
            <a:r>
              <a:rPr lang="en-US" dirty="0"/>
              <a:t>and devices tend to be high </a:t>
            </a:r>
            <a:endParaRPr lang="en-US" dirty="0" smtClean="0"/>
          </a:p>
          <a:p>
            <a:pPr lvl="1"/>
            <a:r>
              <a:rPr lang="en-US" dirty="0" smtClean="0"/>
              <a:t>This is </a:t>
            </a:r>
            <a:r>
              <a:rPr lang="en-US" dirty="0"/>
              <a:t>to recover research and development </a:t>
            </a:r>
            <a:r>
              <a:rPr lang="en-US" dirty="0" smtClean="0"/>
              <a:t>costs</a:t>
            </a:r>
            <a:endParaRPr lang="en-US" dirty="0"/>
          </a:p>
          <a:p>
            <a:r>
              <a:rPr lang="en-US" dirty="0"/>
              <a:t>Providers </a:t>
            </a:r>
            <a:r>
              <a:rPr lang="en-US" dirty="0" smtClean="0"/>
              <a:t>charges</a:t>
            </a:r>
          </a:p>
          <a:p>
            <a:pPr lvl="1"/>
            <a:r>
              <a:rPr lang="en-US" dirty="0" smtClean="0"/>
              <a:t>High charges </a:t>
            </a:r>
            <a:r>
              <a:rPr lang="en-US" dirty="0"/>
              <a:t>compensate for the skill and expertise that are involved in learning and offering a </a:t>
            </a:r>
            <a:r>
              <a:rPr lang="en-US" dirty="0" smtClean="0"/>
              <a:t>technology</a:t>
            </a:r>
          </a:p>
          <a:p>
            <a:pPr lvl="1"/>
            <a:r>
              <a:rPr lang="en-US" dirty="0" smtClean="0"/>
              <a:t>Also need to </a:t>
            </a:r>
            <a:r>
              <a:rPr lang="en-US" dirty="0"/>
              <a:t>recover the capital costs of acquiring </a:t>
            </a:r>
            <a:r>
              <a:rPr lang="en-US" dirty="0" smtClean="0"/>
              <a:t>it</a:t>
            </a:r>
            <a:endParaRPr lang="en-US" dirty="0"/>
          </a:p>
          <a:p>
            <a:pPr marL="45720" indent="0">
              <a:buNone/>
            </a:pP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8</a:t>
            </a:fld>
            <a:endParaRPr lang="en-US" dirty="0"/>
          </a:p>
        </p:txBody>
      </p:sp>
      <p:sp>
        <p:nvSpPr>
          <p:cNvPr id="4" name="Title 3"/>
          <p:cNvSpPr>
            <a:spLocks noGrp="1"/>
          </p:cNvSpPr>
          <p:nvPr>
            <p:ph type="title"/>
          </p:nvPr>
        </p:nvSpPr>
        <p:spPr/>
        <p:txBody>
          <a:bodyPr/>
          <a:lstStyle/>
          <a:p>
            <a:r>
              <a:rPr lang="en-US" dirty="0" smtClean="0"/>
              <a:t>THIRD</a:t>
            </a:r>
            <a:r>
              <a:rPr lang="en-US" dirty="0"/>
              <a:t>-PARTY REIMBURSEMENT OF SERVICES</a:t>
            </a:r>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64638306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In late 1983, the payment for Medicare patients in acute care was changed from cost-based reimbursement to a prospective payment system based on </a:t>
            </a:r>
            <a:r>
              <a:rPr lang="en-US" dirty="0" smtClean="0"/>
              <a:t>DRG</a:t>
            </a:r>
            <a:endParaRPr lang="en-US" dirty="0"/>
          </a:p>
          <a:p>
            <a:r>
              <a:rPr lang="en-US" dirty="0"/>
              <a:t>Reimbursement is calculated using average cost per case for each </a:t>
            </a:r>
            <a:r>
              <a:rPr lang="en-US" dirty="0" smtClean="0"/>
              <a:t>DRG</a:t>
            </a:r>
            <a:endParaRPr lang="en-US" dirty="0"/>
          </a:p>
          <a:p>
            <a:r>
              <a:rPr lang="en-US" dirty="0" smtClean="0"/>
              <a:t>When DRGs </a:t>
            </a:r>
            <a:r>
              <a:rPr lang="en-US" dirty="0"/>
              <a:t>were </a:t>
            </a:r>
            <a:r>
              <a:rPr lang="en-US" dirty="0" smtClean="0"/>
              <a:t>implemented, </a:t>
            </a:r>
            <a:r>
              <a:rPr lang="en-US" dirty="0"/>
              <a:t>it was thought that acute care hospitals providing a service </a:t>
            </a:r>
            <a:r>
              <a:rPr lang="en-US" dirty="0" smtClean="0"/>
              <a:t>infrequently </a:t>
            </a:r>
            <a:r>
              <a:rPr lang="en-US" dirty="0"/>
              <a:t>would be unable to compete with </a:t>
            </a:r>
            <a:r>
              <a:rPr lang="en-US" dirty="0" smtClean="0"/>
              <a:t>those organizations </a:t>
            </a:r>
            <a:r>
              <a:rPr lang="en-US" dirty="0"/>
              <a:t>providing it </a:t>
            </a:r>
            <a:r>
              <a:rPr lang="en-US" dirty="0" smtClean="0"/>
              <a:t>frequently</a:t>
            </a:r>
            <a:endParaRPr lang="en-US" dirty="0"/>
          </a:p>
          <a:p>
            <a:r>
              <a:rPr lang="en-US" dirty="0"/>
              <a:t>Congress continues to try to reduce Medicare costs, primarily by reducing DRG </a:t>
            </a:r>
            <a:r>
              <a:rPr lang="en-US" dirty="0" smtClean="0"/>
              <a:t>payments</a:t>
            </a:r>
          </a:p>
          <a:p>
            <a:r>
              <a:rPr lang="en-US" dirty="0"/>
              <a:t>T</a:t>
            </a:r>
            <a:r>
              <a:rPr lang="en-US" dirty="0" smtClean="0"/>
              <a:t>he </a:t>
            </a:r>
            <a:r>
              <a:rPr lang="en-US" dirty="0"/>
              <a:t>long-term influence of DRGs on acute care hospitals and their use of technol­ogy remains to be seen</a:t>
            </a: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9</a:t>
            </a:fld>
            <a:endParaRPr lang="en-US" dirty="0"/>
          </a:p>
        </p:txBody>
      </p:sp>
      <p:sp>
        <p:nvSpPr>
          <p:cNvPr id="4" name="Title 3"/>
          <p:cNvSpPr>
            <a:spLocks noGrp="1"/>
          </p:cNvSpPr>
          <p:nvPr>
            <p:ph type="title"/>
          </p:nvPr>
        </p:nvSpPr>
        <p:spPr/>
        <p:txBody>
          <a:bodyPr/>
          <a:lstStyle/>
          <a:p>
            <a:r>
              <a:rPr lang="en-US" dirty="0" smtClean="0"/>
              <a:t>Diagnosis-related groups</a:t>
            </a:r>
            <a:endParaRPr lang="en-US" dirty="0"/>
          </a:p>
        </p:txBody>
      </p:sp>
      <p:sp>
        <p:nvSpPr>
          <p:cNvPr id="5" name="Footer Placeholder 4"/>
          <p:cNvSpPr>
            <a:spLocks noGrp="1"/>
          </p:cNvSpPr>
          <p:nvPr>
            <p:ph type="ftr" sz="quarter" idx="13"/>
          </p:nvPr>
        </p:nvSpPr>
        <p:spPr/>
        <p:txBody>
          <a:bodyPr/>
          <a:lstStyle/>
          <a:p>
            <a:r>
              <a:rPr lang="en-US" dirty="0" smtClean="0"/>
              <a:t>Copyright © 2014 by Health Professions Press, Inc. All rights reserved. Based on Managing Health Services Organizations and Systems, Sixth Edition, by Beaufort B. Longest, Jr., and Kurt </a:t>
            </a:r>
            <a:r>
              <a:rPr lang="en-US" dirty="0" err="1" smtClean="0"/>
              <a:t>Darr</a:t>
            </a:r>
            <a:r>
              <a:rPr lang="en-US" dirty="0" smtClean="0"/>
              <a:t> (Copyright © 2014 by </a:t>
            </a:r>
            <a:r>
              <a:rPr lang="en-US" dirty="0"/>
              <a:t>Beaufort B. Longest, Jr., and Kurt </a:t>
            </a:r>
            <a:r>
              <a:rPr lang="en-US" dirty="0" err="1"/>
              <a:t>Darr</a:t>
            </a:r>
            <a:r>
              <a:rPr lang="en-US" dirty="0"/>
              <a:t>).</a:t>
            </a:r>
          </a:p>
        </p:txBody>
      </p:sp>
    </p:spTree>
    <p:extLst>
      <p:ext uri="{BB962C8B-B14F-4D97-AF65-F5344CB8AC3E}">
        <p14:creationId xmlns:p14="http://schemas.microsoft.com/office/powerpoint/2010/main" val="3251012400"/>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MHSOS FINAL">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1636</TotalTime>
  <Words>4402</Words>
  <Application>Microsoft Macintosh PowerPoint</Application>
  <PresentationFormat>On-screen Show (4:3)</PresentationFormat>
  <Paragraphs>306</Paragraphs>
  <Slides>33</Slides>
  <Notes>26</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Grid</vt:lpstr>
      <vt:lpstr>Healthcare technology</vt:lpstr>
      <vt:lpstr>Chapter 3, Learning objectives</vt:lpstr>
      <vt:lpstr>Healthcare technology</vt:lpstr>
      <vt:lpstr>New Technologies</vt:lpstr>
      <vt:lpstr>Types of technologies</vt:lpstr>
      <vt:lpstr>FORCES AFFECTING DEVELOPMENT &amp; DIFFUSION OF TECHNOLOGY</vt:lpstr>
      <vt:lpstr>Medical education and practice </vt:lpstr>
      <vt:lpstr>THIRD-PARTY REIMBURSEMENT OF SERVICES</vt:lpstr>
      <vt:lpstr>Diagnosis-related groups</vt:lpstr>
      <vt:lpstr>Centers for medicare and medicaid services</vt:lpstr>
      <vt:lpstr>The public</vt:lpstr>
      <vt:lpstr>Competitive environment</vt:lpstr>
      <vt:lpstr>Responses to diffusion and use of technology</vt:lpstr>
      <vt:lpstr>Public sector activities</vt:lpstr>
      <vt:lpstr>Public sector activities (Cont.)</vt:lpstr>
      <vt:lpstr>Public sector activities (Cont.)</vt:lpstr>
      <vt:lpstr>Public sector activities (cont.)</vt:lpstr>
      <vt:lpstr>Private sector activities</vt:lpstr>
      <vt:lpstr>Private sector activities</vt:lpstr>
      <vt:lpstr>Public sector HTA Efforts</vt:lpstr>
      <vt:lpstr>Public sector HTA Efforts (cont.)</vt:lpstr>
      <vt:lpstr>Private sector HTA Efforts</vt:lpstr>
      <vt:lpstr>HSO/HS Technology decision-making</vt:lpstr>
      <vt:lpstr>Managing Biomedical Equipment in HSOs/HSs</vt:lpstr>
      <vt:lpstr>Areas of information technology assistance</vt:lpstr>
      <vt:lpstr>Regional health information organization</vt:lpstr>
      <vt:lpstr>Regional health information organizations</vt:lpstr>
      <vt:lpstr>EHRs</vt:lpstr>
      <vt:lpstr>Problems of RHIOs and Implementing EHRs</vt:lpstr>
      <vt:lpstr>Telemedicine</vt:lpstr>
      <vt:lpstr>Telemedicine (CONT.)</vt:lpstr>
      <vt:lpstr>Future Developments</vt:lpstr>
      <vt:lpstr>Technology and the Future of Medicine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Erin McDaniel</dc:creator>
  <cp:lastModifiedBy>Cecilia Gonzalez</cp:lastModifiedBy>
  <cp:revision>206</cp:revision>
  <dcterms:created xsi:type="dcterms:W3CDTF">2013-01-06T21:57:18Z</dcterms:created>
  <dcterms:modified xsi:type="dcterms:W3CDTF">2014-04-30T17:57:53Z</dcterms:modified>
</cp:coreProperties>
</file>