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79" r:id="rId23"/>
    <p:sldId id="286" r:id="rId24"/>
    <p:sldId id="287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rin McDaniel" initials="" lastIdx="8" clrIdx="0"/>
  <p:cmAuthor id="1" name="owner" initials="o" lastIdx="2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962" autoAdjust="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A0D76-0A70-A74E-A396-59F65BF67E2E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1003B9-02D1-F046-8716-70A27B2050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7163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9C578-92E8-D64D-A4A0-0A020B10E37E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A2A19-0EA0-A84E-BB2B-FF7475AA3C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4389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751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2584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2267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3085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073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6591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504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9254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3250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0825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095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3900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9581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3389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4414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4521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0172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970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2074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5065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347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39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109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4768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774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8132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83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fld id="{057B859C-5B2B-8749-B99F-4C47515F9E9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235178" y="6032500"/>
            <a:ext cx="6546622" cy="601749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Health Professions Press, Inc.).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0889" y="6305303"/>
            <a:ext cx="7553356" cy="324097"/>
          </a:xfrm>
          <a:prstGeom prst="rect">
            <a:avLst/>
          </a:prstGeom>
        </p:spPr>
        <p:txBody>
          <a:bodyPr/>
          <a:lstStyle>
            <a:lvl1pPr algn="ctr">
              <a:defRPr sz="900"/>
            </a:lvl1pPr>
          </a:lstStyle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Health Professions Press, Inc.).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0889" y="6305303"/>
            <a:ext cx="7553356" cy="324097"/>
          </a:xfrm>
          <a:prstGeom prst="rect">
            <a:avLst/>
          </a:prstGeom>
        </p:spPr>
        <p:txBody>
          <a:bodyPr/>
          <a:lstStyle>
            <a:lvl1pPr algn="ctr">
              <a:defRPr sz="900"/>
            </a:lvl1pPr>
          </a:lstStyle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Health Professions Press, Inc.).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370889" y="6235700"/>
            <a:ext cx="7863792" cy="3937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 smtClean="0"/>
              <a:t>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57B859C-5B2B-8749-B99F-4C47515F9E9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235178" y="5981701"/>
            <a:ext cx="6546622" cy="64897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Copyright © 2014 by Health Professions Press, Inc. All rights reserved. Based on Managing Health Services Organizations and Systems, Sixth Edition, by Beaufort B. Longest, Jr., and Kurt Darr (Copyright © 2014 by Health Professions Press, Inc.).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0889" y="6305303"/>
            <a:ext cx="7553356" cy="324097"/>
          </a:xfrm>
          <a:prstGeom prst="rect">
            <a:avLst/>
          </a:prstGeom>
        </p:spPr>
        <p:txBody>
          <a:bodyPr/>
          <a:lstStyle>
            <a:lvl1pPr algn="ctr">
              <a:defRPr sz="900"/>
            </a:lvl1pPr>
          </a:lstStyle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Health Professions Press, Inc.).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0889" y="6305303"/>
            <a:ext cx="7553356" cy="324097"/>
          </a:xfrm>
          <a:prstGeom prst="rect">
            <a:avLst/>
          </a:prstGeom>
        </p:spPr>
        <p:txBody>
          <a:bodyPr/>
          <a:lstStyle>
            <a:lvl1pPr algn="ctr">
              <a:defRPr sz="900"/>
            </a:lvl1pPr>
          </a:lstStyle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Health Professions Press, Inc.).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Health Professions Press, Inc.).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Health Professions Press, Inc.).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0889" y="6305303"/>
            <a:ext cx="7553356" cy="324097"/>
          </a:xfrm>
          <a:prstGeom prst="rect">
            <a:avLst/>
          </a:prstGeom>
        </p:spPr>
        <p:txBody>
          <a:bodyPr/>
          <a:lstStyle>
            <a:lvl1pPr algn="ctr">
              <a:defRPr sz="900"/>
            </a:lvl1pPr>
          </a:lstStyle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Health Professions Press, Inc.).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0889" y="6305303"/>
            <a:ext cx="7553356" cy="324097"/>
          </a:xfrm>
          <a:prstGeom prst="rect">
            <a:avLst/>
          </a:prstGeom>
        </p:spPr>
        <p:txBody>
          <a:bodyPr/>
          <a:lstStyle>
            <a:lvl1pPr algn="ctr">
              <a:defRPr sz="900"/>
            </a:lvl1pPr>
          </a:lstStyle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Health Professions Press, Inc.).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1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1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9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1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57B859C-5B2B-8749-B99F-4C47515F9E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i="1" dirty="0" smtClean="0"/>
              <a:t>Managing Health Services Organizations &amp; Systems</a:t>
            </a:r>
          </a:p>
          <a:p>
            <a:endParaRPr lang="en-US" i="1" dirty="0"/>
          </a:p>
          <a:p>
            <a:pPr algn="ctr"/>
            <a:r>
              <a:rPr lang="en-US" dirty="0" smtClean="0"/>
              <a:t>Chapter 2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and Structures of Health Services Organizations &amp; Health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50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Committees</a:t>
            </a:r>
          </a:p>
          <a:p>
            <a:pPr lvl="1"/>
            <a:r>
              <a:rPr lang="en-US" dirty="0" smtClean="0"/>
              <a:t>Provide </a:t>
            </a:r>
            <a:r>
              <a:rPr lang="en-US" dirty="0"/>
              <a:t>continuity </a:t>
            </a:r>
            <a:endParaRPr lang="en-US" dirty="0" smtClean="0"/>
          </a:p>
          <a:p>
            <a:pPr lvl="1"/>
            <a:r>
              <a:rPr lang="en-US" dirty="0" smtClean="0"/>
              <a:t>Enhance </a:t>
            </a:r>
            <a:r>
              <a:rPr lang="en-US" dirty="0"/>
              <a:t>communication between PSO &amp; </a:t>
            </a:r>
            <a:r>
              <a:rPr lang="en-US" dirty="0" smtClean="0"/>
              <a:t>CEO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Staff Organization (</a:t>
            </a:r>
            <a:r>
              <a:rPr lang="en-US" dirty="0" err="1" smtClean="0"/>
              <a:t>CONt.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61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mbria"/>
                <a:cs typeface="Cambria"/>
              </a:rPr>
              <a:t>Other functional areas that must be managed and for which there may be </a:t>
            </a:r>
            <a:r>
              <a:rPr lang="en-US" dirty="0" smtClean="0">
                <a:latin typeface="Cambria"/>
                <a:cs typeface="Cambria"/>
              </a:rPr>
              <a:t>committees include:</a:t>
            </a:r>
            <a:endParaRPr lang="en-US" dirty="0">
              <a:latin typeface="Cambria"/>
              <a:cs typeface="Cambria"/>
            </a:endParaRPr>
          </a:p>
          <a:p>
            <a:pPr lvl="1"/>
            <a:r>
              <a:rPr lang="en-US" dirty="0" smtClean="0">
                <a:latin typeface="Cambria"/>
                <a:cs typeface="Cambria"/>
              </a:rPr>
              <a:t>Credentials</a:t>
            </a:r>
            <a:endParaRPr lang="en-US" dirty="0">
              <a:latin typeface="Cambria"/>
              <a:cs typeface="Cambria"/>
            </a:endParaRPr>
          </a:p>
          <a:p>
            <a:pPr lvl="2"/>
            <a:r>
              <a:rPr lang="en-US" dirty="0">
                <a:latin typeface="Cambria"/>
                <a:cs typeface="Cambria"/>
              </a:rPr>
              <a:t>R</a:t>
            </a:r>
            <a:r>
              <a:rPr lang="en-US" dirty="0" smtClean="0">
                <a:latin typeface="Cambria"/>
                <a:cs typeface="Cambria"/>
              </a:rPr>
              <a:t>eviews </a:t>
            </a:r>
            <a:r>
              <a:rPr lang="en-US" dirty="0">
                <a:latin typeface="Cambria"/>
                <a:cs typeface="Cambria"/>
              </a:rPr>
              <a:t>qualification of clinicians for PSO membership </a:t>
            </a:r>
            <a:endParaRPr lang="en-US" dirty="0" smtClean="0">
              <a:latin typeface="Cambria"/>
              <a:cs typeface="Cambria"/>
            </a:endParaRPr>
          </a:p>
          <a:p>
            <a:pPr lvl="2"/>
            <a:r>
              <a:rPr lang="en-US" dirty="0">
                <a:latin typeface="Cambria"/>
                <a:cs typeface="Cambria"/>
              </a:rPr>
              <a:t>R</a:t>
            </a:r>
            <a:r>
              <a:rPr lang="en-US" dirty="0" smtClean="0">
                <a:latin typeface="Cambria"/>
                <a:cs typeface="Cambria"/>
              </a:rPr>
              <a:t>ecommends </a:t>
            </a:r>
            <a:r>
              <a:rPr lang="en-US" dirty="0">
                <a:latin typeface="Cambria"/>
                <a:cs typeface="Cambria"/>
              </a:rPr>
              <a:t>specific privileges to the executive committee</a:t>
            </a:r>
          </a:p>
          <a:p>
            <a:pPr lvl="1"/>
            <a:r>
              <a:rPr lang="en-US" dirty="0">
                <a:latin typeface="Cambria"/>
                <a:cs typeface="Cambria"/>
              </a:rPr>
              <a:t>Surgical case </a:t>
            </a:r>
            <a:r>
              <a:rPr lang="en-US" dirty="0" smtClean="0">
                <a:latin typeface="Cambria"/>
                <a:cs typeface="Cambria"/>
              </a:rPr>
              <a:t>review</a:t>
            </a:r>
            <a:endParaRPr lang="en-US" dirty="0">
              <a:latin typeface="Cambria"/>
              <a:cs typeface="Cambria"/>
            </a:endParaRPr>
          </a:p>
          <a:p>
            <a:pPr lvl="2"/>
            <a:r>
              <a:rPr lang="en-US" dirty="0" smtClean="0">
                <a:latin typeface="Cambria"/>
                <a:cs typeface="Cambria"/>
              </a:rPr>
              <a:t>Reviews </a:t>
            </a:r>
            <a:r>
              <a:rPr lang="en-US" dirty="0" smtClean="0">
                <a:latin typeface="Cambria"/>
                <a:cs typeface="Cambria"/>
              </a:rPr>
              <a:t>justification </a:t>
            </a:r>
            <a:r>
              <a:rPr lang="en-US" dirty="0">
                <a:latin typeface="Cambria"/>
                <a:cs typeface="Cambria"/>
              </a:rPr>
              <a:t>for </a:t>
            </a:r>
            <a:r>
              <a:rPr lang="en-US" dirty="0" smtClean="0">
                <a:latin typeface="Cambria"/>
                <a:cs typeface="Cambria"/>
              </a:rPr>
              <a:t>surgery</a:t>
            </a:r>
            <a:endParaRPr lang="en-US" dirty="0">
              <a:latin typeface="Cambria"/>
              <a:cs typeface="Cambria"/>
            </a:endParaRPr>
          </a:p>
          <a:p>
            <a:pPr lvl="2"/>
            <a:r>
              <a:rPr lang="en-US" dirty="0">
                <a:latin typeface="Cambria"/>
                <a:cs typeface="Cambria"/>
              </a:rPr>
              <a:t>C</a:t>
            </a:r>
            <a:r>
              <a:rPr lang="en-US" dirty="0" smtClean="0">
                <a:latin typeface="Cambria"/>
                <a:cs typeface="Cambria"/>
              </a:rPr>
              <a:t>hecks </a:t>
            </a:r>
            <a:r>
              <a:rPr lang="en-US" dirty="0">
                <a:latin typeface="Cambria"/>
                <a:cs typeface="Cambria"/>
              </a:rPr>
              <a:t>relationship between pre</a:t>
            </a:r>
            <a:r>
              <a:rPr lang="en-US" dirty="0" smtClean="0">
                <a:latin typeface="Cambria"/>
                <a:cs typeface="Cambria"/>
              </a:rPr>
              <a:t>- and post-operative diagnoses</a:t>
            </a:r>
            <a:endParaRPr lang="en-US" dirty="0">
              <a:latin typeface="Cambria"/>
              <a:cs typeface="Cambria"/>
            </a:endParaRPr>
          </a:p>
          <a:p>
            <a:pPr lvl="1"/>
            <a:r>
              <a:rPr lang="en-US" dirty="0">
                <a:latin typeface="Cambria"/>
                <a:cs typeface="Cambria"/>
              </a:rPr>
              <a:t>Medical </a:t>
            </a:r>
            <a:r>
              <a:rPr lang="en-US" dirty="0" smtClean="0">
                <a:latin typeface="Cambria"/>
                <a:cs typeface="Cambria"/>
              </a:rPr>
              <a:t>records</a:t>
            </a:r>
          </a:p>
          <a:p>
            <a:pPr lvl="2"/>
            <a:r>
              <a:rPr lang="en-US" dirty="0">
                <a:latin typeface="Cambria"/>
                <a:cs typeface="Cambria"/>
              </a:rPr>
              <a:t>C</a:t>
            </a:r>
            <a:r>
              <a:rPr lang="en-US" dirty="0" smtClean="0">
                <a:latin typeface="Cambria"/>
                <a:cs typeface="Cambria"/>
              </a:rPr>
              <a:t>hecks </a:t>
            </a:r>
            <a:r>
              <a:rPr lang="en-US" dirty="0">
                <a:latin typeface="Cambria"/>
                <a:cs typeface="Cambria"/>
              </a:rPr>
              <a:t>for timely completion of medical </a:t>
            </a:r>
            <a:r>
              <a:rPr lang="en-US" dirty="0" smtClean="0">
                <a:latin typeface="Cambria"/>
                <a:cs typeface="Cambria"/>
              </a:rPr>
              <a:t>records</a:t>
            </a:r>
            <a:endParaRPr lang="en-US" dirty="0">
              <a:latin typeface="Cambria"/>
              <a:cs typeface="Cambria"/>
            </a:endParaRPr>
          </a:p>
          <a:p>
            <a:pPr lvl="2"/>
            <a:r>
              <a:rPr lang="en-US" dirty="0">
                <a:latin typeface="Cambria"/>
                <a:cs typeface="Cambria"/>
              </a:rPr>
              <a:t>R</a:t>
            </a:r>
            <a:r>
              <a:rPr lang="en-US" dirty="0" smtClean="0">
                <a:latin typeface="Cambria"/>
                <a:cs typeface="Cambria"/>
              </a:rPr>
              <a:t>eviews </a:t>
            </a:r>
            <a:r>
              <a:rPr lang="en-US" dirty="0">
                <a:latin typeface="Cambria"/>
                <a:cs typeface="Cambria"/>
              </a:rPr>
              <a:t>clinical usefulness </a:t>
            </a:r>
            <a:r>
              <a:rPr lang="en-US" dirty="0" smtClean="0">
                <a:latin typeface="Cambria"/>
                <a:cs typeface="Cambria"/>
              </a:rPr>
              <a:t>and </a:t>
            </a:r>
            <a:r>
              <a:rPr lang="en-US" dirty="0">
                <a:latin typeface="Cambria"/>
                <a:cs typeface="Cambria"/>
              </a:rPr>
              <a:t>adequacy of record for quality of </a:t>
            </a:r>
            <a:r>
              <a:rPr lang="en-US" dirty="0" smtClean="0">
                <a:latin typeface="Cambria"/>
                <a:cs typeface="Cambria"/>
              </a:rPr>
              <a:t>care</a:t>
            </a:r>
          </a:p>
          <a:p>
            <a:pPr lvl="2"/>
            <a:endParaRPr lang="en-US" dirty="0">
              <a:latin typeface="Cambria"/>
              <a:cs typeface="Cambria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 Staff Organization (</a:t>
            </a:r>
            <a:r>
              <a:rPr lang="en-US" dirty="0" err="1"/>
              <a:t>CONt.</a:t>
            </a:r>
            <a:r>
              <a:rPr lang="en-US" dirty="0"/>
              <a:t>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0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functional areas (cont.)</a:t>
            </a:r>
          </a:p>
          <a:p>
            <a:pPr lvl="1"/>
            <a:r>
              <a:rPr lang="en-US" dirty="0">
                <a:cs typeface="Cambria"/>
              </a:rPr>
              <a:t>Pharmacy and therapeutics</a:t>
            </a:r>
          </a:p>
          <a:p>
            <a:pPr lvl="2"/>
            <a:r>
              <a:rPr lang="en-US" dirty="0">
                <a:cs typeface="Cambria"/>
              </a:rPr>
              <a:t>Develops the formulary</a:t>
            </a:r>
          </a:p>
          <a:p>
            <a:pPr lvl="2"/>
            <a:r>
              <a:rPr lang="en-US" dirty="0">
                <a:cs typeface="Cambria"/>
              </a:rPr>
              <a:t>Monitors drug use and other therapeutics policies</a:t>
            </a:r>
          </a:p>
          <a:p>
            <a:pPr lvl="2"/>
            <a:r>
              <a:rPr lang="en-US" dirty="0">
                <a:cs typeface="Cambria"/>
              </a:rPr>
              <a:t>May have special interest in antibiotics use</a:t>
            </a:r>
          </a:p>
          <a:p>
            <a:pPr lvl="1"/>
            <a:r>
              <a:rPr lang="en-US" dirty="0">
                <a:cs typeface="Cambria"/>
              </a:rPr>
              <a:t>Utilization review</a:t>
            </a:r>
          </a:p>
          <a:p>
            <a:pPr lvl="2"/>
            <a:r>
              <a:rPr lang="en-US" dirty="0">
                <a:cs typeface="Cambria"/>
              </a:rPr>
              <a:t>Resource use in providing care, with special attention to </a:t>
            </a:r>
            <a:r>
              <a:rPr lang="en-US" dirty="0" smtClean="0">
                <a:cs typeface="Cambria"/>
              </a:rPr>
              <a:t>length-of-stay </a:t>
            </a:r>
            <a:r>
              <a:rPr lang="en-US" dirty="0">
                <a:cs typeface="Cambria"/>
              </a:rPr>
              <a:t>and use of ancillary services</a:t>
            </a:r>
          </a:p>
          <a:p>
            <a:pPr lvl="1"/>
            <a:r>
              <a:rPr lang="en-US" dirty="0">
                <a:cs typeface="Cambria"/>
              </a:rPr>
              <a:t>Quality assessment</a:t>
            </a:r>
          </a:p>
          <a:p>
            <a:pPr lvl="2"/>
            <a:r>
              <a:rPr lang="en-US" dirty="0">
                <a:cs typeface="Cambria"/>
              </a:rPr>
              <a:t>May be used instead of surgical case review and medical records committees</a:t>
            </a:r>
          </a:p>
          <a:p>
            <a:pPr lvl="2"/>
            <a:r>
              <a:rPr lang="en-US" dirty="0" smtClean="0">
                <a:cs typeface="Cambria"/>
              </a:rPr>
              <a:t>May review </a:t>
            </a:r>
            <a:r>
              <a:rPr lang="en-US" dirty="0">
                <a:cs typeface="Cambria"/>
              </a:rPr>
              <a:t>pre- and post-operative </a:t>
            </a:r>
            <a:r>
              <a:rPr lang="en-US" dirty="0" smtClean="0">
                <a:cs typeface="Cambria"/>
              </a:rPr>
              <a:t>reports</a:t>
            </a:r>
          </a:p>
          <a:p>
            <a:pPr lvl="2"/>
            <a:r>
              <a:rPr lang="en-US" dirty="0" smtClean="0">
                <a:cs typeface="Cambria"/>
              </a:rPr>
              <a:t>Uses </a:t>
            </a:r>
            <a:r>
              <a:rPr lang="en-US" dirty="0">
                <a:cs typeface="Cambria"/>
              </a:rPr>
              <a:t>ancillary services such as radiology and </a:t>
            </a:r>
            <a:r>
              <a:rPr lang="en-US" dirty="0" smtClean="0">
                <a:cs typeface="Cambria"/>
              </a:rPr>
              <a:t>laboratories</a:t>
            </a:r>
            <a:endParaRPr lang="en-US" dirty="0">
              <a:cs typeface="Cambria"/>
            </a:endParaRPr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 Staff Organization (</a:t>
            </a:r>
            <a:r>
              <a:rPr lang="en-US" dirty="0" err="1"/>
              <a:t>CONt.</a:t>
            </a:r>
            <a:r>
              <a:rPr lang="en-US" dirty="0"/>
              <a:t>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13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Clinical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Departmentation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dirty="0"/>
              <a:t>D</a:t>
            </a:r>
            <a:r>
              <a:rPr lang="en-US" dirty="0" smtClean="0"/>
              <a:t>etermined </a:t>
            </a:r>
            <a:r>
              <a:rPr lang="en-US" dirty="0"/>
              <a:t>by </a:t>
            </a:r>
            <a:r>
              <a:rPr lang="en-US" dirty="0" smtClean="0"/>
              <a:t>HSO/HS </a:t>
            </a:r>
            <a:r>
              <a:rPr lang="en-US" dirty="0"/>
              <a:t>size </a:t>
            </a:r>
            <a:r>
              <a:rPr lang="en-US" dirty="0" smtClean="0"/>
              <a:t>and activities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onhospital HSOs, like HMOs and </a:t>
            </a:r>
            <a:r>
              <a:rPr lang="en-US" dirty="0"/>
              <a:t>multispecialty group </a:t>
            </a:r>
            <a:r>
              <a:rPr lang="en-US" dirty="0" smtClean="0"/>
              <a:t>practices, </a:t>
            </a:r>
            <a:r>
              <a:rPr lang="en-US" dirty="0"/>
              <a:t>have clinical </a:t>
            </a:r>
            <a:r>
              <a:rPr lang="en-US" dirty="0" smtClean="0"/>
              <a:t>departments</a:t>
            </a:r>
          </a:p>
          <a:p>
            <a:r>
              <a:rPr lang="en-US" dirty="0" smtClean="0"/>
              <a:t>NF and hospice have </a:t>
            </a:r>
            <a:r>
              <a:rPr lang="en-US" dirty="0"/>
              <a:t>medical </a:t>
            </a:r>
            <a:r>
              <a:rPr lang="en-US" dirty="0" smtClean="0"/>
              <a:t>directors </a:t>
            </a:r>
            <a:r>
              <a:rPr lang="en-US" dirty="0"/>
              <a:t>but are unlikely to have a </a:t>
            </a:r>
            <a:r>
              <a:rPr lang="en-US" dirty="0" smtClean="0"/>
              <a:t>PSO</a:t>
            </a:r>
            <a:endParaRPr lang="en-US" dirty="0"/>
          </a:p>
          <a:p>
            <a:r>
              <a:rPr lang="en-US" dirty="0"/>
              <a:t>Credentialing LIPs is crucial to the quality of </a:t>
            </a:r>
            <a:r>
              <a:rPr lang="en-US" dirty="0" smtClean="0"/>
              <a:t>care (done </a:t>
            </a:r>
            <a:r>
              <a:rPr lang="en-US" dirty="0"/>
              <a:t>by the HSOs with the help of the </a:t>
            </a:r>
            <a:r>
              <a:rPr lang="en-US" dirty="0" smtClean="0"/>
              <a:t>PSO)</a:t>
            </a:r>
            <a:endParaRPr lang="en-US" dirty="0"/>
          </a:p>
          <a:p>
            <a:r>
              <a:rPr lang="en-US" dirty="0"/>
              <a:t>PSO Membership</a:t>
            </a:r>
          </a:p>
          <a:p>
            <a:r>
              <a:rPr lang="en-US" dirty="0"/>
              <a:t>Clinical Privileges must be delineated for all LIPs delivering </a:t>
            </a:r>
            <a:r>
              <a:rPr lang="en-US" dirty="0" smtClean="0"/>
              <a:t>care, regardless of </a:t>
            </a:r>
            <a:r>
              <a:rPr lang="en-US" dirty="0"/>
              <a:t>whether or not </a:t>
            </a:r>
            <a:r>
              <a:rPr lang="en-US" dirty="0" smtClean="0"/>
              <a:t>they are PSO </a:t>
            </a:r>
            <a:r>
              <a:rPr lang="en-US" dirty="0"/>
              <a:t>members</a:t>
            </a:r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 Staff Organization (</a:t>
            </a:r>
            <a:r>
              <a:rPr lang="en-US" dirty="0" err="1"/>
              <a:t>CONt.</a:t>
            </a:r>
            <a:r>
              <a:rPr lang="en-US" dirty="0"/>
              <a:t>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48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PSO Disciplinary </a:t>
            </a:r>
            <a:r>
              <a:rPr lang="en-US" dirty="0" smtClean="0"/>
              <a:t>Action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ost common problem is that LIPs do not complete medical records of discharged </a:t>
            </a:r>
            <a:r>
              <a:rPr lang="en-US" dirty="0"/>
              <a:t>patients </a:t>
            </a:r>
            <a:r>
              <a:rPr lang="en-US" dirty="0" smtClean="0"/>
              <a:t>within </a:t>
            </a:r>
            <a:r>
              <a:rPr lang="en-US" dirty="0"/>
              <a:t>the time limits </a:t>
            </a:r>
            <a:r>
              <a:rPr lang="en-US" dirty="0" smtClean="0"/>
              <a:t>set </a:t>
            </a:r>
            <a:r>
              <a:rPr lang="en-US" dirty="0"/>
              <a:t>by PSO rules and </a:t>
            </a:r>
            <a:r>
              <a:rPr lang="en-US" dirty="0" smtClean="0"/>
              <a:t>regulations</a:t>
            </a:r>
          </a:p>
          <a:p>
            <a:pPr lvl="1"/>
            <a:r>
              <a:rPr lang="en-US" dirty="0"/>
              <a:t>V</a:t>
            </a:r>
            <a:r>
              <a:rPr lang="en-US" dirty="0" smtClean="0"/>
              <a:t>erbal </a:t>
            </a:r>
            <a:r>
              <a:rPr lang="en-US" dirty="0"/>
              <a:t>and written warnings are a typical first step in a disciplinary </a:t>
            </a:r>
            <a:r>
              <a:rPr lang="en-US" dirty="0" smtClean="0"/>
              <a:t>process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 Staff Organization (</a:t>
            </a:r>
            <a:r>
              <a:rPr lang="en-US" dirty="0" err="1"/>
              <a:t>CONt.</a:t>
            </a:r>
            <a:r>
              <a:rPr lang="en-US" dirty="0"/>
              <a:t>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11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Acute Care Hospitals</a:t>
            </a:r>
          </a:p>
          <a:p>
            <a:r>
              <a:rPr lang="en-US" dirty="0" smtClean="0"/>
              <a:t>Nursing Facilities</a:t>
            </a:r>
          </a:p>
          <a:p>
            <a:r>
              <a:rPr lang="en-US" dirty="0" smtClean="0"/>
              <a:t>Health Systems</a:t>
            </a:r>
          </a:p>
          <a:p>
            <a:r>
              <a:rPr lang="en-US" dirty="0" smtClean="0"/>
              <a:t>Ambulatory Health Services</a:t>
            </a:r>
          </a:p>
          <a:p>
            <a:r>
              <a:rPr lang="en-US" dirty="0" smtClean="0"/>
              <a:t>Hospice</a:t>
            </a:r>
          </a:p>
          <a:p>
            <a:r>
              <a:rPr lang="en-US" dirty="0" smtClean="0"/>
              <a:t>Home Health Agencies</a:t>
            </a:r>
          </a:p>
          <a:p>
            <a:r>
              <a:rPr lang="en-US" dirty="0" smtClean="0"/>
              <a:t>Managed Care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Structures of Selected </a:t>
            </a:r>
            <a:r>
              <a:rPr lang="en-US" cap="none" dirty="0" smtClean="0"/>
              <a:t>HSOs/HSs</a:t>
            </a:r>
            <a:endParaRPr lang="en-US" cap="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78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Acute care hospitals serve </a:t>
            </a:r>
            <a:r>
              <a:rPr lang="en-US" dirty="0" smtClean="0"/>
              <a:t>four </a:t>
            </a:r>
            <a:r>
              <a:rPr lang="en-US" dirty="0"/>
              <a:t>major </a:t>
            </a:r>
            <a:r>
              <a:rPr lang="en-US" dirty="0" smtClean="0"/>
              <a:t>functions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iag­nose </a:t>
            </a:r>
            <a:r>
              <a:rPr lang="en-US" dirty="0"/>
              <a:t>and treat the sick and </a:t>
            </a:r>
            <a:r>
              <a:rPr lang="en-US" dirty="0" smtClean="0"/>
              <a:t>injured</a:t>
            </a:r>
          </a:p>
          <a:p>
            <a:pPr lvl="1"/>
            <a:r>
              <a:rPr lang="en-US" dirty="0" smtClean="0"/>
              <a:t>Prevent </a:t>
            </a:r>
            <a:r>
              <a:rPr lang="en-US" dirty="0"/>
              <a:t>illness and </a:t>
            </a:r>
            <a:r>
              <a:rPr lang="en-US" dirty="0" smtClean="0"/>
              <a:t>promote health</a:t>
            </a:r>
          </a:p>
          <a:p>
            <a:pPr lvl="1"/>
            <a:r>
              <a:rPr lang="en-US" dirty="0" smtClean="0"/>
              <a:t>Education</a:t>
            </a:r>
          </a:p>
          <a:p>
            <a:pPr lvl="1"/>
            <a:r>
              <a:rPr lang="en-US" dirty="0" smtClean="0"/>
              <a:t>Research</a:t>
            </a:r>
          </a:p>
          <a:p>
            <a:r>
              <a:rPr lang="en-US" dirty="0" smtClean="0"/>
              <a:t>A</a:t>
            </a:r>
            <a:r>
              <a:rPr lang="en-US" i="1" dirty="0" smtClean="0"/>
              <a:t> Community </a:t>
            </a:r>
            <a:r>
              <a:rPr lang="en-US" i="1" dirty="0"/>
              <a:t>hospital </a:t>
            </a:r>
            <a:r>
              <a:rPr lang="en-US" dirty="0" smtClean="0"/>
              <a:t>is </a:t>
            </a:r>
            <a:r>
              <a:rPr lang="en-US" dirty="0"/>
              <a:t>an acute care hospital that treats the pub­lic for general medical and surgical </a:t>
            </a:r>
            <a:r>
              <a:rPr lang="en-US" dirty="0" smtClean="0"/>
              <a:t>problems</a:t>
            </a:r>
          </a:p>
          <a:p>
            <a:r>
              <a:rPr lang="en-US" dirty="0"/>
              <a:t>Hospitals are classified by </a:t>
            </a:r>
            <a:r>
              <a:rPr lang="en-US" dirty="0" smtClean="0"/>
              <a:t>length-of-stay</a:t>
            </a:r>
            <a:r>
              <a:rPr lang="en-US" dirty="0"/>
              <a:t>, type of control, and type of </a:t>
            </a:r>
            <a:r>
              <a:rPr lang="en-US" dirty="0" smtClean="0"/>
              <a:t>service</a:t>
            </a:r>
          </a:p>
          <a:p>
            <a:r>
              <a:rPr lang="en-US" dirty="0"/>
              <a:t>The hospital’s GB is located atop the structure and has overall responsibility for and authority over the organization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Acute Care hospitals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99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Enactment of Medicare and Medicaid in 1965 placed major emphasis on delivery of skilled nursing care in nursing </a:t>
            </a:r>
            <a:r>
              <a:rPr lang="en-US" dirty="0" smtClean="0"/>
              <a:t>facilities</a:t>
            </a:r>
          </a:p>
          <a:p>
            <a:r>
              <a:rPr lang="en-US" dirty="0"/>
              <a:t>Nursing facilities are licensed in all states and must meet applicable regulations and </a:t>
            </a:r>
            <a:r>
              <a:rPr lang="en-US" dirty="0" smtClean="0"/>
              <a:t>requirements</a:t>
            </a:r>
          </a:p>
          <a:p>
            <a:r>
              <a:rPr lang="en-US" dirty="0"/>
              <a:t>Currently, about 16,100 nursing facilities with more than 1.7 million </a:t>
            </a:r>
            <a:r>
              <a:rPr lang="en-US" dirty="0" smtClean="0"/>
              <a:t>beds </a:t>
            </a:r>
            <a:r>
              <a:rPr lang="en-US" dirty="0"/>
              <a:t>serve approximately 1.5 million </a:t>
            </a:r>
            <a:r>
              <a:rPr lang="en-US" dirty="0" smtClean="0"/>
              <a:t>residents</a:t>
            </a:r>
          </a:p>
          <a:p>
            <a:r>
              <a:rPr lang="en-US" dirty="0"/>
              <a:t>Medicare-certified nursing facilities have a wide range of </a:t>
            </a:r>
            <a:r>
              <a:rPr lang="en-US" dirty="0" smtClean="0"/>
              <a:t>staff</a:t>
            </a:r>
          </a:p>
          <a:p>
            <a:pPr lvl="1"/>
            <a:r>
              <a:rPr lang="en-US" dirty="0"/>
              <a:t>Nursing facilities are organized into </a:t>
            </a:r>
            <a:r>
              <a:rPr lang="en-US" dirty="0" smtClean="0"/>
              <a:t>the departments of clinical services and clinical support services</a:t>
            </a:r>
          </a:p>
          <a:p>
            <a:pPr lvl="1"/>
            <a:r>
              <a:rPr lang="en-US" dirty="0"/>
              <a:t>Depending on size, nursing facility organizational structures may be pyramidal (tall) with several levels of management, or flat with few levels</a:t>
            </a:r>
            <a:endParaRPr lang="en-US" dirty="0" smtClean="0"/>
          </a:p>
          <a:p>
            <a:r>
              <a:rPr lang="en-US" dirty="0"/>
              <a:t>Nursing facilities have GBs that function like acute care hospital GBs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Nursing Facilities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20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HSOs that are alike, such as groups of community hospitals or nursing facilities, may form horizon­tally integrated </a:t>
            </a:r>
            <a:r>
              <a:rPr lang="en-US" dirty="0" smtClean="0"/>
              <a:t>HSs</a:t>
            </a:r>
          </a:p>
          <a:p>
            <a:r>
              <a:rPr lang="en-US" dirty="0" smtClean="0"/>
              <a:t>Or, when dissimilar </a:t>
            </a:r>
            <a:r>
              <a:rPr lang="en-US" dirty="0"/>
              <a:t>types of </a:t>
            </a:r>
            <a:r>
              <a:rPr lang="en-US" dirty="0" smtClean="0"/>
              <a:t>HSOs join, </a:t>
            </a:r>
            <a:r>
              <a:rPr lang="en-US" dirty="0"/>
              <a:t>they </a:t>
            </a:r>
            <a:r>
              <a:rPr lang="en-US" dirty="0" smtClean="0"/>
              <a:t>form </a:t>
            </a:r>
            <a:r>
              <a:rPr lang="en-US" dirty="0"/>
              <a:t>vertically integrated </a:t>
            </a:r>
            <a:r>
              <a:rPr lang="en-US" dirty="0" smtClean="0"/>
              <a:t>HSs</a:t>
            </a:r>
          </a:p>
          <a:p>
            <a:pPr lvl="1"/>
            <a:r>
              <a:rPr lang="en-US" dirty="0"/>
              <a:t>Horizontal integration is the formation of lateral relationships among like </a:t>
            </a:r>
            <a:r>
              <a:rPr lang="en-US" dirty="0" smtClean="0"/>
              <a:t>entities performing </a:t>
            </a:r>
            <a:r>
              <a:rPr lang="en-US" dirty="0"/>
              <a:t>at the same functional </a:t>
            </a:r>
            <a:r>
              <a:rPr lang="en-US" dirty="0" smtClean="0"/>
              <a:t>level</a:t>
            </a:r>
          </a:p>
          <a:p>
            <a:pPr lvl="1"/>
            <a:r>
              <a:rPr lang="en-US" dirty="0"/>
              <a:t>V</a:t>
            </a:r>
            <a:r>
              <a:rPr lang="en-US" dirty="0" smtClean="0"/>
              <a:t>ertical </a:t>
            </a:r>
            <a:r>
              <a:rPr lang="en-US" dirty="0"/>
              <a:t>integration is “coordinating, linking or incorporating within a single organization activities or entities at different stages of a production process—in healthcare the processes of producing and delivering patient </a:t>
            </a:r>
            <a:r>
              <a:rPr lang="en-US" dirty="0" smtClean="0"/>
              <a:t>care…”</a:t>
            </a:r>
          </a:p>
          <a:p>
            <a:r>
              <a:rPr lang="en-US" dirty="0" smtClean="0"/>
              <a:t>The </a:t>
            </a:r>
            <a:r>
              <a:rPr lang="en-US" dirty="0"/>
              <a:t>phrase highly integrated HS is commonly used if an HS includes, through ownership or </a:t>
            </a:r>
            <a:r>
              <a:rPr lang="en-US" dirty="0" smtClean="0"/>
              <a:t>contract</a:t>
            </a:r>
            <a:r>
              <a:rPr lang="en-US" dirty="0"/>
              <a:t>, three or more stages of health services </a:t>
            </a:r>
            <a:r>
              <a:rPr lang="en-US" dirty="0" smtClean="0"/>
              <a:t>delivery and one system-wide contract with a payer</a:t>
            </a:r>
            <a:r>
              <a:rPr lang="en-US" dirty="0" smtClean="0"/>
              <a:t>. </a:t>
            </a:r>
          </a:p>
          <a:p>
            <a:r>
              <a:rPr lang="en-US" dirty="0" smtClean="0"/>
              <a:t>Highly </a:t>
            </a:r>
            <a:r>
              <a:rPr lang="en-US" dirty="0"/>
              <a:t>integrated HSs may be called integrated delivery systems (IDSs), organized delivery systems, or integrated delivery </a:t>
            </a:r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systems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92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Ambulatory care is delivered to persons who go to a physician’s office or another setting, such as an ASC, </a:t>
            </a:r>
            <a:r>
              <a:rPr lang="en-US" dirty="0" smtClean="0"/>
              <a:t>receive </a:t>
            </a:r>
            <a:r>
              <a:rPr lang="en-US" dirty="0"/>
              <a:t>care, and </a:t>
            </a:r>
            <a:r>
              <a:rPr lang="en-US" dirty="0" smtClean="0"/>
              <a:t>return home</a:t>
            </a:r>
          </a:p>
          <a:p>
            <a:r>
              <a:rPr lang="en-US" dirty="0"/>
              <a:t>Many ambulatory health services operate as freestanding HSOs. Others are part of HSs through a wide range of affiliations, including joint ventures, contractual relationships, and vertically and horizontally integrated systems that establish ambu­latory HSOs</a:t>
            </a:r>
            <a:endParaRPr lang="en-US" dirty="0" smtClean="0"/>
          </a:p>
          <a:p>
            <a:r>
              <a:rPr lang="en-US" dirty="0"/>
              <a:t>Ambulatory HSOs are likely to have flat organizational structures with few managerial lev­els, although larger organizations will have intermediate-level managers</a:t>
            </a:r>
            <a:endParaRPr lang="en-US" dirty="0" smtClean="0"/>
          </a:p>
          <a:p>
            <a:r>
              <a:rPr lang="en-US" dirty="0" smtClean="0"/>
              <a:t>They have </a:t>
            </a:r>
            <a:r>
              <a:rPr lang="en-US" dirty="0"/>
              <a:t>become major suppliers of health services and have challenged more traditional providers for market share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AMBULATORY HEALTH SERVICES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37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</a:pPr>
            <a:r>
              <a:rPr lang="en-US" dirty="0">
                <a:latin typeface="Times New Roman"/>
                <a:ea typeface="Calibri"/>
                <a:cs typeface="Times New Roman"/>
              </a:rPr>
              <a:t>Identify the elements of the HSO triad and compare their roles and relationships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</a:pPr>
            <a:r>
              <a:rPr lang="en-US" dirty="0">
                <a:latin typeface="Times New Roman"/>
                <a:ea typeface="Calibri"/>
                <a:cs typeface="Times New Roman"/>
              </a:rPr>
              <a:t>Compare and contrast the services delivery roles of types of HSOs prominent in healthcare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</a:pPr>
            <a:r>
              <a:rPr lang="en-US" dirty="0">
                <a:latin typeface="Times New Roman"/>
                <a:ea typeface="Calibri"/>
                <a:cs typeface="Times New Roman"/>
              </a:rPr>
              <a:t>Draw and explain the organizational structures of various types of HSOs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</a:pPr>
            <a:r>
              <a:rPr lang="en-US" dirty="0">
                <a:latin typeface="Times New Roman"/>
                <a:ea typeface="Calibri"/>
                <a:cs typeface="Times New Roman"/>
              </a:rPr>
              <a:t>Understand the structure and role of health systems with emphasis on governance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</a:pPr>
            <a:r>
              <a:rPr lang="en-US" dirty="0">
                <a:latin typeface="Times New Roman"/>
                <a:ea typeface="Calibri"/>
                <a:cs typeface="Times New Roman"/>
              </a:rPr>
              <a:t>Conceptualize the relationships between HSOs and the public health system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charset="2"/>
              <a:buChar char="§"/>
            </a:pPr>
            <a:r>
              <a:rPr lang="en-US" dirty="0">
                <a:latin typeface="Times New Roman"/>
                <a:ea typeface="Calibri"/>
                <a:cs typeface="Times New Roman"/>
              </a:rPr>
              <a:t>Comprehend the environmental forces affecting HSOs and HSs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>
              <a:buFont typeface="Wingdings" charset="2"/>
              <a:buChar char="§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2, Learning objectives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95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Described by the </a:t>
            </a:r>
            <a:r>
              <a:rPr lang="en-US" dirty="0"/>
              <a:t>National Hospice and Palliative Care Organization as provid­ing “quality, compassionate care for people facing a life-limiting illness or injury, hospice care involves a team-oriented approach to expert medical care, pain management, and emotional and spiritual support expressly tailored to the patient’s needs and wishes. Support is pro­vided to the patient’s loved ones as </a:t>
            </a:r>
            <a:r>
              <a:rPr lang="en-US" dirty="0" smtClean="0"/>
              <a:t>well.”</a:t>
            </a:r>
          </a:p>
          <a:p>
            <a:r>
              <a:rPr lang="en-US" dirty="0"/>
              <a:t>From that small beginning, the number of hos­pice programs grew to 5,150 in 2010 and provided services to more than 1.58 million patients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Hospice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6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Home health is provided to individuals and families in their place of </a:t>
            </a:r>
            <a:r>
              <a:rPr lang="en-US" dirty="0" smtClean="0"/>
              <a:t>residence</a:t>
            </a:r>
          </a:p>
          <a:p>
            <a:r>
              <a:rPr lang="en-US" dirty="0"/>
              <a:t>HHAs are HSOs that primarily provide skilled nursing services by RNs and </a:t>
            </a:r>
            <a:r>
              <a:rPr lang="en-US" dirty="0" smtClean="0"/>
              <a:t>LPNs</a:t>
            </a:r>
          </a:p>
          <a:p>
            <a:r>
              <a:rPr lang="en-US" dirty="0"/>
              <a:t>Services often use a multidisciplinary team approach and are commonly part of post–acute hospital </a:t>
            </a:r>
            <a:r>
              <a:rPr lang="en-US" dirty="0" smtClean="0"/>
              <a:t>care</a:t>
            </a:r>
          </a:p>
          <a:p>
            <a:pPr lvl="1"/>
            <a:r>
              <a:rPr lang="en-US" dirty="0"/>
              <a:t>There are about 14,500 HHAs </a:t>
            </a:r>
            <a:endParaRPr lang="en-US" dirty="0" smtClean="0"/>
          </a:p>
          <a:p>
            <a:pPr lvl="1"/>
            <a:r>
              <a:rPr lang="en-US" dirty="0" smtClean="0"/>
              <a:t>They </a:t>
            </a:r>
            <a:r>
              <a:rPr lang="en-US" dirty="0" smtClean="0"/>
              <a:t>serve </a:t>
            </a:r>
            <a:r>
              <a:rPr lang="en-US" dirty="0"/>
              <a:t>approximately 1.5 million </a:t>
            </a:r>
            <a:r>
              <a:rPr lang="en-US" dirty="0" smtClean="0"/>
              <a:t>patients</a:t>
            </a:r>
          </a:p>
          <a:p>
            <a:r>
              <a:rPr lang="en-US" dirty="0"/>
              <a:t>They may be independent organizations, incorporated either for profit or not for profit. They may be in a dependent relationship with another HSO such as an acute care hospital, either as a department or freestanding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health agencies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54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first “managed care” can be traced to HMOs, formerly called prepaid group practice </a:t>
            </a:r>
            <a:r>
              <a:rPr lang="en-US" dirty="0" smtClean="0"/>
              <a:t>plans </a:t>
            </a:r>
          </a:p>
          <a:p>
            <a:r>
              <a:rPr lang="en-US" dirty="0" smtClean="0"/>
              <a:t>The </a:t>
            </a:r>
            <a:r>
              <a:rPr lang="en-US" dirty="0"/>
              <a:t>term health maintenance organization was coined in the early 1970s and is reflected in the Health Maintenance Organization Act of 1973</a:t>
            </a:r>
            <a:endParaRPr lang="en-US" dirty="0" smtClean="0"/>
          </a:p>
          <a:p>
            <a:r>
              <a:rPr lang="en-US" dirty="0" smtClean="0"/>
              <a:t>Today</a:t>
            </a:r>
            <a:r>
              <a:rPr lang="en-US" dirty="0"/>
              <a:t>, HMOs view themselves as </a:t>
            </a:r>
            <a:r>
              <a:rPr lang="en-US" dirty="0" smtClean="0"/>
              <a:t>managed care organizations (MCOs) </a:t>
            </a:r>
            <a:r>
              <a:rPr lang="en-US" dirty="0"/>
              <a:t>that offer an array of health plans and products, rather than as traditional, closed-ended HMOs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Managed care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44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Managed Care </a:t>
            </a:r>
            <a:r>
              <a:rPr lang="en-US" dirty="0" smtClean="0"/>
              <a:t>Organizations (MCO)</a:t>
            </a:r>
          </a:p>
          <a:p>
            <a:r>
              <a:rPr lang="en-US" dirty="0"/>
              <a:t>Health Maintenance </a:t>
            </a:r>
            <a:r>
              <a:rPr lang="en-US" dirty="0" smtClean="0"/>
              <a:t>Organizations (HMO)</a:t>
            </a:r>
          </a:p>
          <a:p>
            <a:pPr lvl="1"/>
            <a:r>
              <a:rPr lang="en-US" dirty="0" smtClean="0"/>
              <a:t>Staff Model</a:t>
            </a:r>
          </a:p>
          <a:p>
            <a:pPr lvl="1"/>
            <a:r>
              <a:rPr lang="en-US" dirty="0" smtClean="0"/>
              <a:t>Group Model</a:t>
            </a:r>
          </a:p>
          <a:p>
            <a:pPr lvl="1"/>
            <a:r>
              <a:rPr lang="en-US" dirty="0" smtClean="0"/>
              <a:t>Independent Practice Association (IPA) Model</a:t>
            </a:r>
          </a:p>
          <a:p>
            <a:pPr lvl="1"/>
            <a:r>
              <a:rPr lang="en-US" dirty="0" smtClean="0"/>
              <a:t>Network Model</a:t>
            </a:r>
          </a:p>
          <a:p>
            <a:r>
              <a:rPr lang="en-US" dirty="0" smtClean="0"/>
              <a:t>Preferred Provider Organization (PPO)</a:t>
            </a:r>
          </a:p>
          <a:p>
            <a:r>
              <a:rPr lang="en-US" dirty="0" smtClean="0"/>
              <a:t>Provider-Sponsored Organization (PSO)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</a:t>
            </a:r>
            <a:r>
              <a:rPr lang="en-US" cap="none" dirty="0" smtClean="0"/>
              <a:t>MCOs</a:t>
            </a:r>
            <a:endParaRPr lang="en-US" cap="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18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Establish arrangements with hospitals, physicians, and other LIPs to provide a defined set of health services to members </a:t>
            </a:r>
          </a:p>
          <a:p>
            <a:r>
              <a:rPr lang="en-US" dirty="0" smtClean="0"/>
              <a:t>Establish </a:t>
            </a:r>
            <a:r>
              <a:rPr lang="en-US" dirty="0"/>
              <a:t>criteria and develop processes for selecting and subsequently monitoring perfor­mance of LIPs </a:t>
            </a:r>
          </a:p>
          <a:p>
            <a:r>
              <a:rPr lang="en-US" dirty="0" smtClean="0"/>
              <a:t>Establish </a:t>
            </a:r>
            <a:r>
              <a:rPr lang="en-US" dirty="0"/>
              <a:t>processes to measure health services utilization, referral patterns of physicians, and measures of quality </a:t>
            </a:r>
          </a:p>
          <a:p>
            <a:r>
              <a:rPr lang="en-US" dirty="0" smtClean="0"/>
              <a:t>Provide </a:t>
            </a:r>
            <a:r>
              <a:rPr lang="en-US" dirty="0"/>
              <a:t>incentives for MCO members to utilize MCO-associated LIPs and HSOs, or require that they do </a:t>
            </a:r>
          </a:p>
          <a:p>
            <a:r>
              <a:rPr lang="en-US" dirty="0" smtClean="0"/>
              <a:t>Provide </a:t>
            </a:r>
            <a:r>
              <a:rPr lang="en-US" dirty="0"/>
              <a:t>incentives for MCO-associated LIPs and HSOs to encourage appropriate use of health services </a:t>
            </a:r>
          </a:p>
          <a:p>
            <a:r>
              <a:rPr lang="en-US" dirty="0" smtClean="0"/>
              <a:t>Provide </a:t>
            </a:r>
            <a:r>
              <a:rPr lang="en-US" dirty="0"/>
              <a:t>and encourage utilization of programs and activities intended to improve the health status of MCO members 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MCO characteristics and functions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89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broader system focused on public </a:t>
            </a:r>
            <a:r>
              <a:rPr lang="en-US" dirty="0" smtClean="0"/>
              <a:t>health </a:t>
            </a:r>
            <a:r>
              <a:rPr lang="en-US" dirty="0"/>
              <a:t>has many </a:t>
            </a:r>
            <a:r>
              <a:rPr lang="en-US" dirty="0" smtClean="0"/>
              <a:t>organizations</a:t>
            </a:r>
          </a:p>
          <a:p>
            <a:pPr lvl="1"/>
            <a:r>
              <a:rPr lang="en-US" dirty="0"/>
              <a:t>Some are units of federal </a:t>
            </a:r>
            <a:r>
              <a:rPr lang="en-US" dirty="0" smtClean="0"/>
              <a:t>government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Food and Drug </a:t>
            </a:r>
            <a:r>
              <a:rPr lang="en-US" dirty="0" smtClean="0"/>
              <a:t>Administration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Centers for Disease Control and Prevention </a:t>
            </a:r>
            <a:endParaRPr lang="en-US" dirty="0" smtClean="0"/>
          </a:p>
          <a:p>
            <a:pPr lvl="1"/>
            <a:r>
              <a:rPr lang="en-US" dirty="0"/>
              <a:t>States have health </a:t>
            </a:r>
            <a:r>
              <a:rPr lang="en-US" dirty="0" smtClean="0"/>
              <a:t>departments (ex-The </a:t>
            </a:r>
            <a:r>
              <a:rPr lang="en-US" dirty="0"/>
              <a:t>Virginia Department of </a:t>
            </a:r>
            <a:r>
              <a:rPr lang="en-US" dirty="0" smtClean="0"/>
              <a:t>Health)</a:t>
            </a:r>
            <a:endParaRPr lang="en-US" dirty="0" smtClean="0"/>
          </a:p>
          <a:p>
            <a:r>
              <a:rPr lang="en-US" dirty="0"/>
              <a:t>State and local health departments are governed by boards of health, usually appointed by the state or county chief </a:t>
            </a:r>
            <a:r>
              <a:rPr lang="en-US" dirty="0" smtClean="0"/>
              <a:t>executive</a:t>
            </a:r>
            <a:endParaRPr lang="en-US" dirty="0" smtClean="0"/>
          </a:p>
          <a:p>
            <a:r>
              <a:rPr lang="en-US" dirty="0" smtClean="0"/>
              <a:t>Currently</a:t>
            </a:r>
            <a:r>
              <a:rPr lang="en-US" dirty="0"/>
              <a:t>, 48 of the 50 states have local health </a:t>
            </a:r>
            <a:r>
              <a:rPr lang="en-US" dirty="0" smtClean="0"/>
              <a:t>departments</a:t>
            </a:r>
          </a:p>
          <a:p>
            <a:r>
              <a:rPr lang="en-US" dirty="0"/>
              <a:t>A local public health agency is responsible for population-based and personal services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health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10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HSOs/HSs diversify by adding to existing product and service line mixes or entering new </a:t>
            </a:r>
            <a:r>
              <a:rPr lang="en-US" dirty="0" smtClean="0"/>
              <a:t>markets</a:t>
            </a:r>
          </a:p>
          <a:p>
            <a:pPr lvl="1"/>
            <a:r>
              <a:rPr lang="en-US" dirty="0" smtClean="0"/>
              <a:t>Diversification can </a:t>
            </a:r>
            <a:r>
              <a:rPr lang="en-US" dirty="0"/>
              <a:t>provide new sources of revenue to supplement traditional sources, such as inpatient </a:t>
            </a:r>
            <a:r>
              <a:rPr lang="en-US" dirty="0" smtClean="0"/>
              <a:t>services</a:t>
            </a:r>
          </a:p>
          <a:p>
            <a:pPr lvl="1"/>
            <a:r>
              <a:rPr lang="en-US" dirty="0"/>
              <a:t>Revenue enhancement and profitability may be the most important reasons to </a:t>
            </a:r>
            <a:r>
              <a:rPr lang="en-US" dirty="0" smtClean="0"/>
              <a:t>diversify</a:t>
            </a:r>
          </a:p>
          <a:p>
            <a:r>
              <a:rPr lang="en-US" dirty="0" smtClean="0"/>
              <a:t>Two basic types of diversification: </a:t>
            </a:r>
          </a:p>
          <a:p>
            <a:pPr lvl="1"/>
            <a:r>
              <a:rPr lang="en-US" b="1" dirty="0" smtClean="0"/>
              <a:t>Conglomerate </a:t>
            </a:r>
            <a:r>
              <a:rPr lang="en-US" b="1" dirty="0"/>
              <a:t>diversification</a:t>
            </a:r>
            <a:r>
              <a:rPr lang="en-US" dirty="0"/>
              <a:t> –</a:t>
            </a:r>
            <a:r>
              <a:rPr lang="en-US" dirty="0" smtClean="0"/>
              <a:t>adding </a:t>
            </a:r>
            <a:r>
              <a:rPr lang="en-US" dirty="0"/>
              <a:t>products/services unrelated to the HSO’s/HS’s principal business or core </a:t>
            </a:r>
            <a:r>
              <a:rPr lang="en-US" dirty="0" smtClean="0"/>
              <a:t>products/services. Almost </a:t>
            </a:r>
            <a:r>
              <a:rPr lang="en-US" dirty="0"/>
              <a:t>all HSO/HS diversification is </a:t>
            </a:r>
            <a:r>
              <a:rPr lang="en-US" dirty="0" smtClean="0"/>
              <a:t>concentric</a:t>
            </a:r>
            <a:endParaRPr lang="en-US" dirty="0"/>
          </a:p>
          <a:p>
            <a:pPr lvl="1"/>
            <a:r>
              <a:rPr lang="en-US" b="1" dirty="0"/>
              <a:t>Concentric diversification </a:t>
            </a:r>
            <a:r>
              <a:rPr lang="en-US" dirty="0"/>
              <a:t>– developing or acquiring products/services to com­plement existing ones, expanding sales in current markets, and/or entering new </a:t>
            </a:r>
            <a:r>
              <a:rPr lang="en-US" dirty="0" smtClean="0"/>
              <a:t>markets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Diversification in </a:t>
            </a:r>
            <a:r>
              <a:rPr lang="en-US" cap="none" dirty="0"/>
              <a:t>HSOs/HSs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77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719070"/>
            <a:ext cx="8407893" cy="491032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HSOs/HSs face unusually complex and dynamic external </a:t>
            </a:r>
            <a:r>
              <a:rPr lang="en-US" dirty="0" smtClean="0"/>
              <a:t>environments</a:t>
            </a:r>
          </a:p>
          <a:p>
            <a:r>
              <a:rPr lang="en-US" dirty="0"/>
              <a:t>C</a:t>
            </a:r>
            <a:r>
              <a:rPr lang="en-US" dirty="0" smtClean="0"/>
              <a:t>hange </a:t>
            </a:r>
            <a:r>
              <a:rPr lang="en-US" dirty="0"/>
              <a:t>in the types and structures of HSOs/HSs include the </a:t>
            </a:r>
            <a:r>
              <a:rPr lang="en-US" dirty="0" smtClean="0"/>
              <a:t>following:</a:t>
            </a:r>
          </a:p>
          <a:p>
            <a:pPr lvl="1"/>
            <a:r>
              <a:rPr lang="en-US" dirty="0"/>
              <a:t>Changing demographic characteristics </a:t>
            </a:r>
            <a:endParaRPr lang="en-US" dirty="0" smtClean="0"/>
          </a:p>
          <a:p>
            <a:pPr lvl="1"/>
            <a:r>
              <a:rPr lang="en-US" dirty="0"/>
              <a:t>Greater sophistication of the general public and consumers of health </a:t>
            </a:r>
            <a:r>
              <a:rPr lang="en-US" dirty="0" smtClean="0"/>
              <a:t>services</a:t>
            </a:r>
          </a:p>
          <a:p>
            <a:pPr lvl="1"/>
            <a:r>
              <a:rPr lang="en-US" dirty="0"/>
              <a:t>Increasing range of services </a:t>
            </a:r>
            <a:endParaRPr lang="en-US" dirty="0" smtClean="0"/>
          </a:p>
          <a:p>
            <a:pPr lvl="1"/>
            <a:r>
              <a:rPr lang="en-US" dirty="0"/>
              <a:t>Growing involvement </a:t>
            </a:r>
            <a:r>
              <a:rPr lang="en-US" dirty="0" smtClean="0"/>
              <a:t>of the </a:t>
            </a:r>
            <a:r>
              <a:rPr lang="en-US" dirty="0"/>
              <a:t>community </a:t>
            </a:r>
            <a:endParaRPr lang="en-US" dirty="0" smtClean="0"/>
          </a:p>
          <a:p>
            <a:pPr lvl="1"/>
            <a:r>
              <a:rPr lang="en-US" dirty="0"/>
              <a:t>Increasing competition among health services organizations </a:t>
            </a:r>
            <a:endParaRPr lang="en-US" dirty="0" smtClean="0"/>
          </a:p>
          <a:p>
            <a:pPr lvl="1"/>
            <a:r>
              <a:rPr lang="en-US" dirty="0"/>
              <a:t>Increasing attempts by government at all levels to regulate the quantity and quality of services provided </a:t>
            </a:r>
          </a:p>
          <a:p>
            <a:pPr lvl="1"/>
            <a:r>
              <a:rPr lang="en-US" dirty="0"/>
              <a:t>Changing systems of reimbursement </a:t>
            </a:r>
            <a:endParaRPr lang="en-US" dirty="0" smtClean="0"/>
          </a:p>
          <a:p>
            <a:pPr lvl="1"/>
            <a:r>
              <a:rPr lang="en-US" dirty="0"/>
              <a:t>Expanding private-sector involvement in health services organizations </a:t>
            </a:r>
            <a:endParaRPr lang="en-US" dirty="0" smtClean="0"/>
          </a:p>
          <a:p>
            <a:pPr lvl="1"/>
            <a:r>
              <a:rPr lang="en-US" dirty="0"/>
              <a:t>Increasing demand for outcome </a:t>
            </a:r>
            <a:r>
              <a:rPr lang="en-US" dirty="0" smtClean="0"/>
              <a:t>accountability</a:t>
            </a:r>
          </a:p>
          <a:p>
            <a:pPr lvl="1"/>
            <a:r>
              <a:rPr lang="en-US" dirty="0" smtClean="0"/>
              <a:t>Increasing </a:t>
            </a:r>
            <a:r>
              <a:rPr lang="en-US" dirty="0"/>
              <a:t>focus on patient safety and quality of care by insurers and employee groups </a:t>
            </a:r>
            <a:endParaRPr lang="en-US" dirty="0" smtClean="0"/>
          </a:p>
          <a:p>
            <a:pPr lvl="1"/>
            <a:r>
              <a:rPr lang="en-US" dirty="0"/>
              <a:t>Rapidly developing medical technologies 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Pressures on </a:t>
            </a:r>
            <a:r>
              <a:rPr lang="en-US" cap="none" dirty="0" smtClean="0"/>
              <a:t>HSOs/HSs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96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term </a:t>
            </a:r>
            <a:r>
              <a:rPr lang="en-US" i="1" dirty="0" smtClean="0"/>
              <a:t>triad </a:t>
            </a:r>
            <a:r>
              <a:rPr lang="en-US" dirty="0" smtClean="0"/>
              <a:t>(group of 3) refers to three main components of HSOs/HSs</a:t>
            </a:r>
          </a:p>
          <a:p>
            <a:pPr lvl="1"/>
            <a:r>
              <a:rPr lang="en-US" dirty="0" smtClean="0"/>
              <a:t>Governing Body (GB)</a:t>
            </a:r>
          </a:p>
          <a:p>
            <a:pPr lvl="1"/>
            <a:r>
              <a:rPr lang="en-US" dirty="0" smtClean="0"/>
              <a:t>Chief Executive Officer (CEO)</a:t>
            </a:r>
          </a:p>
          <a:p>
            <a:pPr lvl="1"/>
            <a:r>
              <a:rPr lang="en-US" dirty="0" smtClean="0"/>
              <a:t>Professional Staff Organization (PSO)</a:t>
            </a:r>
          </a:p>
          <a:p>
            <a:r>
              <a:rPr lang="en-US" dirty="0" smtClean="0"/>
              <a:t>Although the term is archaic, the concept remains relevant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triad of key organizational components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23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Refers to: </a:t>
            </a:r>
          </a:p>
          <a:p>
            <a:pPr lvl="1"/>
            <a:r>
              <a:rPr lang="en-US" dirty="0" smtClean="0"/>
              <a:t>One </a:t>
            </a:r>
            <a:r>
              <a:rPr lang="en-US" dirty="0"/>
              <a:t>individual in </a:t>
            </a:r>
            <a:r>
              <a:rPr lang="en-US" dirty="0" smtClean="0"/>
              <a:t>a </a:t>
            </a:r>
            <a:r>
              <a:rPr lang="en-US" dirty="0"/>
              <a:t>sole-proprietorship nursing </a:t>
            </a:r>
            <a:r>
              <a:rPr lang="en-US" dirty="0" smtClean="0"/>
              <a:t>facility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n </a:t>
            </a:r>
            <a:r>
              <a:rPr lang="en-US" dirty="0"/>
              <a:t>acute hospital in an academic health </a:t>
            </a:r>
            <a:r>
              <a:rPr lang="en-US" dirty="0" smtClean="0"/>
              <a:t>center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GB of </a:t>
            </a:r>
            <a:r>
              <a:rPr lang="en-US" dirty="0" smtClean="0"/>
              <a:t>an academic</a:t>
            </a:r>
            <a:endParaRPr lang="en-US" dirty="0"/>
          </a:p>
          <a:p>
            <a:r>
              <a:rPr lang="en-US" dirty="0" smtClean="0"/>
              <a:t>Is the </a:t>
            </a:r>
            <a:r>
              <a:rPr lang="en-US" dirty="0"/>
              <a:t>ultimate authority and decision </a:t>
            </a:r>
            <a:r>
              <a:rPr lang="en-US" dirty="0" smtClean="0"/>
              <a:t>maker for </a:t>
            </a:r>
            <a:r>
              <a:rPr lang="en-US" dirty="0"/>
              <a:t>HSOs/HSs </a:t>
            </a:r>
            <a:endParaRPr lang="en-US" dirty="0" smtClean="0"/>
          </a:p>
          <a:p>
            <a:r>
              <a:rPr lang="en-US" dirty="0" smtClean="0"/>
              <a:t>Determines the organizational mission </a:t>
            </a:r>
            <a:r>
              <a:rPr lang="en-US" dirty="0"/>
              <a:t>and evaluates progress toward accomplishing </a:t>
            </a:r>
            <a:r>
              <a:rPr lang="en-US" dirty="0" smtClean="0"/>
              <a:t>that mission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Governing body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13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GB responsibilities (applicable to all HSOs/HSs)</a:t>
            </a:r>
          </a:p>
          <a:p>
            <a:pPr marL="708660" lvl="1" indent="-342900">
              <a:buFont typeface="+mj-lt"/>
              <a:buAutoNum type="arabicPeriod"/>
            </a:pPr>
            <a:r>
              <a:rPr lang="en-US" dirty="0"/>
              <a:t>Organizing itself effectively, establishing and following policies </a:t>
            </a:r>
            <a:r>
              <a:rPr lang="en-US" dirty="0" smtClean="0"/>
              <a:t>and procedures </a:t>
            </a:r>
            <a:r>
              <a:rPr lang="en-US" dirty="0"/>
              <a:t>necessary to discharge its responsibilities</a:t>
            </a:r>
            <a:r>
              <a:rPr lang="en-US" dirty="0" smtClean="0"/>
              <a:t>, and </a:t>
            </a:r>
            <a:r>
              <a:rPr lang="en-US" dirty="0"/>
              <a:t>adopting </a:t>
            </a:r>
            <a:r>
              <a:rPr lang="en-US" dirty="0" smtClean="0"/>
              <a:t>bylaws</a:t>
            </a:r>
          </a:p>
          <a:p>
            <a:pPr marL="708660" lvl="1" indent="-342900">
              <a:buFont typeface="+mj-lt"/>
              <a:buAutoNum type="arabicPeriod"/>
            </a:pPr>
            <a:r>
              <a:rPr lang="en-US" dirty="0" smtClean="0"/>
              <a:t>Selecting </a:t>
            </a:r>
            <a:r>
              <a:rPr lang="en-US" dirty="0"/>
              <a:t>qualified </a:t>
            </a:r>
            <a:r>
              <a:rPr lang="en-US" dirty="0" smtClean="0"/>
              <a:t>CEOs and delegating CEOs necessary authority</a:t>
            </a:r>
          </a:p>
          <a:p>
            <a:pPr marL="708660" lvl="1" indent="-342900">
              <a:buFont typeface="+mj-lt"/>
              <a:buAutoNum type="arabicPeriod"/>
            </a:pPr>
            <a:r>
              <a:rPr lang="en-US" dirty="0" smtClean="0"/>
              <a:t>Ensuring proper </a:t>
            </a:r>
            <a:r>
              <a:rPr lang="en-US" dirty="0"/>
              <a:t>organization of staff and monitoring the quality of </a:t>
            </a:r>
            <a:r>
              <a:rPr lang="en-US" dirty="0" smtClean="0"/>
              <a:t>care</a:t>
            </a:r>
            <a:endParaRPr lang="en-US" dirty="0"/>
          </a:p>
          <a:p>
            <a:pPr marL="708660" lvl="1" indent="-342900">
              <a:buFont typeface="+mj-lt"/>
              <a:buAutoNum type="arabicPeriod"/>
            </a:pPr>
            <a:r>
              <a:rPr lang="en-US" dirty="0" smtClean="0"/>
              <a:t>Monitoring and </a:t>
            </a:r>
            <a:r>
              <a:rPr lang="en-US" dirty="0"/>
              <a:t>influencing public policies concerning the </a:t>
            </a:r>
            <a:r>
              <a:rPr lang="en-US" dirty="0" smtClean="0"/>
              <a:t>establishing </a:t>
            </a:r>
            <a:r>
              <a:rPr lang="en-US" dirty="0" smtClean="0"/>
              <a:t>and maintaining </a:t>
            </a:r>
            <a:r>
              <a:rPr lang="en-US" dirty="0" smtClean="0"/>
              <a:t>of appropriate </a:t>
            </a:r>
            <a:r>
              <a:rPr lang="en-US" dirty="0"/>
              <a:t>external </a:t>
            </a:r>
            <a:r>
              <a:rPr lang="en-US" dirty="0" smtClean="0"/>
              <a:t>relationships</a:t>
            </a:r>
            <a:endParaRPr lang="en-US" dirty="0"/>
          </a:p>
          <a:p>
            <a:pPr marL="708660" lvl="1" indent="-342900">
              <a:buFont typeface="+mj-lt"/>
              <a:buAutoNum type="arabicPeriod"/>
            </a:pPr>
            <a:r>
              <a:rPr lang="en-US" dirty="0" smtClean="0"/>
              <a:t>Developing </a:t>
            </a:r>
            <a:r>
              <a:rPr lang="en-US" dirty="0" smtClean="0"/>
              <a:t>a </a:t>
            </a:r>
            <a:r>
              <a:rPr lang="en-US" dirty="0"/>
              <a:t>strategic plan, </a:t>
            </a:r>
            <a:r>
              <a:rPr lang="en-US" dirty="0" smtClean="0"/>
              <a:t>and defining the necessary goals</a:t>
            </a:r>
            <a:r>
              <a:rPr lang="en-US" dirty="0"/>
              <a:t>, objectives, and policies </a:t>
            </a:r>
            <a:r>
              <a:rPr lang="en-US" dirty="0" smtClean="0"/>
              <a:t>to achieve the plan</a:t>
            </a:r>
            <a:endParaRPr lang="en-US" dirty="0"/>
          </a:p>
          <a:p>
            <a:pPr marL="708660" lvl="1" indent="-342900">
              <a:buFont typeface="+mj-lt"/>
              <a:buAutoNum type="arabicPeriod"/>
            </a:pPr>
            <a:r>
              <a:rPr lang="en-US" dirty="0" smtClean="0"/>
              <a:t>Developing, utilizing, and maintaining </a:t>
            </a:r>
            <a:r>
              <a:rPr lang="en-US" dirty="0" smtClean="0"/>
              <a:t>resources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Governing body (</a:t>
            </a:r>
            <a:r>
              <a:rPr lang="en-US" dirty="0" err="1" smtClean="0"/>
              <a:t>CONt.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24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Functions of the GB:</a:t>
            </a:r>
          </a:p>
          <a:p>
            <a:pPr lvl="1"/>
            <a:r>
              <a:rPr lang="en-US" dirty="0" smtClean="0"/>
              <a:t>Establishing </a:t>
            </a:r>
            <a:r>
              <a:rPr lang="en-US" dirty="0" smtClean="0"/>
              <a:t>the mission</a:t>
            </a:r>
            <a:endParaRPr lang="en-US" dirty="0" smtClean="0"/>
          </a:p>
          <a:p>
            <a:pPr lvl="1"/>
            <a:r>
              <a:rPr lang="en-US" dirty="0" smtClean="0"/>
              <a:t>Monitoring progress toward accomplishing </a:t>
            </a:r>
            <a:r>
              <a:rPr lang="en-US" dirty="0" smtClean="0"/>
              <a:t>the mission</a:t>
            </a:r>
            <a:endParaRPr lang="en-US" dirty="0" smtClean="0"/>
          </a:p>
          <a:p>
            <a:pPr lvl="1"/>
            <a:r>
              <a:rPr lang="en-US" dirty="0" smtClean="0"/>
              <a:t>Approving </a:t>
            </a:r>
            <a:r>
              <a:rPr lang="en-US" dirty="0" smtClean="0"/>
              <a:t>the strategic plan </a:t>
            </a:r>
            <a:r>
              <a:rPr lang="en-US" dirty="0" smtClean="0"/>
              <a:t>and annual budgets</a:t>
            </a:r>
          </a:p>
          <a:p>
            <a:pPr lvl="1"/>
            <a:r>
              <a:rPr lang="en-US" dirty="0" smtClean="0"/>
              <a:t>Ensuring the quality of care by approving quality of care goals</a:t>
            </a:r>
          </a:p>
          <a:p>
            <a:pPr lvl="1"/>
            <a:r>
              <a:rPr lang="en-US" dirty="0" smtClean="0"/>
              <a:t>Monitoring overall performance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Governing body (</a:t>
            </a:r>
            <a:r>
              <a:rPr lang="en-US" dirty="0" err="1" smtClean="0"/>
              <a:t>CONt.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9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Selected by and receives authority from the GB</a:t>
            </a:r>
          </a:p>
          <a:p>
            <a:r>
              <a:rPr lang="en-US" dirty="0" smtClean="0"/>
              <a:t>Acts as the GB’s agent to: </a:t>
            </a:r>
          </a:p>
          <a:p>
            <a:pPr lvl="1"/>
            <a:r>
              <a:rPr lang="en-US" dirty="0" smtClean="0"/>
              <a:t>Organize inputs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chieve organizational missions and objectives</a:t>
            </a:r>
          </a:p>
          <a:p>
            <a:r>
              <a:rPr lang="en-US" dirty="0" smtClean="0"/>
              <a:t>Adopts corporate titles like </a:t>
            </a:r>
            <a:r>
              <a:rPr lang="en-US" i="1" dirty="0" smtClean="0"/>
              <a:t>president </a:t>
            </a:r>
            <a:r>
              <a:rPr lang="en-US" dirty="0" smtClean="0"/>
              <a:t>and </a:t>
            </a:r>
            <a:r>
              <a:rPr lang="en-US" i="1" dirty="0" smtClean="0"/>
              <a:t>executive vice president</a:t>
            </a:r>
          </a:p>
          <a:p>
            <a:r>
              <a:rPr lang="en-US" dirty="0" smtClean="0"/>
              <a:t>Works in a </a:t>
            </a:r>
            <a:r>
              <a:rPr lang="en-US" dirty="0" smtClean="0"/>
              <a:t>competitive</a:t>
            </a:r>
            <a:r>
              <a:rPr lang="en-US" dirty="0" smtClean="0"/>
              <a:t>, economically demanding environment</a:t>
            </a:r>
          </a:p>
          <a:p>
            <a:r>
              <a:rPr lang="en-US" dirty="0" smtClean="0"/>
              <a:t>Manages inputs in order to achieve desired outputs (the HSO/HS mission and objectives)</a:t>
            </a:r>
          </a:p>
          <a:p>
            <a:pPr lvl="1"/>
            <a:r>
              <a:rPr lang="en-US" dirty="0" smtClean="0"/>
              <a:t>Human resources</a:t>
            </a:r>
          </a:p>
          <a:p>
            <a:pPr lvl="1"/>
            <a:r>
              <a:rPr lang="en-US" dirty="0" smtClean="0"/>
              <a:t>Material</a:t>
            </a:r>
          </a:p>
          <a:p>
            <a:pPr lvl="1"/>
            <a:r>
              <a:rPr lang="en-US" dirty="0" smtClean="0"/>
              <a:t>Technology</a:t>
            </a:r>
          </a:p>
          <a:p>
            <a:pPr lvl="1"/>
            <a:r>
              <a:rPr lang="en-US" dirty="0" smtClean="0"/>
              <a:t>Information</a:t>
            </a:r>
          </a:p>
          <a:p>
            <a:pPr lvl="1"/>
            <a:r>
              <a:rPr lang="en-US" dirty="0" smtClean="0"/>
              <a:t>Capital 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Chief Executive Officer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57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Comprised of clinical staff who deliver </a:t>
            </a:r>
            <a:r>
              <a:rPr lang="en-US" dirty="0" smtClean="0"/>
              <a:t>healthcare </a:t>
            </a:r>
            <a:r>
              <a:rPr lang="en-US" dirty="0" smtClean="0"/>
              <a:t>and health-related services</a:t>
            </a:r>
          </a:p>
          <a:p>
            <a:r>
              <a:rPr lang="en-US" dirty="0" smtClean="0"/>
              <a:t>Individual </a:t>
            </a:r>
            <a:r>
              <a:rPr lang="en-US" dirty="0"/>
              <a:t>LIPs and the PSO as a whole perform technical services that must be </a:t>
            </a:r>
            <a:r>
              <a:rPr lang="en-US" dirty="0" smtClean="0"/>
              <a:t>integrated </a:t>
            </a:r>
            <a:r>
              <a:rPr lang="en-US" dirty="0"/>
              <a:t>into a total effort if the organization is to achieve its </a:t>
            </a:r>
            <a:r>
              <a:rPr lang="en-US" dirty="0" smtClean="0"/>
              <a:t>objectives</a:t>
            </a:r>
          </a:p>
          <a:p>
            <a:r>
              <a:rPr lang="en-US" dirty="0" smtClean="0"/>
              <a:t>Non</a:t>
            </a:r>
            <a:r>
              <a:rPr lang="en-US" dirty="0"/>
              <a:t>-LIP managers neither deliver clinical services nor judge quality </a:t>
            </a:r>
            <a:r>
              <a:rPr lang="en-US" dirty="0" smtClean="0"/>
              <a:t>independently; they </a:t>
            </a:r>
            <a:r>
              <a:rPr lang="en-US" dirty="0"/>
              <a:t>must obtain the expert advice </a:t>
            </a:r>
            <a:r>
              <a:rPr lang="en-US" dirty="0" smtClean="0"/>
              <a:t>and </a:t>
            </a:r>
            <a:r>
              <a:rPr lang="en-US" dirty="0"/>
              <a:t>technical assistance of LIPs to make informed judgments about individual </a:t>
            </a:r>
            <a:r>
              <a:rPr lang="en-US" dirty="0" smtClean="0"/>
              <a:t>and </a:t>
            </a:r>
            <a:r>
              <a:rPr lang="en-US" dirty="0"/>
              <a:t>aggregate PSO </a:t>
            </a:r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Staff Organization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67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Self-governance </a:t>
            </a:r>
            <a:r>
              <a:rPr lang="en-US" dirty="0"/>
              <a:t>is evidence of the strong tradition of physician independence that will continue </a:t>
            </a:r>
            <a:r>
              <a:rPr lang="en-US" dirty="0" smtClean="0"/>
              <a:t>in large PSOs</a:t>
            </a:r>
          </a:p>
          <a:p>
            <a:r>
              <a:rPr lang="en-US" dirty="0" smtClean="0"/>
              <a:t>LIPs </a:t>
            </a:r>
            <a:r>
              <a:rPr lang="en-US" dirty="0"/>
              <a:t>are also part of the </a:t>
            </a:r>
            <a:r>
              <a:rPr lang="en-US" dirty="0" smtClean="0"/>
              <a:t>PSO, regardless of whether they are salaried </a:t>
            </a:r>
            <a:r>
              <a:rPr lang="en-US" dirty="0"/>
              <a:t>by HSOs/HSs or are fee-for-</a:t>
            </a:r>
            <a:r>
              <a:rPr lang="en-US" dirty="0" smtClean="0"/>
              <a:t>service</a:t>
            </a:r>
          </a:p>
          <a:p>
            <a:r>
              <a:rPr lang="en-US" dirty="0" smtClean="0"/>
              <a:t>PSO bylaws, </a:t>
            </a:r>
            <a:r>
              <a:rPr lang="en-US" dirty="0"/>
              <a:t>which must be approved by the </a:t>
            </a:r>
            <a:r>
              <a:rPr lang="en-US" dirty="0" smtClean="0"/>
              <a:t>GB, </a:t>
            </a:r>
            <a:r>
              <a:rPr lang="en-US" dirty="0"/>
              <a:t>are central to self-governance and identify officers, </a:t>
            </a:r>
            <a:r>
              <a:rPr lang="en-US" dirty="0" smtClean="0"/>
              <a:t>committees, </a:t>
            </a:r>
            <a:r>
              <a:rPr lang="en-US" dirty="0"/>
              <a:t>and their </a:t>
            </a:r>
            <a:r>
              <a:rPr lang="en-US" dirty="0" smtClean="0"/>
              <a:t>functions</a:t>
            </a:r>
            <a:endParaRPr lang="en-US" dirty="0"/>
          </a:p>
          <a:p>
            <a:r>
              <a:rPr lang="en-US" dirty="0"/>
              <a:t>PSOs can be either open or </a:t>
            </a:r>
            <a:r>
              <a:rPr lang="en-US" dirty="0" smtClean="0"/>
              <a:t>closed, or a combination of the two</a:t>
            </a:r>
            <a:endParaRPr lang="en-US" dirty="0"/>
          </a:p>
          <a:p>
            <a:pPr lvl="1"/>
            <a:r>
              <a:rPr lang="en-US" dirty="0" smtClean="0"/>
              <a:t>Concept is highly </a:t>
            </a:r>
            <a:r>
              <a:rPr lang="en-US" dirty="0"/>
              <a:t>developed in acute care hospitals </a:t>
            </a:r>
            <a:r>
              <a:rPr lang="en-US" dirty="0" smtClean="0"/>
              <a:t>and systems 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lso </a:t>
            </a:r>
            <a:r>
              <a:rPr lang="en-US" dirty="0"/>
              <a:t>affects other HSOs such as </a:t>
            </a:r>
            <a:r>
              <a:rPr lang="en-US" dirty="0" smtClean="0"/>
              <a:t>NFs </a:t>
            </a:r>
            <a:r>
              <a:rPr lang="en-US" dirty="0"/>
              <a:t>&amp; </a:t>
            </a:r>
            <a:r>
              <a:rPr lang="en-US" dirty="0"/>
              <a:t>h</a:t>
            </a:r>
            <a:r>
              <a:rPr lang="en-US" dirty="0" smtClean="0"/>
              <a:t>ospices</a:t>
            </a:r>
            <a:endParaRPr lang="en-US" dirty="0" smtClean="0"/>
          </a:p>
          <a:p>
            <a:pPr lvl="1"/>
            <a:r>
              <a:rPr lang="en-US" dirty="0" smtClean="0"/>
              <a:t>Open – Any qualified LIP is granted clinical privileges and may treat patients</a:t>
            </a:r>
          </a:p>
          <a:p>
            <a:pPr lvl="1"/>
            <a:r>
              <a:rPr lang="en-US" dirty="0" smtClean="0"/>
              <a:t>Closed – Qualified PSO membership depends on the parameters put on the PSO by the PSO itself, as approved by the GB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Staff Organization (</a:t>
            </a:r>
            <a:r>
              <a:rPr lang="en-US" dirty="0" err="1" smtClean="0"/>
              <a:t>CONt.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</a:t>
            </a:r>
            <a:r>
              <a:rPr lang="en-US" dirty="0"/>
              <a:t>Beaufort B. Longest, Jr., and Kurt </a:t>
            </a:r>
            <a:r>
              <a:rPr lang="en-US" dirty="0" err="1"/>
              <a:t>Darr</a:t>
            </a:r>
            <a:r>
              <a:rPr lang="en-US" dirty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23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MHSOS FINA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Grid.thmx</Template>
  <TotalTime>643</TotalTime>
  <Words>3411</Words>
  <Application>Microsoft Office PowerPoint</Application>
  <PresentationFormat>On-screen Show (4:3)</PresentationFormat>
  <Paragraphs>257</Paragraphs>
  <Slides>27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Grid</vt:lpstr>
      <vt:lpstr>Types and Structures of Health Services Organizations &amp; Health Systems</vt:lpstr>
      <vt:lpstr>Chapter 2, Learning objectives</vt:lpstr>
      <vt:lpstr>The triad of key organizational components</vt:lpstr>
      <vt:lpstr>Governing body</vt:lpstr>
      <vt:lpstr>Governing body (CONt.)</vt:lpstr>
      <vt:lpstr>Governing body (CONt.)</vt:lpstr>
      <vt:lpstr>Chief Executive Officer</vt:lpstr>
      <vt:lpstr>Professional Staff Organization</vt:lpstr>
      <vt:lpstr>Professional Staff Organization (CONt.)</vt:lpstr>
      <vt:lpstr>Professional Staff Organization (CONt.)</vt:lpstr>
      <vt:lpstr>Professional Staff Organization (CONt.)</vt:lpstr>
      <vt:lpstr>Professional Staff Organization (CONt.)</vt:lpstr>
      <vt:lpstr>Professional Staff Organization (CONt.)</vt:lpstr>
      <vt:lpstr>Professional Staff Organization (CONt.)</vt:lpstr>
      <vt:lpstr>Organizational Structures of Selected HSOs/HSs</vt:lpstr>
      <vt:lpstr>Acute Care hospitals</vt:lpstr>
      <vt:lpstr>Nursing Facilities</vt:lpstr>
      <vt:lpstr>Health systems</vt:lpstr>
      <vt:lpstr>AMBULATORY HEALTH SERVICES</vt:lpstr>
      <vt:lpstr>Hospice</vt:lpstr>
      <vt:lpstr>Home health agencies</vt:lpstr>
      <vt:lpstr>Managed care</vt:lpstr>
      <vt:lpstr>Types of MCOs</vt:lpstr>
      <vt:lpstr>MCO characteristics and functions</vt:lpstr>
      <vt:lpstr>Public health</vt:lpstr>
      <vt:lpstr>Diversification in HSOs/HSs </vt:lpstr>
      <vt:lpstr>Environmental Pressures on HSOs/HSs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McDaniel</dc:creator>
  <cp:lastModifiedBy>Kate Hunsicker</cp:lastModifiedBy>
  <cp:revision>113</cp:revision>
  <dcterms:created xsi:type="dcterms:W3CDTF">2013-01-06T21:57:18Z</dcterms:created>
  <dcterms:modified xsi:type="dcterms:W3CDTF">2014-04-29T15:14:42Z</dcterms:modified>
</cp:coreProperties>
</file>