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4"/>
  </p:notesMasterIdLst>
  <p:handoutMasterIdLst>
    <p:handoutMasterId r:id="rId45"/>
  </p:handoutMasterIdLst>
  <p:sldIdLst>
    <p:sldId id="256" r:id="rId2"/>
    <p:sldId id="257" r:id="rId3"/>
    <p:sldId id="258" r:id="rId4"/>
    <p:sldId id="260" r:id="rId5"/>
    <p:sldId id="261" r:id="rId6"/>
    <p:sldId id="262" r:id="rId7"/>
    <p:sldId id="264" r:id="rId8"/>
    <p:sldId id="265" r:id="rId9"/>
    <p:sldId id="266" r:id="rId10"/>
    <p:sldId id="267" r:id="rId11"/>
    <p:sldId id="292" r:id="rId12"/>
    <p:sldId id="291" r:id="rId13"/>
    <p:sldId id="269" r:id="rId14"/>
    <p:sldId id="270" r:id="rId15"/>
    <p:sldId id="271" r:id="rId16"/>
    <p:sldId id="272" r:id="rId17"/>
    <p:sldId id="293" r:id="rId18"/>
    <p:sldId id="273" r:id="rId19"/>
    <p:sldId id="296" r:id="rId20"/>
    <p:sldId id="295" r:id="rId21"/>
    <p:sldId id="274" r:id="rId22"/>
    <p:sldId id="297" r:id="rId23"/>
    <p:sldId id="275" r:id="rId24"/>
    <p:sldId id="276" r:id="rId25"/>
    <p:sldId id="277" r:id="rId26"/>
    <p:sldId id="278" r:id="rId27"/>
    <p:sldId id="279" r:id="rId28"/>
    <p:sldId id="280" r:id="rId29"/>
    <p:sldId id="281" r:id="rId30"/>
    <p:sldId id="282" r:id="rId31"/>
    <p:sldId id="283" r:id="rId32"/>
    <p:sldId id="284" r:id="rId33"/>
    <p:sldId id="285" r:id="rId34"/>
    <p:sldId id="298" r:id="rId35"/>
    <p:sldId id="302" r:id="rId36"/>
    <p:sldId id="299" r:id="rId37"/>
    <p:sldId id="303" r:id="rId38"/>
    <p:sldId id="301" r:id="rId39"/>
    <p:sldId id="286" r:id="rId40"/>
    <p:sldId id="287" r:id="rId41"/>
    <p:sldId id="288" r:id="rId42"/>
    <p:sldId id="289" r:id="rId4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n McDaniel" initials="" lastIdx="5" clrIdx="0"/>
  <p:cmAuthor id="1" name="owner" initials="o" lastIdx="50" clrIdx="1"/>
  <p:cmAuthor id="2" name="Nora" initials="N" lastIdx="2"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16" autoAdjust="0"/>
    <p:restoredTop sz="93208" autoAdjust="0"/>
  </p:normalViewPr>
  <p:slideViewPr>
    <p:cSldViewPr snapToGrid="0" snapToObjects="1">
      <p:cViewPr varScale="1">
        <p:scale>
          <a:sx n="78" d="100"/>
          <a:sy n="78" d="100"/>
        </p:scale>
        <p:origin x="-1624" y="-112"/>
      </p:cViewPr>
      <p:guideLst>
        <p:guide orient="horz" pos="2160"/>
        <p:guide pos="2880"/>
      </p:guideLst>
    </p:cSldViewPr>
  </p:slid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commentAuthors" Target="commentAuthors.xml"/><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2A0D76-0A70-A74E-A396-59F65BF67E2E}" type="datetimeFigureOut">
              <a:rPr lang="en-US" smtClean="0"/>
              <a:t>4/30/14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1003B9-02D1-F046-8716-70A27B205052}" type="slidenum">
              <a:rPr lang="en-US" smtClean="0"/>
              <a:t>‹#›</a:t>
            </a:fld>
            <a:endParaRPr lang="en-US"/>
          </a:p>
        </p:txBody>
      </p:sp>
    </p:spTree>
    <p:extLst>
      <p:ext uri="{BB962C8B-B14F-4D97-AF65-F5344CB8AC3E}">
        <p14:creationId xmlns:p14="http://schemas.microsoft.com/office/powerpoint/2010/main" val="1531716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9C578-92E8-D64D-A4A0-0A020B10E37E}" type="datetimeFigureOut">
              <a:rPr lang="en-US" smtClean="0"/>
              <a:t>4/30/14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1A2A19-0EA0-A84E-BB2B-FF7475AA3C3F}" type="slidenum">
              <a:rPr lang="en-US" smtClean="0"/>
              <a:t>‹#›</a:t>
            </a:fld>
            <a:endParaRPr lang="en-US"/>
          </a:p>
        </p:txBody>
      </p:sp>
    </p:spTree>
    <p:extLst>
      <p:ext uri="{BB962C8B-B14F-4D97-AF65-F5344CB8AC3E}">
        <p14:creationId xmlns:p14="http://schemas.microsoft.com/office/powerpoint/2010/main" val="27624389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a:t>
            </a:fld>
            <a:endParaRPr lang="en-US" dirty="0"/>
          </a:p>
        </p:txBody>
      </p:sp>
    </p:spTree>
    <p:extLst>
      <p:ext uri="{BB962C8B-B14F-4D97-AF65-F5344CB8AC3E}">
        <p14:creationId xmlns:p14="http://schemas.microsoft.com/office/powerpoint/2010/main" val="482775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10</a:t>
            </a:fld>
            <a:endParaRPr lang="en-US" dirty="0"/>
          </a:p>
        </p:txBody>
      </p:sp>
    </p:spTree>
    <p:extLst>
      <p:ext uri="{BB962C8B-B14F-4D97-AF65-F5344CB8AC3E}">
        <p14:creationId xmlns:p14="http://schemas.microsoft.com/office/powerpoint/2010/main" val="3096516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12</a:t>
            </a:fld>
            <a:endParaRPr lang="en-US" dirty="0"/>
          </a:p>
        </p:txBody>
      </p:sp>
    </p:spTree>
    <p:extLst>
      <p:ext uri="{BB962C8B-B14F-4D97-AF65-F5344CB8AC3E}">
        <p14:creationId xmlns:p14="http://schemas.microsoft.com/office/powerpoint/2010/main" val="3526198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Name some of the trends here?</a:t>
            </a:r>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13</a:t>
            </a:fld>
            <a:endParaRPr lang="en-US" dirty="0"/>
          </a:p>
        </p:txBody>
      </p:sp>
    </p:spTree>
    <p:extLst>
      <p:ext uri="{BB962C8B-B14F-4D97-AF65-F5344CB8AC3E}">
        <p14:creationId xmlns:p14="http://schemas.microsoft.com/office/powerpoint/2010/main" val="2053296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14</a:t>
            </a:fld>
            <a:endParaRPr lang="en-US" dirty="0"/>
          </a:p>
        </p:txBody>
      </p:sp>
    </p:spTree>
    <p:extLst>
      <p:ext uri="{BB962C8B-B14F-4D97-AF65-F5344CB8AC3E}">
        <p14:creationId xmlns:p14="http://schemas.microsoft.com/office/powerpoint/2010/main" val="61456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15</a:t>
            </a:fld>
            <a:endParaRPr lang="en-US" dirty="0"/>
          </a:p>
        </p:txBody>
      </p:sp>
    </p:spTree>
    <p:extLst>
      <p:ext uri="{BB962C8B-B14F-4D97-AF65-F5344CB8AC3E}">
        <p14:creationId xmlns:p14="http://schemas.microsoft.com/office/powerpoint/2010/main" val="11120548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16</a:t>
            </a:fld>
            <a:endParaRPr lang="en-US" dirty="0"/>
          </a:p>
        </p:txBody>
      </p:sp>
    </p:spTree>
    <p:extLst>
      <p:ext uri="{BB962C8B-B14F-4D97-AF65-F5344CB8AC3E}">
        <p14:creationId xmlns:p14="http://schemas.microsoft.com/office/powerpoint/2010/main" val="3755822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17</a:t>
            </a:fld>
            <a:endParaRPr lang="en-US" dirty="0"/>
          </a:p>
        </p:txBody>
      </p:sp>
    </p:spTree>
    <p:extLst>
      <p:ext uri="{BB962C8B-B14F-4D97-AF65-F5344CB8AC3E}">
        <p14:creationId xmlns:p14="http://schemas.microsoft.com/office/powerpoint/2010/main" val="1112054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18</a:t>
            </a:fld>
            <a:endParaRPr lang="en-US" dirty="0"/>
          </a:p>
        </p:txBody>
      </p:sp>
    </p:spTree>
    <p:extLst>
      <p:ext uri="{BB962C8B-B14F-4D97-AF65-F5344CB8AC3E}">
        <p14:creationId xmlns:p14="http://schemas.microsoft.com/office/powerpoint/2010/main" val="9700171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21</a:t>
            </a:fld>
            <a:endParaRPr lang="en-US"/>
          </a:p>
        </p:txBody>
      </p:sp>
    </p:spTree>
    <p:extLst>
      <p:ext uri="{BB962C8B-B14F-4D97-AF65-F5344CB8AC3E}">
        <p14:creationId xmlns:p14="http://schemas.microsoft.com/office/powerpoint/2010/main" val="17698837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22</a:t>
            </a:fld>
            <a:endParaRPr lang="en-US"/>
          </a:p>
        </p:txBody>
      </p:sp>
    </p:spTree>
    <p:extLst>
      <p:ext uri="{BB962C8B-B14F-4D97-AF65-F5344CB8AC3E}">
        <p14:creationId xmlns:p14="http://schemas.microsoft.com/office/powerpoint/2010/main" val="1769883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2</a:t>
            </a:fld>
            <a:endParaRPr lang="en-US" dirty="0"/>
          </a:p>
        </p:txBody>
      </p:sp>
    </p:spTree>
    <p:extLst>
      <p:ext uri="{BB962C8B-B14F-4D97-AF65-F5344CB8AC3E}">
        <p14:creationId xmlns:p14="http://schemas.microsoft.com/office/powerpoint/2010/main" val="22384954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23</a:t>
            </a:fld>
            <a:endParaRPr lang="en-US"/>
          </a:p>
        </p:txBody>
      </p:sp>
    </p:spTree>
    <p:extLst>
      <p:ext uri="{BB962C8B-B14F-4D97-AF65-F5344CB8AC3E}">
        <p14:creationId xmlns:p14="http://schemas.microsoft.com/office/powerpoint/2010/main" val="3121625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24</a:t>
            </a:fld>
            <a:endParaRPr lang="en-US"/>
          </a:p>
        </p:txBody>
      </p:sp>
    </p:spTree>
    <p:extLst>
      <p:ext uri="{BB962C8B-B14F-4D97-AF65-F5344CB8AC3E}">
        <p14:creationId xmlns:p14="http://schemas.microsoft.com/office/powerpoint/2010/main" val="4162452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25</a:t>
            </a:fld>
            <a:endParaRPr lang="en-US"/>
          </a:p>
        </p:txBody>
      </p:sp>
    </p:spTree>
    <p:extLst>
      <p:ext uri="{BB962C8B-B14F-4D97-AF65-F5344CB8AC3E}">
        <p14:creationId xmlns:p14="http://schemas.microsoft.com/office/powerpoint/2010/main" val="32835356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26</a:t>
            </a:fld>
            <a:endParaRPr lang="en-US"/>
          </a:p>
        </p:txBody>
      </p:sp>
    </p:spTree>
    <p:extLst>
      <p:ext uri="{BB962C8B-B14F-4D97-AF65-F5344CB8AC3E}">
        <p14:creationId xmlns:p14="http://schemas.microsoft.com/office/powerpoint/2010/main" val="9635236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27</a:t>
            </a:fld>
            <a:endParaRPr lang="en-US"/>
          </a:p>
        </p:txBody>
      </p:sp>
    </p:spTree>
    <p:extLst>
      <p:ext uri="{BB962C8B-B14F-4D97-AF65-F5344CB8AC3E}">
        <p14:creationId xmlns:p14="http://schemas.microsoft.com/office/powerpoint/2010/main" val="37034330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28</a:t>
            </a:fld>
            <a:endParaRPr lang="en-US"/>
          </a:p>
        </p:txBody>
      </p:sp>
    </p:spTree>
    <p:extLst>
      <p:ext uri="{BB962C8B-B14F-4D97-AF65-F5344CB8AC3E}">
        <p14:creationId xmlns:p14="http://schemas.microsoft.com/office/powerpoint/2010/main" val="8823706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29</a:t>
            </a:fld>
            <a:endParaRPr lang="en-US"/>
          </a:p>
        </p:txBody>
      </p:sp>
    </p:spTree>
    <p:extLst>
      <p:ext uri="{BB962C8B-B14F-4D97-AF65-F5344CB8AC3E}">
        <p14:creationId xmlns:p14="http://schemas.microsoft.com/office/powerpoint/2010/main" val="24545783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30</a:t>
            </a:fld>
            <a:endParaRPr lang="en-US"/>
          </a:p>
        </p:txBody>
      </p:sp>
    </p:spTree>
    <p:extLst>
      <p:ext uri="{BB962C8B-B14F-4D97-AF65-F5344CB8AC3E}">
        <p14:creationId xmlns:p14="http://schemas.microsoft.com/office/powerpoint/2010/main" val="17507292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31</a:t>
            </a:fld>
            <a:endParaRPr lang="en-US"/>
          </a:p>
        </p:txBody>
      </p:sp>
    </p:spTree>
    <p:extLst>
      <p:ext uri="{BB962C8B-B14F-4D97-AF65-F5344CB8AC3E}">
        <p14:creationId xmlns:p14="http://schemas.microsoft.com/office/powerpoint/2010/main" val="19313708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32</a:t>
            </a:fld>
            <a:endParaRPr lang="en-US"/>
          </a:p>
        </p:txBody>
      </p:sp>
    </p:spTree>
    <p:extLst>
      <p:ext uri="{BB962C8B-B14F-4D97-AF65-F5344CB8AC3E}">
        <p14:creationId xmlns:p14="http://schemas.microsoft.com/office/powerpoint/2010/main" val="399334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3</a:t>
            </a:fld>
            <a:endParaRPr lang="en-US" dirty="0"/>
          </a:p>
        </p:txBody>
      </p:sp>
    </p:spTree>
    <p:extLst>
      <p:ext uri="{BB962C8B-B14F-4D97-AF65-F5344CB8AC3E}">
        <p14:creationId xmlns:p14="http://schemas.microsoft.com/office/powerpoint/2010/main" val="30802446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33</a:t>
            </a:fld>
            <a:endParaRPr lang="en-US"/>
          </a:p>
        </p:txBody>
      </p:sp>
    </p:spTree>
    <p:extLst>
      <p:ext uri="{BB962C8B-B14F-4D97-AF65-F5344CB8AC3E}">
        <p14:creationId xmlns:p14="http://schemas.microsoft.com/office/powerpoint/2010/main" val="29764403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39</a:t>
            </a:fld>
            <a:endParaRPr lang="en-US"/>
          </a:p>
        </p:txBody>
      </p:sp>
    </p:spTree>
    <p:extLst>
      <p:ext uri="{BB962C8B-B14F-4D97-AF65-F5344CB8AC3E}">
        <p14:creationId xmlns:p14="http://schemas.microsoft.com/office/powerpoint/2010/main" val="9721490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40</a:t>
            </a:fld>
            <a:endParaRPr lang="en-US"/>
          </a:p>
        </p:txBody>
      </p:sp>
    </p:spTree>
    <p:extLst>
      <p:ext uri="{BB962C8B-B14F-4D97-AF65-F5344CB8AC3E}">
        <p14:creationId xmlns:p14="http://schemas.microsoft.com/office/powerpoint/2010/main" val="33027132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41</a:t>
            </a:fld>
            <a:endParaRPr lang="en-US"/>
          </a:p>
        </p:txBody>
      </p:sp>
    </p:spTree>
    <p:extLst>
      <p:ext uri="{BB962C8B-B14F-4D97-AF65-F5344CB8AC3E}">
        <p14:creationId xmlns:p14="http://schemas.microsoft.com/office/powerpoint/2010/main" val="164543147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42</a:t>
            </a:fld>
            <a:endParaRPr lang="en-US" dirty="0"/>
          </a:p>
        </p:txBody>
      </p:sp>
    </p:spTree>
    <p:extLst>
      <p:ext uri="{BB962C8B-B14F-4D97-AF65-F5344CB8AC3E}">
        <p14:creationId xmlns:p14="http://schemas.microsoft.com/office/powerpoint/2010/main" val="2292954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4</a:t>
            </a:fld>
            <a:endParaRPr lang="en-US" dirty="0"/>
          </a:p>
        </p:txBody>
      </p:sp>
    </p:spTree>
    <p:extLst>
      <p:ext uri="{BB962C8B-B14F-4D97-AF65-F5344CB8AC3E}">
        <p14:creationId xmlns:p14="http://schemas.microsoft.com/office/powerpoint/2010/main" val="2213885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5</a:t>
            </a:fld>
            <a:endParaRPr lang="en-US" dirty="0"/>
          </a:p>
        </p:txBody>
      </p:sp>
    </p:spTree>
    <p:extLst>
      <p:ext uri="{BB962C8B-B14F-4D97-AF65-F5344CB8AC3E}">
        <p14:creationId xmlns:p14="http://schemas.microsoft.com/office/powerpoint/2010/main" val="1076855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6</a:t>
            </a:fld>
            <a:endParaRPr lang="en-US" dirty="0"/>
          </a:p>
        </p:txBody>
      </p:sp>
    </p:spTree>
    <p:extLst>
      <p:ext uri="{BB962C8B-B14F-4D97-AF65-F5344CB8AC3E}">
        <p14:creationId xmlns:p14="http://schemas.microsoft.com/office/powerpoint/2010/main" val="1805898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7</a:t>
            </a:fld>
            <a:endParaRPr lang="en-US" dirty="0"/>
          </a:p>
        </p:txBody>
      </p:sp>
    </p:spTree>
    <p:extLst>
      <p:ext uri="{BB962C8B-B14F-4D97-AF65-F5344CB8AC3E}">
        <p14:creationId xmlns:p14="http://schemas.microsoft.com/office/powerpoint/2010/main" val="2255484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8</a:t>
            </a:fld>
            <a:endParaRPr lang="en-US" dirty="0"/>
          </a:p>
        </p:txBody>
      </p:sp>
    </p:spTree>
    <p:extLst>
      <p:ext uri="{BB962C8B-B14F-4D97-AF65-F5344CB8AC3E}">
        <p14:creationId xmlns:p14="http://schemas.microsoft.com/office/powerpoint/2010/main" val="4106160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9</a:t>
            </a:fld>
            <a:endParaRPr lang="en-US" dirty="0"/>
          </a:p>
        </p:txBody>
      </p:sp>
    </p:spTree>
    <p:extLst>
      <p:ext uri="{BB962C8B-B14F-4D97-AF65-F5344CB8AC3E}">
        <p14:creationId xmlns:p14="http://schemas.microsoft.com/office/powerpoint/2010/main" val="3910002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EC11F7B9-E3EE-D448-8D91-CF73B945EF86}" type="datetime1">
              <a:rPr lang="en-US" smtClean="0"/>
              <a:t>4/30/14</a:t>
            </a:fld>
            <a:endParaRPr lang="en-US" dirty="0"/>
          </a:p>
        </p:txBody>
      </p:sp>
      <p:sp>
        <p:nvSpPr>
          <p:cNvPr id="11" name="Slide Number Placeholder 10"/>
          <p:cNvSpPr>
            <a:spLocks noGrp="1"/>
          </p:cNvSpPr>
          <p:nvPr>
            <p:ph type="sldNum" sz="quarter" idx="11"/>
          </p:nvPr>
        </p:nvSpPr>
        <p:spPr/>
        <p:txBody>
          <a:bodyPr/>
          <a:lstStyle>
            <a:lvl1pPr>
              <a:defRPr sz="1000">
                <a:solidFill>
                  <a:srgbClr val="FFFFFF"/>
                </a:solidFill>
              </a:defRPr>
            </a:lvl1pPr>
          </a:lstStyle>
          <a:p>
            <a:fld id="{057B859C-5B2B-8749-B99F-4C47515F9E9C}" type="slidenum">
              <a:rPr lang="en-US" smtClean="0"/>
              <a:pPr/>
              <a:t>‹#›</a:t>
            </a:fld>
            <a:endParaRPr lang="en-US" dirty="0"/>
          </a:p>
        </p:txBody>
      </p:sp>
      <p:sp>
        <p:nvSpPr>
          <p:cNvPr id="12" name="Footer Placeholder 11"/>
          <p:cNvSpPr>
            <a:spLocks noGrp="1"/>
          </p:cNvSpPr>
          <p:nvPr>
            <p:ph type="ftr" sz="quarter" idx="12"/>
          </p:nvPr>
        </p:nvSpPr>
        <p:spPr>
          <a:xfrm>
            <a:off x="235178" y="6213206"/>
            <a:ext cx="6546622" cy="421043"/>
          </a:xfrm>
          <a:prstGeom prst="rect">
            <a:avLst/>
          </a:prstGeom>
        </p:spPr>
        <p:txBody>
          <a:bodyPr/>
          <a:lstStyle>
            <a:lvl1pPr algn="r">
              <a:defRPr sz="1000">
                <a:solidFill>
                  <a:schemeClr val="bg2"/>
                </a:solidFill>
              </a:defRPr>
            </a:lvl1pPr>
          </a:lstStyle>
          <a:p>
            <a:r>
              <a:rPr lang="en-US" dirty="0" smtClean="0"/>
              <a:t>Copyright © 2013 by Health Professions Press, Inc. Prepared by Pierrette Cazeau, based on</a:t>
            </a:r>
            <a:r>
              <a:rPr lang="en-US" i="1" dirty="0" smtClean="0"/>
              <a:t> Managing Health Services Organizations and Systems, Fifth Edition, </a:t>
            </a:r>
            <a:r>
              <a:rPr lang="en-US" dirty="0" smtClean="0"/>
              <a:t>by Beaufort B. Longest &amp; Kurt Darr (2008, Health Professions Press, Inc.).</a:t>
            </a:r>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A2BC9E-C18A-5E49-90C1-FECAC7D2F518}" type="datetime1">
              <a:rPr lang="en-US" smtClean="0"/>
              <a:t>4/30/14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7FABD27-E42A-5843-AC09-0BEF46B7DE97}" type="datetime1">
              <a:rPr lang="en-US" smtClean="0"/>
              <a:t>4/30/14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57B859C-5B2B-8749-B99F-4C47515F9E9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78A7D0-4DEE-2849-9B76-55979FA16806}" type="datetime1">
              <a:rPr lang="en-US" smtClean="0"/>
              <a:t>4/30/14</a:t>
            </a:fld>
            <a:endParaRPr lang="en-US" dirty="0"/>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dirty="0"/>
          </a:p>
        </p:txBody>
      </p:sp>
      <p:sp>
        <p:nvSpPr>
          <p:cNvPr id="7" name="Title 6"/>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5FEF64D6-B1C3-C14F-BC31-BB5CDBAD3021}" type="datetime1">
              <a:rPr lang="en-US" smtClean="0"/>
              <a:t>4/30/14</a:t>
            </a:fld>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057B859C-5B2B-8749-B99F-4C47515F9E9C}" type="slidenum">
              <a:rPr lang="en-US" smtClean="0"/>
              <a:pPr/>
              <a:t>‹#›</a:t>
            </a:fld>
            <a:endParaRPr lang="en-US" dirty="0"/>
          </a:p>
        </p:txBody>
      </p:sp>
      <p:sp>
        <p:nvSpPr>
          <p:cNvPr id="15" name="Footer Placeholder 11"/>
          <p:cNvSpPr>
            <a:spLocks noGrp="1"/>
          </p:cNvSpPr>
          <p:nvPr>
            <p:ph type="ftr" sz="quarter" idx="13"/>
          </p:nvPr>
        </p:nvSpPr>
        <p:spPr>
          <a:xfrm>
            <a:off x="235178" y="6209627"/>
            <a:ext cx="6546622" cy="421043"/>
          </a:xfrm>
          <a:prstGeom prst="rect">
            <a:avLst/>
          </a:prstGeom>
        </p:spPr>
        <p:txBody>
          <a:bodyPr/>
          <a:lstStyle>
            <a:lvl1pPr algn="r">
              <a:defRPr sz="1000">
                <a:solidFill>
                  <a:schemeClr val="bg2"/>
                </a:solidFill>
              </a:defRPr>
            </a:lvl1pPr>
          </a:lstStyle>
          <a:p>
            <a:r>
              <a:rPr lang="en-US" dirty="0" smtClean="0"/>
              <a:t>Copyright © 2013 by Health Professions Press, Inc. Prepared by Pierrette Cazeau, based on</a:t>
            </a:r>
            <a:r>
              <a:rPr lang="en-US" i="1" dirty="0" smtClean="0"/>
              <a:t> Managing Health Services Organizations and Systems, Fifth Edition, </a:t>
            </a:r>
            <a:r>
              <a:rPr lang="en-US" dirty="0" smtClean="0"/>
              <a:t>by Beaufort B. Longest &amp; Kurt Darr (2008, Health Professions Press, Inc.).</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F1B3B2B-C89F-D144-A14C-CC960D95B13C}" type="datetime1">
              <a:rPr lang="en-US" smtClean="0"/>
              <a:t>4/30/14</a:t>
            </a:fld>
            <a:endParaRPr lang="en-US" dirty="0"/>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dirty="0" smtClean="0"/>
              <a:t>Copyright © 2013 by Health Professions Press, Inc. Prepared by </a:t>
            </a:r>
            <a:r>
              <a:rPr lang="en-US" dirty="0" err="1" smtClean="0"/>
              <a:t>Pierrette</a:t>
            </a:r>
            <a:r>
              <a:rPr lang="en-US" dirty="0" smtClean="0"/>
              <a:t> </a:t>
            </a:r>
            <a:r>
              <a:rPr lang="en-US" dirty="0" err="1" smtClean="0"/>
              <a:t>Cazeau</a:t>
            </a:r>
            <a:r>
              <a:rPr lang="en-US" dirty="0" smtClean="0"/>
              <a:t>, based on Managing Health Services Organizations and Systems, Fifth Edition, by Beaufort B. Longest &amp; Kurt </a:t>
            </a:r>
            <a:r>
              <a:rPr lang="en-US" dirty="0" err="1" smtClean="0"/>
              <a:t>Darr</a:t>
            </a:r>
            <a:r>
              <a:rPr lang="en-US" dirty="0" smtClean="0"/>
              <a:t> (2008, Health Professions Press, Inc.).</a:t>
            </a:r>
            <a:endParaRPr lang="en-US" dirty="0"/>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8" name="Title 7"/>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7A58BF5-1C9A-124C-B493-1AEBFFB2204B}" type="datetime1">
              <a:rPr lang="en-US" smtClean="0"/>
              <a:t>4/30/14</a:t>
            </a:fld>
            <a:endParaRPr lang="en-US"/>
          </a:p>
        </p:txBody>
      </p:sp>
      <p:sp>
        <p:nvSpPr>
          <p:cNvPr id="8" name="Footer Placeholder 7"/>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9" name="Slide Number Placeholder 8"/>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395E92-E9F9-B843-A81E-AF24A0533C04}" type="datetime1">
              <a:rPr lang="en-US" smtClean="0"/>
              <a:t>4/30/14</a:t>
            </a:fld>
            <a:endParaRPr lang="en-US"/>
          </a:p>
        </p:txBody>
      </p:sp>
      <p:sp>
        <p:nvSpPr>
          <p:cNvPr id="4" name="Footer Placeholder 3"/>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5" name="Slide Number Placeholder 4"/>
          <p:cNvSpPr>
            <a:spLocks noGrp="1"/>
          </p:cNvSpPr>
          <p:nvPr>
            <p:ph type="sldNum" sz="quarter" idx="12"/>
          </p:nvPr>
        </p:nvSpPr>
        <p:spPr/>
        <p:txBody>
          <a:bodyPr/>
          <a:lstStyle/>
          <a:p>
            <a:fld id="{057B859C-5B2B-8749-B99F-4C47515F9E9C}"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5D3CF0A-BA47-4741-B178-4737F8FF8217}" type="datetime1">
              <a:rPr lang="en-US" smtClean="0"/>
              <a:t>4/30/14</a:t>
            </a:fld>
            <a:endParaRPr lang="en-US"/>
          </a:p>
        </p:txBody>
      </p:sp>
      <p:sp>
        <p:nvSpPr>
          <p:cNvPr id="3" name="Footer Placeholder 2"/>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4" name="Slide Number Placeholder 3"/>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1E5D4-8B2D-4147-8DC1-B24AA50A79FD}"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57B859C-5B2B-8749-B99F-4C47515F9E9C}"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7007AC-14B4-4242-8EBA-E6316BF3DE5C}"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1"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81001"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70889"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8075325-8193-6F4F-A611-9357C9D4B6E4}" type="datetime1">
              <a:rPr lang="en-US" smtClean="0"/>
              <a:t>4/30/14</a:t>
            </a:fld>
            <a:endParaRPr lang="en-US" dirty="0"/>
          </a:p>
        </p:txBody>
      </p:sp>
      <p:sp>
        <p:nvSpPr>
          <p:cNvPr id="6" name="Slide Number Placeholder 5"/>
          <p:cNvSpPr>
            <a:spLocks noGrp="1"/>
          </p:cNvSpPr>
          <p:nvPr>
            <p:ph type="sldNum" sz="quarter" idx="4"/>
          </p:nvPr>
        </p:nvSpPr>
        <p:spPr>
          <a:xfrm>
            <a:off x="8234681" y="6355080"/>
            <a:ext cx="582966" cy="274320"/>
          </a:xfrm>
          <a:prstGeom prst="rect">
            <a:avLst/>
          </a:prstGeom>
          <a:ln w="19050">
            <a:noFill/>
          </a:ln>
        </p:spPr>
        <p:txBody>
          <a:bodyPr vert="horz" lIns="91440" tIns="45720" rIns="91440" bIns="45720" rtlCol="0" anchor="ctr"/>
          <a:lstStyle>
            <a:lvl1pPr algn="ctr">
              <a:defRPr sz="1000">
                <a:solidFill>
                  <a:schemeClr val="tx2"/>
                </a:solidFill>
              </a:defRPr>
            </a:lvl1pPr>
          </a:lstStyle>
          <a:p>
            <a:fld id="{057B859C-5B2B-8749-B99F-4C47515F9E9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fontScale="92500" lnSpcReduction="10000"/>
          </a:bodyPr>
          <a:lstStyle/>
          <a:p>
            <a:pPr algn="ctr"/>
            <a:r>
              <a:rPr lang="en-US" i="1" dirty="0" smtClean="0"/>
              <a:t>Managing Health Services Organizations &amp; Systems</a:t>
            </a:r>
          </a:p>
          <a:p>
            <a:endParaRPr lang="en-US" i="1" dirty="0"/>
          </a:p>
          <a:p>
            <a:pPr algn="ctr"/>
            <a:r>
              <a:rPr lang="en-US" dirty="0" smtClean="0"/>
              <a:t>Chapter 1</a:t>
            </a:r>
            <a:endParaRPr lang="en-US" dirty="0"/>
          </a:p>
        </p:txBody>
      </p:sp>
      <p:sp>
        <p:nvSpPr>
          <p:cNvPr id="4" name="Title 3"/>
          <p:cNvSpPr>
            <a:spLocks noGrp="1"/>
          </p:cNvSpPr>
          <p:nvPr>
            <p:ph type="title"/>
          </p:nvPr>
        </p:nvSpPr>
        <p:spPr/>
        <p:txBody>
          <a:bodyPr/>
          <a:lstStyle/>
          <a:p>
            <a:r>
              <a:rPr lang="en-US" dirty="0" smtClean="0"/>
              <a:t>Healthcare in the United States</a:t>
            </a:r>
            <a:endParaRPr lang="en-US" dirty="0"/>
          </a:p>
        </p:txBody>
      </p:sp>
    </p:spTree>
    <p:extLst>
      <p:ext uri="{BB962C8B-B14F-4D97-AF65-F5344CB8AC3E}">
        <p14:creationId xmlns:p14="http://schemas.microsoft.com/office/powerpoint/2010/main" val="22055020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Important distinctions between the </a:t>
            </a:r>
            <a:r>
              <a:rPr lang="en-US" i="1" dirty="0" smtClean="0"/>
              <a:t>need </a:t>
            </a:r>
            <a:r>
              <a:rPr lang="en-US" dirty="0" smtClean="0"/>
              <a:t>and the </a:t>
            </a:r>
            <a:r>
              <a:rPr lang="en-US" i="1" dirty="0" smtClean="0"/>
              <a:t>demand </a:t>
            </a:r>
            <a:r>
              <a:rPr lang="en-US" dirty="0" smtClean="0"/>
              <a:t>for health services</a:t>
            </a:r>
          </a:p>
          <a:p>
            <a:pPr lvl="1"/>
            <a:r>
              <a:rPr lang="en-US" dirty="0" smtClean="0"/>
              <a:t>Need</a:t>
            </a:r>
          </a:p>
          <a:p>
            <a:pPr lvl="2"/>
            <a:r>
              <a:rPr lang="en-US" dirty="0" smtClean="0"/>
              <a:t>Measured </a:t>
            </a:r>
            <a:r>
              <a:rPr lang="en-US" dirty="0"/>
              <a:t>by morbidity and mortality data, and by disability that limits </a:t>
            </a:r>
            <a:r>
              <a:rPr lang="en-US" dirty="0" smtClean="0"/>
              <a:t>activity</a:t>
            </a:r>
          </a:p>
          <a:p>
            <a:pPr lvl="2"/>
            <a:r>
              <a:rPr lang="en-US" dirty="0" smtClean="0"/>
              <a:t>More objective </a:t>
            </a:r>
            <a:r>
              <a:rPr lang="en-US" dirty="0"/>
              <a:t>than </a:t>
            </a:r>
            <a:r>
              <a:rPr lang="en-US" dirty="0" smtClean="0"/>
              <a:t>demand</a:t>
            </a:r>
          </a:p>
          <a:p>
            <a:pPr lvl="2"/>
            <a:r>
              <a:rPr lang="en-US" dirty="0"/>
              <a:t>V</a:t>
            </a:r>
            <a:r>
              <a:rPr lang="en-US" dirty="0" smtClean="0"/>
              <a:t>alue </a:t>
            </a:r>
            <a:r>
              <a:rPr lang="en-US" dirty="0"/>
              <a:t>invariability </a:t>
            </a:r>
            <a:r>
              <a:rPr lang="en-US" dirty="0" smtClean="0"/>
              <a:t>underpins </a:t>
            </a:r>
            <a:r>
              <a:rPr lang="en-US" dirty="0"/>
              <a:t>conclusions about </a:t>
            </a:r>
            <a:r>
              <a:rPr lang="en-US" dirty="0" smtClean="0"/>
              <a:t>need</a:t>
            </a:r>
          </a:p>
          <a:p>
            <a:pPr lvl="1"/>
            <a:r>
              <a:rPr lang="en-US" dirty="0" smtClean="0"/>
              <a:t>Demand</a:t>
            </a:r>
          </a:p>
          <a:p>
            <a:pPr lvl="2"/>
            <a:r>
              <a:rPr lang="en-US" dirty="0" smtClean="0"/>
              <a:t>Occurs when need is converted into demand for services</a:t>
            </a:r>
          </a:p>
          <a:p>
            <a:pPr lvl="2"/>
            <a:r>
              <a:rPr lang="en-US" dirty="0" smtClean="0"/>
              <a:t>Providers </a:t>
            </a:r>
            <a:r>
              <a:rPr lang="en-US" dirty="0"/>
              <a:t>such as hospitals and physicians influence </a:t>
            </a:r>
            <a:r>
              <a:rPr lang="en-US" dirty="0" smtClean="0"/>
              <a:t>demand</a:t>
            </a:r>
          </a:p>
          <a:p>
            <a:pPr lvl="2"/>
            <a:r>
              <a:rPr lang="en-US" dirty="0" smtClean="0"/>
              <a:t>The availability of third-party payment for services influences demand</a:t>
            </a:r>
          </a:p>
          <a:p>
            <a:r>
              <a:rPr lang="en-US" dirty="0" smtClean="0"/>
              <a:t>Need and demand do not have a one-to-one relationship</a:t>
            </a:r>
            <a:endParaRPr lang="en-US" dirty="0"/>
          </a:p>
          <a:p>
            <a:pPr lvl="1"/>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10</a:t>
            </a:fld>
            <a:endParaRPr lang="en-US" dirty="0"/>
          </a:p>
        </p:txBody>
      </p:sp>
      <p:sp>
        <p:nvSpPr>
          <p:cNvPr id="4" name="Title 3"/>
          <p:cNvSpPr>
            <a:spLocks noGrp="1"/>
          </p:cNvSpPr>
          <p:nvPr>
            <p:ph type="title"/>
          </p:nvPr>
        </p:nvSpPr>
        <p:spPr/>
        <p:txBody>
          <a:bodyPr/>
          <a:lstStyle/>
          <a:p>
            <a:r>
              <a:rPr lang="en-US" dirty="0"/>
              <a:t>Lack of </a:t>
            </a:r>
            <a:r>
              <a:rPr lang="en-US" dirty="0" smtClean="0"/>
              <a:t>Synchrony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40642931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Public Processes</a:t>
            </a:r>
          </a:p>
          <a:p>
            <a:pPr lvl="1"/>
            <a:r>
              <a:rPr lang="en-US" dirty="0" smtClean="0"/>
              <a:t>Statutes </a:t>
            </a:r>
            <a:r>
              <a:rPr lang="en-US" dirty="0"/>
              <a:t>are enacted by state legislatures and the U.S. </a:t>
            </a:r>
            <a:r>
              <a:rPr lang="en-US" dirty="0" smtClean="0"/>
              <a:t>Congress</a:t>
            </a:r>
            <a:endParaRPr lang="en-US" dirty="0"/>
          </a:p>
          <a:p>
            <a:pPr lvl="1"/>
            <a:r>
              <a:rPr lang="en-US" dirty="0"/>
              <a:t>The legislative branch relies on the executive branch to imple­ment and enforce the laws</a:t>
            </a:r>
          </a:p>
          <a:p>
            <a:pPr lvl="1"/>
            <a:r>
              <a:rPr lang="en-US" dirty="0"/>
              <a:t>A bill approved by the Senate and the House and signed by the president becomes law</a:t>
            </a:r>
          </a:p>
          <a:p>
            <a:r>
              <a:rPr lang="en-US" dirty="0"/>
              <a:t>Judicial Process</a:t>
            </a:r>
          </a:p>
          <a:p>
            <a:pPr lvl="1"/>
            <a:r>
              <a:rPr lang="en-US" dirty="0" smtClean="0"/>
              <a:t>State and federal court systems are similar</a:t>
            </a:r>
          </a:p>
          <a:p>
            <a:pPr lvl="2"/>
            <a:r>
              <a:rPr lang="en-US" dirty="0"/>
              <a:t>T</a:t>
            </a:r>
            <a:r>
              <a:rPr lang="en-US" dirty="0" smtClean="0"/>
              <a:t>rial courts (county and district courts)</a:t>
            </a:r>
          </a:p>
          <a:p>
            <a:pPr lvl="2"/>
            <a:r>
              <a:rPr lang="en-US" dirty="0" smtClean="0"/>
              <a:t>Intermediate courts (appeals courts)</a:t>
            </a:r>
          </a:p>
          <a:p>
            <a:pPr lvl="2"/>
            <a:r>
              <a:rPr lang="en-US" dirty="0" smtClean="0"/>
              <a:t>Supreme courts</a:t>
            </a:r>
            <a:endParaRPr lang="en-US" dirty="0"/>
          </a:p>
          <a:p>
            <a:pPr lvl="1"/>
            <a:r>
              <a:rPr lang="en-US" dirty="0" smtClean="0"/>
              <a:t>Judges are often appointed, which insulates them somewhat from politics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11</a:t>
            </a:fld>
            <a:endParaRPr lang="en-US" dirty="0"/>
          </a:p>
        </p:txBody>
      </p:sp>
      <p:sp>
        <p:nvSpPr>
          <p:cNvPr id="4" name="Title 3"/>
          <p:cNvSpPr>
            <a:spLocks noGrp="1"/>
          </p:cNvSpPr>
          <p:nvPr>
            <p:ph type="title"/>
          </p:nvPr>
        </p:nvSpPr>
        <p:spPr/>
        <p:txBody>
          <a:bodyPr/>
          <a:lstStyle/>
          <a:p>
            <a:r>
              <a:rPr lang="en-US" dirty="0" smtClean="0"/>
              <a:t>Processes That Produce Health Policy</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63026245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Executive Orders</a:t>
            </a:r>
          </a:p>
          <a:p>
            <a:pPr lvl="1"/>
            <a:r>
              <a:rPr lang="en-US" dirty="0"/>
              <a:t>Formal law results from executive orders issued by the president through the executive branch of the federal </a:t>
            </a:r>
            <a:r>
              <a:rPr lang="en-US" dirty="0" smtClean="0"/>
              <a:t>government</a:t>
            </a:r>
          </a:p>
          <a:p>
            <a:pPr lvl="1"/>
            <a:r>
              <a:rPr lang="en-US" dirty="0"/>
              <a:t>An executive order that declares a disaster will enable an HSO/HS to qualify for federal </a:t>
            </a:r>
            <a:r>
              <a:rPr lang="en-US" dirty="0" smtClean="0"/>
              <a:t>assistance</a:t>
            </a:r>
            <a:endParaRPr lang="en-US" dirty="0"/>
          </a:p>
          <a:p>
            <a:r>
              <a:rPr lang="en-US" dirty="0"/>
              <a:t>Private Processes</a:t>
            </a:r>
          </a:p>
          <a:p>
            <a:pPr lvl="1"/>
            <a:r>
              <a:rPr lang="en-US" dirty="0"/>
              <a:t>Healthcare became highly politicized after massive federal financing of health services began in the mid-1960s with enactment of Medicare and </a:t>
            </a:r>
            <a:r>
              <a:rPr lang="en-US" dirty="0" smtClean="0"/>
              <a:t>Medicaid</a:t>
            </a:r>
          </a:p>
          <a:p>
            <a:pPr lvl="1"/>
            <a:r>
              <a:rPr lang="en-US" dirty="0"/>
              <a:t>The legislative and regulatory processes affecting health services were increasingly subject to the influence of lobbyists, political action committees (PACs), and other interest groups</a:t>
            </a:r>
            <a:endParaRPr lang="en-US" dirty="0" smtClean="0"/>
          </a:p>
          <a:p>
            <a:pPr lvl="1"/>
            <a:r>
              <a:rPr lang="en-US" dirty="0"/>
              <a:t>Associations and interested parties make their positions known at various points in the legisla­tive and regulatory processes</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12</a:t>
            </a:fld>
            <a:endParaRPr lang="en-US" dirty="0"/>
          </a:p>
        </p:txBody>
      </p:sp>
      <p:sp>
        <p:nvSpPr>
          <p:cNvPr id="4" name="Title 3"/>
          <p:cNvSpPr>
            <a:spLocks noGrp="1"/>
          </p:cNvSpPr>
          <p:nvPr>
            <p:ph type="title"/>
          </p:nvPr>
        </p:nvSpPr>
        <p:spPr/>
        <p:txBody>
          <a:bodyPr/>
          <a:lstStyle/>
          <a:p>
            <a:r>
              <a:rPr lang="en-US" dirty="0"/>
              <a:t>Processes That Produce Health Policy</a:t>
            </a:r>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96034378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 trends in U.S. health services since 1945, see Figure 1.3</a:t>
            </a:r>
          </a:p>
          <a:p>
            <a:r>
              <a:rPr lang="en-US" dirty="0" smtClean="0"/>
              <a:t>Let’s review a useful context for understanding the evolution and current status of healthcare and health services through trends in</a:t>
            </a:r>
          </a:p>
          <a:p>
            <a:pPr lvl="1"/>
            <a:r>
              <a:rPr lang="en-US" dirty="0" smtClean="0"/>
              <a:t>Technology</a:t>
            </a:r>
          </a:p>
          <a:p>
            <a:pPr lvl="1"/>
            <a:r>
              <a:rPr lang="en-US" dirty="0" smtClean="0"/>
              <a:t>Mortality and morbidity</a:t>
            </a:r>
          </a:p>
          <a:p>
            <a:pPr lvl="1"/>
            <a:r>
              <a:rPr lang="en-US" dirty="0" smtClean="0"/>
              <a:t>Social welfare</a:t>
            </a:r>
          </a:p>
          <a:p>
            <a:pPr lvl="1"/>
            <a:r>
              <a:rPr lang="en-US" dirty="0" smtClean="0"/>
              <a:t>Federal initiatives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13</a:t>
            </a:fld>
            <a:endParaRPr lang="en-US" dirty="0"/>
          </a:p>
        </p:txBody>
      </p:sp>
      <p:sp>
        <p:nvSpPr>
          <p:cNvPr id="4" name="Title 3"/>
          <p:cNvSpPr>
            <a:spLocks noGrp="1"/>
          </p:cNvSpPr>
          <p:nvPr>
            <p:ph type="title"/>
          </p:nvPr>
        </p:nvSpPr>
        <p:spPr/>
        <p:txBody>
          <a:bodyPr/>
          <a:lstStyle/>
          <a:p>
            <a:r>
              <a:rPr lang="en-US" dirty="0"/>
              <a:t>A brief history of health services in the U.S</a:t>
            </a:r>
            <a:r>
              <a:rPr lang="en-US" dirty="0" smtClean="0"/>
              <a:t>. </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58673214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45720" indent="0">
              <a:buNone/>
            </a:pPr>
            <a:r>
              <a:rPr lang="en-US" b="1" u="sng" dirty="0" smtClean="0"/>
              <a:t>TECHNOLOGY</a:t>
            </a:r>
          </a:p>
          <a:p>
            <a:r>
              <a:rPr lang="en-US" dirty="0" smtClean="0"/>
              <a:t>“The great sanitary awakening” of the mid-19th century called for new measures to purify food and water</a:t>
            </a:r>
          </a:p>
          <a:p>
            <a:r>
              <a:rPr lang="en-US" dirty="0" smtClean="0"/>
              <a:t>New medical technology in </a:t>
            </a:r>
            <a:r>
              <a:rPr lang="en-US" dirty="0"/>
              <a:t>the late 19th century permitted efficacious surgical interventions with greatly </a:t>
            </a:r>
            <a:r>
              <a:rPr lang="en-US" dirty="0" smtClean="0"/>
              <a:t>reduced rates of </a:t>
            </a:r>
            <a:r>
              <a:rPr lang="en-US" dirty="0"/>
              <a:t>morbidity and </a:t>
            </a:r>
            <a:r>
              <a:rPr lang="en-US" dirty="0" smtClean="0"/>
              <a:t>mortality</a:t>
            </a:r>
          </a:p>
          <a:p>
            <a:pPr lvl="1"/>
            <a:r>
              <a:rPr lang="en-US" dirty="0" smtClean="0"/>
              <a:t>Radiographs</a:t>
            </a:r>
          </a:p>
          <a:p>
            <a:pPr lvl="1"/>
            <a:r>
              <a:rPr lang="en-US" dirty="0"/>
              <a:t>I</a:t>
            </a:r>
            <a:r>
              <a:rPr lang="en-US" dirty="0" smtClean="0"/>
              <a:t>nhalation aesthesia</a:t>
            </a:r>
            <a:endParaRPr lang="en-US" dirty="0"/>
          </a:p>
          <a:p>
            <a:pPr lvl="1"/>
            <a:r>
              <a:rPr lang="en-US" dirty="0"/>
              <a:t>B</a:t>
            </a:r>
            <a:r>
              <a:rPr lang="en-US" dirty="0" smtClean="0"/>
              <a:t>lood typing</a:t>
            </a:r>
          </a:p>
          <a:p>
            <a:pPr lvl="1"/>
            <a:r>
              <a:rPr lang="en-US" dirty="0"/>
              <a:t>I</a:t>
            </a:r>
            <a:r>
              <a:rPr lang="en-US" dirty="0" smtClean="0"/>
              <a:t>mproved </a:t>
            </a:r>
            <a:r>
              <a:rPr lang="en-US" dirty="0"/>
              <a:t>clinical </a:t>
            </a:r>
            <a:r>
              <a:rPr lang="en-US" dirty="0" smtClean="0"/>
              <a:t>laboratories</a:t>
            </a:r>
            <a:endParaRPr lang="en-US" dirty="0"/>
          </a:p>
          <a:p>
            <a:r>
              <a:rPr lang="en-US" dirty="0" smtClean="0"/>
              <a:t>Hospitals were often </a:t>
            </a:r>
            <a:r>
              <a:rPr lang="en-US" dirty="0"/>
              <a:t>sponsored by private not-for-profit corporations that had been formed by </a:t>
            </a:r>
            <a:endParaRPr lang="en-US" dirty="0" smtClean="0"/>
          </a:p>
          <a:p>
            <a:pPr lvl="1"/>
            <a:r>
              <a:rPr lang="en-US" dirty="0"/>
              <a:t>R</a:t>
            </a:r>
            <a:r>
              <a:rPr lang="en-US" dirty="0" smtClean="0"/>
              <a:t>eligious groups</a:t>
            </a:r>
            <a:endParaRPr lang="en-US" dirty="0"/>
          </a:p>
          <a:p>
            <a:pPr lvl="1"/>
            <a:r>
              <a:rPr lang="en-US" dirty="0"/>
              <a:t>C</a:t>
            </a:r>
            <a:r>
              <a:rPr lang="en-US" dirty="0" smtClean="0"/>
              <a:t>oncerned citizens</a:t>
            </a:r>
          </a:p>
          <a:p>
            <a:pPr lvl="1"/>
            <a:r>
              <a:rPr lang="en-US" dirty="0" smtClean="0"/>
              <a:t>Wealthy </a:t>
            </a:r>
            <a:r>
              <a:rPr lang="en-US" dirty="0"/>
              <a:t>benefactors </a:t>
            </a:r>
            <a:endParaRPr lang="en-US" dirty="0" smtClean="0"/>
          </a:p>
          <a:p>
            <a:pPr lvl="1"/>
            <a:r>
              <a:rPr lang="en-US" dirty="0"/>
              <a:t>L</a:t>
            </a:r>
            <a:r>
              <a:rPr lang="en-US" dirty="0" smtClean="0"/>
              <a:t>ocal governments</a:t>
            </a:r>
          </a:p>
          <a:p>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14</a:t>
            </a:fld>
            <a:endParaRPr lang="en-US" dirty="0"/>
          </a:p>
        </p:txBody>
      </p:sp>
      <p:sp>
        <p:nvSpPr>
          <p:cNvPr id="4" name="Title 3"/>
          <p:cNvSpPr>
            <a:spLocks noGrp="1"/>
          </p:cNvSpPr>
          <p:nvPr>
            <p:ph type="title"/>
          </p:nvPr>
        </p:nvSpPr>
        <p:spPr/>
        <p:txBody>
          <a:bodyPr/>
          <a:lstStyle/>
          <a:p>
            <a:r>
              <a:rPr lang="en-US" dirty="0"/>
              <a:t>A brief history of health services in the U.S</a:t>
            </a:r>
            <a:r>
              <a:rPr lang="en-US" dirty="0" smtClean="0"/>
              <a:t>.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93241766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 indent="0">
              <a:buNone/>
            </a:pPr>
            <a:r>
              <a:rPr lang="en-US" b="1" u="sng" dirty="0" smtClean="0"/>
              <a:t>TECHNOLOGY</a:t>
            </a:r>
          </a:p>
          <a:p>
            <a:r>
              <a:rPr lang="en-US" dirty="0" smtClean="0"/>
              <a:t>Many </a:t>
            </a:r>
            <a:r>
              <a:rPr lang="en-US" dirty="0"/>
              <a:t>small hospitals were established as for-profit </a:t>
            </a:r>
            <a:r>
              <a:rPr lang="en-US" dirty="0" smtClean="0"/>
              <a:t>corporations; they were often established by </a:t>
            </a:r>
            <a:r>
              <a:rPr lang="en-US" dirty="0"/>
              <a:t>individual physicians who needed a place to care for patients following </a:t>
            </a:r>
            <a:r>
              <a:rPr lang="en-US" dirty="0" smtClean="0"/>
              <a:t>surgery</a:t>
            </a:r>
            <a:endParaRPr lang="en-US" dirty="0"/>
          </a:p>
          <a:p>
            <a:r>
              <a:rPr lang="en-US" dirty="0"/>
              <a:t>Long-term care facilities were rare because extended families cared for one </a:t>
            </a:r>
            <a:r>
              <a:rPr lang="en-US" dirty="0" smtClean="0"/>
              <a:t>another</a:t>
            </a:r>
            <a:endParaRPr lang="en-US" dirty="0"/>
          </a:p>
          <a:p>
            <a:r>
              <a:rPr lang="en-US" dirty="0"/>
              <a:t>People with mental illnesses </a:t>
            </a:r>
            <a:r>
              <a:rPr lang="en-US" dirty="0" smtClean="0"/>
              <a:t>were kept away from </a:t>
            </a:r>
            <a:r>
              <a:rPr lang="en-US" dirty="0"/>
              <a:t>society in facilities owned almost exclusively by state </a:t>
            </a:r>
            <a:r>
              <a:rPr lang="en-US" dirty="0" smtClean="0"/>
              <a:t>governments</a:t>
            </a:r>
          </a:p>
          <a:p>
            <a:r>
              <a:rPr lang="en-US" dirty="0"/>
              <a:t>Local and state health departments were created at this time</a:t>
            </a:r>
          </a:p>
          <a:p>
            <a:pPr marL="45720" indent="0">
              <a:buNone/>
            </a:pPr>
            <a:endParaRPr lang="en-US" dirty="0" smtClean="0"/>
          </a:p>
          <a:p>
            <a:pPr marL="45720" indent="0">
              <a:buNone/>
            </a:pPr>
            <a:endParaRPr lang="en-US" dirty="0"/>
          </a:p>
          <a:p>
            <a:pPr marL="365760" lvl="1" indent="0">
              <a:buNone/>
            </a:pPr>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15</a:t>
            </a:fld>
            <a:endParaRPr lang="en-US" dirty="0"/>
          </a:p>
        </p:txBody>
      </p:sp>
      <p:sp>
        <p:nvSpPr>
          <p:cNvPr id="4" name="Title 3"/>
          <p:cNvSpPr>
            <a:spLocks noGrp="1"/>
          </p:cNvSpPr>
          <p:nvPr>
            <p:ph type="title"/>
          </p:nvPr>
        </p:nvSpPr>
        <p:spPr/>
        <p:txBody>
          <a:bodyPr/>
          <a:lstStyle/>
          <a:p>
            <a:r>
              <a:rPr lang="en-US" dirty="0"/>
              <a:t>A brief history of health services in the U.S</a:t>
            </a:r>
            <a:r>
              <a:rPr lang="en-US" dirty="0" smtClean="0"/>
              <a:t>.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8804469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 indent="0">
              <a:buNone/>
            </a:pPr>
            <a:r>
              <a:rPr lang="en-US" b="1" u="sng" dirty="0" smtClean="0"/>
              <a:t>Morbidity </a:t>
            </a:r>
            <a:r>
              <a:rPr lang="en-US" b="1" u="sng" dirty="0"/>
              <a:t>and </a:t>
            </a:r>
            <a:r>
              <a:rPr lang="en-US" b="1" u="sng" dirty="0" smtClean="0"/>
              <a:t>Mortality</a:t>
            </a:r>
            <a:endParaRPr lang="en-US" b="1" u="sng" dirty="0"/>
          </a:p>
          <a:p>
            <a:r>
              <a:rPr lang="en-US" dirty="0" smtClean="0"/>
              <a:t>Low incidence of </a:t>
            </a:r>
            <a:r>
              <a:rPr lang="en-US" dirty="0"/>
              <a:t>c</a:t>
            </a:r>
            <a:r>
              <a:rPr lang="en-US" dirty="0" smtClean="0"/>
              <a:t>hronic diseases before the 20th century</a:t>
            </a:r>
          </a:p>
          <a:p>
            <a:pPr lvl="1"/>
            <a:r>
              <a:rPr lang="en-US" dirty="0" smtClean="0"/>
              <a:t>Exceptions</a:t>
            </a:r>
          </a:p>
          <a:p>
            <a:pPr lvl="2"/>
            <a:r>
              <a:rPr lang="en-US" dirty="0"/>
              <a:t>T</a:t>
            </a:r>
            <a:r>
              <a:rPr lang="en-US" dirty="0" smtClean="0"/>
              <a:t>uberculosis, </a:t>
            </a:r>
            <a:r>
              <a:rPr lang="en-US" dirty="0"/>
              <a:t>the incidence of which declined rapidly at the end of the 19th century </a:t>
            </a:r>
            <a:r>
              <a:rPr lang="en-US" dirty="0" smtClean="0"/>
              <a:t>(mainly </a:t>
            </a:r>
            <a:r>
              <a:rPr lang="en-US" dirty="0"/>
              <a:t>because of improved nutrition and </a:t>
            </a:r>
            <a:r>
              <a:rPr lang="en-US" dirty="0" smtClean="0"/>
              <a:t>housing) </a:t>
            </a:r>
          </a:p>
          <a:p>
            <a:pPr lvl="2"/>
            <a:r>
              <a:rPr lang="en-US" dirty="0"/>
              <a:t>L</a:t>
            </a:r>
            <a:r>
              <a:rPr lang="en-US" dirty="0" smtClean="0"/>
              <a:t>eprosy, </a:t>
            </a:r>
            <a:r>
              <a:rPr lang="en-US" dirty="0"/>
              <a:t>which has </a:t>
            </a:r>
            <a:r>
              <a:rPr lang="en-US" dirty="0" smtClean="0"/>
              <a:t>never been a major medical problem in the U.S.</a:t>
            </a:r>
          </a:p>
          <a:p>
            <a:r>
              <a:rPr lang="en-US" dirty="0"/>
              <a:t>Most people died of acute infections such as </a:t>
            </a:r>
            <a:r>
              <a:rPr lang="en-US" dirty="0" smtClean="0"/>
              <a:t>pneumonia</a:t>
            </a:r>
          </a:p>
          <a:p>
            <a:r>
              <a:rPr lang="en-US" dirty="0" smtClean="0"/>
              <a:t>Many communicable health problems common in the mid-19th century were solved through preventive measures taken by health departments</a:t>
            </a:r>
          </a:p>
          <a:p>
            <a:pPr lvl="1"/>
            <a:r>
              <a:rPr lang="en-US" dirty="0" smtClean="0"/>
              <a:t>Clean food and water</a:t>
            </a:r>
          </a:p>
          <a:p>
            <a:pPr lvl="1"/>
            <a:r>
              <a:rPr lang="en-US" dirty="0" smtClean="0"/>
              <a:t>Improved sanitation</a:t>
            </a:r>
          </a:p>
        </p:txBody>
      </p:sp>
      <p:sp>
        <p:nvSpPr>
          <p:cNvPr id="3" name="Slide Number Placeholder 2"/>
          <p:cNvSpPr>
            <a:spLocks noGrp="1"/>
          </p:cNvSpPr>
          <p:nvPr>
            <p:ph type="sldNum" sz="quarter" idx="12"/>
          </p:nvPr>
        </p:nvSpPr>
        <p:spPr/>
        <p:txBody>
          <a:bodyPr/>
          <a:lstStyle/>
          <a:p>
            <a:fld id="{057B859C-5B2B-8749-B99F-4C47515F9E9C}" type="slidenum">
              <a:rPr lang="en-US" smtClean="0"/>
              <a:t>16</a:t>
            </a:fld>
            <a:endParaRPr lang="en-US" dirty="0"/>
          </a:p>
        </p:txBody>
      </p:sp>
      <p:sp>
        <p:nvSpPr>
          <p:cNvPr id="4" name="Title 3"/>
          <p:cNvSpPr>
            <a:spLocks noGrp="1"/>
          </p:cNvSpPr>
          <p:nvPr>
            <p:ph type="title"/>
          </p:nvPr>
        </p:nvSpPr>
        <p:spPr/>
        <p:txBody>
          <a:bodyPr/>
          <a:lstStyle/>
          <a:p>
            <a:r>
              <a:rPr lang="en-US" dirty="0"/>
              <a:t>A brief history of health services in the U.S</a:t>
            </a:r>
            <a:r>
              <a:rPr lang="en-US" dirty="0" smtClean="0"/>
              <a:t>.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4283108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 indent="0">
              <a:buNone/>
            </a:pPr>
            <a:r>
              <a:rPr lang="en-US" b="1" u="sng" dirty="0" smtClean="0"/>
              <a:t>Mortality and Morbidity</a:t>
            </a:r>
          </a:p>
          <a:p>
            <a:pPr lvl="1"/>
            <a:r>
              <a:rPr lang="en-US" dirty="0" smtClean="0"/>
              <a:t>Life expectancy in U.S. in 2010 was 78.7 years</a:t>
            </a:r>
          </a:p>
          <a:p>
            <a:pPr lvl="1"/>
            <a:r>
              <a:rPr lang="en-US" dirty="0" smtClean="0"/>
              <a:t>Heart </a:t>
            </a:r>
            <a:r>
              <a:rPr lang="en-US" dirty="0"/>
              <a:t>disease </a:t>
            </a:r>
            <a:r>
              <a:rPr lang="en-US" dirty="0" smtClean="0"/>
              <a:t>and </a:t>
            </a:r>
            <a:r>
              <a:rPr lang="en-US" dirty="0"/>
              <a:t>cancer continue to be the leading causes of </a:t>
            </a:r>
            <a:r>
              <a:rPr lang="en-US" dirty="0" smtClean="0"/>
              <a:t>death</a:t>
            </a:r>
          </a:p>
          <a:p>
            <a:pPr lvl="1"/>
            <a:r>
              <a:rPr lang="en-US" dirty="0" smtClean="0"/>
              <a:t>Several current leading </a:t>
            </a:r>
            <a:r>
              <a:rPr lang="en-US" dirty="0"/>
              <a:t>causes of death </a:t>
            </a:r>
            <a:r>
              <a:rPr lang="en-US" dirty="0" smtClean="0"/>
              <a:t>reinforce the connection </a:t>
            </a:r>
            <a:r>
              <a:rPr lang="en-US" dirty="0"/>
              <a:t>between lifestyle choices and medical conditions that result in </a:t>
            </a:r>
            <a:r>
              <a:rPr lang="en-US" dirty="0" smtClean="0"/>
              <a:t>death</a:t>
            </a:r>
          </a:p>
          <a:p>
            <a:pPr lvl="1"/>
            <a:r>
              <a:rPr lang="en-US" dirty="0" smtClean="0"/>
              <a:t>Prevention often requires changes in behavior</a:t>
            </a:r>
          </a:p>
          <a:p>
            <a:pPr lvl="1"/>
            <a:r>
              <a:rPr lang="en-US" dirty="0"/>
              <a:t>Efforts to effect these changes raise issues of individual choice and liberty rights</a:t>
            </a:r>
            <a:endParaRPr lang="en-US" dirty="0" smtClean="0"/>
          </a:p>
          <a:p>
            <a:pPr marL="365760" lvl="1" indent="0">
              <a:buNone/>
            </a:pPr>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17</a:t>
            </a:fld>
            <a:endParaRPr lang="en-US" dirty="0"/>
          </a:p>
        </p:txBody>
      </p:sp>
      <p:sp>
        <p:nvSpPr>
          <p:cNvPr id="4" name="Title 3"/>
          <p:cNvSpPr>
            <a:spLocks noGrp="1"/>
          </p:cNvSpPr>
          <p:nvPr>
            <p:ph type="title"/>
          </p:nvPr>
        </p:nvSpPr>
        <p:spPr/>
        <p:txBody>
          <a:bodyPr/>
          <a:lstStyle/>
          <a:p>
            <a:r>
              <a:rPr lang="en-US" dirty="0"/>
              <a:t>A brief history of health services in the U.S</a:t>
            </a:r>
            <a:r>
              <a:rPr lang="en-US" dirty="0" smtClean="0"/>
              <a:t>.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20595307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45720" indent="0">
              <a:buNone/>
            </a:pPr>
            <a:r>
              <a:rPr lang="en-US" b="1" u="sng" dirty="0" smtClean="0"/>
              <a:t>SOCIAL WELFARE</a:t>
            </a:r>
          </a:p>
          <a:p>
            <a:r>
              <a:rPr lang="en-US" dirty="0" smtClean="0"/>
              <a:t>Social Security Act of 1935 shifts responsibility for social welfare from local to federal government</a:t>
            </a:r>
          </a:p>
          <a:p>
            <a:r>
              <a:rPr lang="en-US" dirty="0" smtClean="0"/>
              <a:t>Government-sponsored national health insurance programs</a:t>
            </a:r>
          </a:p>
          <a:p>
            <a:pPr lvl="1"/>
            <a:r>
              <a:rPr lang="en-US" dirty="0" smtClean="0"/>
              <a:t>Seriously considered in the late 1940s, late 1960s, and early 1990s</a:t>
            </a:r>
          </a:p>
          <a:p>
            <a:pPr lvl="1"/>
            <a:r>
              <a:rPr lang="en-US" dirty="0" smtClean="0"/>
              <a:t>Ranged in scope from modest to all-encompassing</a:t>
            </a:r>
          </a:p>
          <a:p>
            <a:pPr lvl="1"/>
            <a:r>
              <a:rPr lang="en-US" dirty="0" smtClean="0"/>
              <a:t>Factors contributing to disinterest</a:t>
            </a:r>
          </a:p>
          <a:p>
            <a:pPr lvl="2"/>
            <a:r>
              <a:rPr lang="en-US" dirty="0" smtClean="0"/>
              <a:t>Lack of voter interest</a:t>
            </a:r>
          </a:p>
          <a:p>
            <a:pPr lvl="2"/>
            <a:r>
              <a:rPr lang="en-US" dirty="0" smtClean="0"/>
              <a:t>Cost</a:t>
            </a:r>
          </a:p>
          <a:p>
            <a:pPr lvl="2"/>
            <a:r>
              <a:rPr lang="en-US" dirty="0" smtClean="0"/>
              <a:t>Fear of government control</a:t>
            </a:r>
          </a:p>
          <a:p>
            <a:pPr lvl="2"/>
            <a:r>
              <a:rPr lang="en-US" dirty="0" smtClean="0"/>
              <a:t>Widely available employer-provided health insurance</a:t>
            </a:r>
          </a:p>
          <a:p>
            <a:pPr lvl="2"/>
            <a:r>
              <a:rPr lang="en-US" dirty="0" smtClean="0"/>
              <a:t>Medicare and Medicaid</a:t>
            </a:r>
          </a:p>
          <a:p>
            <a:r>
              <a:rPr lang="en-US" dirty="0" smtClean="0"/>
              <a:t>Affordable </a:t>
            </a:r>
            <a:r>
              <a:rPr lang="en-US" dirty="0"/>
              <a:t>Care Act in </a:t>
            </a:r>
            <a:r>
              <a:rPr lang="en-US" dirty="0" smtClean="0"/>
              <a:t>2010 greatly increased </a:t>
            </a:r>
            <a:r>
              <a:rPr lang="en-US" dirty="0"/>
              <a:t>the federal </a:t>
            </a:r>
            <a:r>
              <a:rPr lang="en-US" dirty="0" smtClean="0"/>
              <a:t>government’s role in </a:t>
            </a:r>
            <a:r>
              <a:rPr lang="en-US" dirty="0"/>
              <a:t>organizing, controlling, and financing delivery of health </a:t>
            </a:r>
            <a:r>
              <a:rPr lang="en-US" dirty="0" smtClean="0"/>
              <a:t>services</a:t>
            </a:r>
          </a:p>
          <a:p>
            <a:r>
              <a:rPr lang="en-US" dirty="0" smtClean="0"/>
              <a:t>Anticipated increased demand for geriatric healthcare </a:t>
            </a:r>
          </a:p>
          <a:p>
            <a:pPr lvl="1"/>
            <a:r>
              <a:rPr lang="en-US" dirty="0" smtClean="0"/>
              <a:t>13% of population aged 65 or older in 2010</a:t>
            </a:r>
          </a:p>
          <a:p>
            <a:pPr lvl="1"/>
            <a:r>
              <a:rPr lang="en-US" dirty="0" smtClean="0"/>
              <a:t>Expected to be 20% by 2050</a:t>
            </a:r>
          </a:p>
          <a:p>
            <a:pPr lvl="1"/>
            <a:r>
              <a:rPr lang="en-US" dirty="0" smtClean="0"/>
              <a:t>Increasing demand for services in geriatrics, chronic diseases, rehab, and institutional long-term care</a:t>
            </a:r>
          </a:p>
        </p:txBody>
      </p:sp>
      <p:sp>
        <p:nvSpPr>
          <p:cNvPr id="3" name="Slide Number Placeholder 2"/>
          <p:cNvSpPr>
            <a:spLocks noGrp="1"/>
          </p:cNvSpPr>
          <p:nvPr>
            <p:ph type="sldNum" sz="quarter" idx="12"/>
          </p:nvPr>
        </p:nvSpPr>
        <p:spPr/>
        <p:txBody>
          <a:bodyPr/>
          <a:lstStyle/>
          <a:p>
            <a:fld id="{057B859C-5B2B-8749-B99F-4C47515F9E9C}" type="slidenum">
              <a:rPr lang="en-US" smtClean="0"/>
              <a:t>18</a:t>
            </a:fld>
            <a:endParaRPr lang="en-US" dirty="0"/>
          </a:p>
        </p:txBody>
      </p:sp>
      <p:sp>
        <p:nvSpPr>
          <p:cNvPr id="4" name="Title 3"/>
          <p:cNvSpPr>
            <a:spLocks noGrp="1"/>
          </p:cNvSpPr>
          <p:nvPr>
            <p:ph type="title"/>
          </p:nvPr>
        </p:nvSpPr>
        <p:spPr/>
        <p:txBody>
          <a:bodyPr/>
          <a:lstStyle/>
          <a:p>
            <a:r>
              <a:rPr lang="en-US" dirty="0"/>
              <a:t>A brief history of health services in the U.S</a:t>
            </a:r>
            <a:r>
              <a:rPr lang="en-US" dirty="0" smtClean="0"/>
              <a:t>.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11367312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a:t>
            </a:r>
            <a:r>
              <a:rPr lang="en-US" dirty="0"/>
              <a:t>W</a:t>
            </a:r>
            <a:r>
              <a:rPr lang="en-US" dirty="0" smtClean="0"/>
              <a:t>estern European countries like Germany and England, the government started financing health services much earlier than in the U.S.</a:t>
            </a:r>
          </a:p>
          <a:p>
            <a:pPr lvl="1"/>
            <a:r>
              <a:rPr lang="en-US" dirty="0" smtClean="0"/>
              <a:t>1911, England adopts national health insurance program</a:t>
            </a:r>
          </a:p>
          <a:p>
            <a:pPr lvl="1"/>
            <a:r>
              <a:rPr lang="en-US" dirty="0" smtClean="0"/>
              <a:t>1948, UK establishes the National Health Service</a:t>
            </a:r>
          </a:p>
          <a:p>
            <a:r>
              <a:rPr lang="en-US" dirty="0" smtClean="0"/>
              <a:t>Compared to other countries with public budgets for health services, U.S. has the highest growth rate in healthcare spending. This difference is explained by very high private health spending in U.S.</a:t>
            </a:r>
          </a:p>
        </p:txBody>
      </p:sp>
      <p:sp>
        <p:nvSpPr>
          <p:cNvPr id="3" name="Slide Number Placeholder 2"/>
          <p:cNvSpPr>
            <a:spLocks noGrp="1"/>
          </p:cNvSpPr>
          <p:nvPr>
            <p:ph type="sldNum" sz="quarter" idx="12"/>
          </p:nvPr>
        </p:nvSpPr>
        <p:spPr/>
        <p:txBody>
          <a:bodyPr/>
          <a:lstStyle/>
          <a:p>
            <a:fld id="{057B859C-5B2B-8749-B99F-4C47515F9E9C}" type="slidenum">
              <a:rPr lang="en-US" smtClean="0"/>
              <a:t>19</a:t>
            </a:fld>
            <a:endParaRPr lang="en-US" dirty="0"/>
          </a:p>
        </p:txBody>
      </p:sp>
      <p:sp>
        <p:nvSpPr>
          <p:cNvPr id="4" name="Title 3"/>
          <p:cNvSpPr>
            <a:spLocks noGrp="1"/>
          </p:cNvSpPr>
          <p:nvPr>
            <p:ph type="title"/>
          </p:nvPr>
        </p:nvSpPr>
        <p:spPr/>
        <p:txBody>
          <a:bodyPr/>
          <a:lstStyle/>
          <a:p>
            <a:r>
              <a:rPr lang="en-US" dirty="0" smtClean="0"/>
              <a:t>Other Western Systems</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6438108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Discuss the development of healthcare in the United States</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Comprehend the importance of prevention compared with other interventions</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Compare the roles of various organizations in delivery of health services</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Understand the health policy and regulatory processes</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Describe the education and regulation of selected health occupations</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Understand the role of government in organizing health services and paying for them</a:t>
            </a:r>
            <a:endParaRPr lang="en-US" sz="1800" dirty="0">
              <a:latin typeface="Calibri"/>
              <a:ea typeface="Calibri"/>
              <a:cs typeface="Times New Roman"/>
            </a:endParaRPr>
          </a:p>
          <a:p>
            <a:pPr marL="342900" marR="0" lvl="0" indent="-342900">
              <a:lnSpc>
                <a:spcPct val="115000"/>
              </a:lnSpc>
              <a:spcBef>
                <a:spcPts val="0"/>
              </a:spcBef>
              <a:spcAft>
                <a:spcPts val="1000"/>
              </a:spcAft>
              <a:buFont typeface="Wingdings" charset="2"/>
              <a:buChar char="§"/>
            </a:pPr>
            <a:r>
              <a:rPr lang="en-US" dirty="0">
                <a:latin typeface="Times New Roman"/>
                <a:ea typeface="Calibri"/>
                <a:cs typeface="Times New Roman"/>
              </a:rPr>
              <a:t>Detail the importance and effect of accreditation in health services</a:t>
            </a:r>
            <a:endParaRPr lang="en-US" sz="1800" dirty="0">
              <a:latin typeface="Calibri"/>
              <a:ea typeface="Calibri"/>
              <a:cs typeface="Times New Roman"/>
            </a:endParaRPr>
          </a:p>
          <a:p>
            <a:endParaRPr lang="en-US" dirty="0"/>
          </a:p>
        </p:txBody>
      </p:sp>
      <p:sp>
        <p:nvSpPr>
          <p:cNvPr id="3" name="Title 2"/>
          <p:cNvSpPr>
            <a:spLocks noGrp="1"/>
          </p:cNvSpPr>
          <p:nvPr>
            <p:ph type="title"/>
          </p:nvPr>
        </p:nvSpPr>
        <p:spPr/>
        <p:txBody>
          <a:bodyPr/>
          <a:lstStyle/>
          <a:p>
            <a:r>
              <a:rPr lang="en-US" dirty="0" smtClean="0"/>
              <a:t>Chapter 1, Learning objectives</a:t>
            </a:r>
            <a:endParaRPr lang="en-US" dirty="0"/>
          </a:p>
        </p:txBody>
      </p:sp>
      <p:sp>
        <p:nvSpPr>
          <p:cNvPr id="4" name="Slide Number Placeholder 3"/>
          <p:cNvSpPr>
            <a:spLocks noGrp="1"/>
          </p:cNvSpPr>
          <p:nvPr>
            <p:ph type="sldNum" sz="quarter" idx="12"/>
          </p:nvPr>
        </p:nvSpPr>
        <p:spPr/>
        <p:txBody>
          <a:bodyPr/>
          <a:lstStyle/>
          <a:p>
            <a:fld id="{057B859C-5B2B-8749-B99F-4C47515F9E9C}" type="slidenum">
              <a:rPr lang="en-US" smtClean="0"/>
              <a:t>2</a:t>
            </a:fld>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9979573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numCol="2">
            <a:noAutofit/>
          </a:bodyPr>
          <a:lstStyle/>
          <a:p>
            <a:r>
              <a:rPr lang="en-US" sz="1800" dirty="0" smtClean="0"/>
              <a:t>The Health Services System consists of:</a:t>
            </a:r>
          </a:p>
          <a:p>
            <a:pPr lvl="1"/>
            <a:r>
              <a:rPr lang="en-US" dirty="0" smtClean="0"/>
              <a:t>Preventive Care</a:t>
            </a:r>
          </a:p>
          <a:p>
            <a:pPr lvl="2"/>
            <a:r>
              <a:rPr lang="en-US" sz="1800" dirty="0" smtClean="0"/>
              <a:t>Prevention</a:t>
            </a:r>
          </a:p>
          <a:p>
            <a:pPr lvl="2"/>
            <a:r>
              <a:rPr lang="en-US" sz="1800" dirty="0" smtClean="0"/>
              <a:t>Education</a:t>
            </a:r>
          </a:p>
          <a:p>
            <a:pPr lvl="1"/>
            <a:r>
              <a:rPr lang="en-US" dirty="0" smtClean="0"/>
              <a:t>Primary Care</a:t>
            </a:r>
          </a:p>
          <a:p>
            <a:pPr lvl="2"/>
            <a:r>
              <a:rPr lang="en-US" sz="1800" dirty="0" smtClean="0"/>
              <a:t>Early Detection</a:t>
            </a:r>
          </a:p>
          <a:p>
            <a:pPr lvl="2"/>
            <a:r>
              <a:rPr lang="en-US" sz="1800" dirty="0" smtClean="0"/>
              <a:t>Routine Care</a:t>
            </a:r>
          </a:p>
          <a:p>
            <a:pPr lvl="1"/>
            <a:r>
              <a:rPr lang="en-US" dirty="0" smtClean="0"/>
              <a:t>Secondary Care (acute care)</a:t>
            </a:r>
          </a:p>
          <a:p>
            <a:pPr lvl="2"/>
            <a:r>
              <a:rPr lang="en-US" sz="1800" dirty="0" smtClean="0"/>
              <a:t>Emergency Treatment</a:t>
            </a:r>
          </a:p>
          <a:p>
            <a:pPr lvl="2"/>
            <a:r>
              <a:rPr lang="en-US" sz="1800" dirty="0" smtClean="0"/>
              <a:t>Critical Care</a:t>
            </a:r>
          </a:p>
          <a:p>
            <a:pPr lvl="1"/>
            <a:endParaRPr lang="en-US" dirty="0" smtClean="0"/>
          </a:p>
          <a:p>
            <a:pPr lvl="1"/>
            <a:endParaRPr lang="en-US" dirty="0"/>
          </a:p>
          <a:p>
            <a:pPr lvl="1"/>
            <a:endParaRPr lang="en-US" dirty="0" smtClean="0"/>
          </a:p>
          <a:p>
            <a:pPr lvl="1"/>
            <a:r>
              <a:rPr lang="en-US" dirty="0" smtClean="0"/>
              <a:t>Tertiary/Quaternary Care (special care)</a:t>
            </a:r>
          </a:p>
          <a:p>
            <a:pPr lvl="1"/>
            <a:r>
              <a:rPr lang="en-US" dirty="0" smtClean="0"/>
              <a:t>Restorative Care</a:t>
            </a:r>
          </a:p>
          <a:p>
            <a:pPr lvl="2"/>
            <a:r>
              <a:rPr lang="en-US" sz="1800" dirty="0" smtClean="0"/>
              <a:t>Rehabilitation</a:t>
            </a:r>
          </a:p>
          <a:p>
            <a:pPr lvl="2"/>
            <a:r>
              <a:rPr lang="en-US" sz="1800" dirty="0" smtClean="0"/>
              <a:t>Home Care</a:t>
            </a:r>
          </a:p>
          <a:p>
            <a:pPr lvl="2"/>
            <a:r>
              <a:rPr lang="en-US" sz="1800" dirty="0" smtClean="0"/>
              <a:t>Intermediate/Follow-up Care</a:t>
            </a:r>
          </a:p>
          <a:p>
            <a:pPr lvl="1"/>
            <a:r>
              <a:rPr lang="en-US" dirty="0" smtClean="0"/>
              <a:t>Continuing Care</a:t>
            </a:r>
          </a:p>
          <a:p>
            <a:pPr lvl="2"/>
            <a:r>
              <a:rPr lang="en-US" sz="1800" dirty="0" smtClean="0"/>
              <a:t>Long-term care</a:t>
            </a:r>
          </a:p>
          <a:p>
            <a:pPr lvl="2"/>
            <a:r>
              <a:rPr lang="en-US" sz="1800" dirty="0" smtClean="0"/>
              <a:t>Chronic Care</a:t>
            </a:r>
          </a:p>
          <a:p>
            <a:pPr lvl="2"/>
            <a:r>
              <a:rPr lang="en-US" sz="1800" dirty="0" smtClean="0"/>
              <a:t>Personal Care</a:t>
            </a:r>
          </a:p>
          <a:p>
            <a:pPr lvl="2"/>
            <a:r>
              <a:rPr lang="en-US" sz="1800" dirty="0" smtClean="0"/>
              <a:t>Hospice/Palliative Care</a:t>
            </a:r>
            <a:endParaRPr lang="en-US" sz="1800" dirty="0"/>
          </a:p>
        </p:txBody>
      </p:sp>
      <p:sp>
        <p:nvSpPr>
          <p:cNvPr id="3" name="Slide Number Placeholder 2"/>
          <p:cNvSpPr>
            <a:spLocks noGrp="1"/>
          </p:cNvSpPr>
          <p:nvPr>
            <p:ph type="sldNum" sz="quarter" idx="12"/>
          </p:nvPr>
        </p:nvSpPr>
        <p:spPr/>
        <p:txBody>
          <a:bodyPr/>
          <a:lstStyle/>
          <a:p>
            <a:fld id="{057B859C-5B2B-8749-B99F-4C47515F9E9C}" type="slidenum">
              <a:rPr lang="en-US" smtClean="0"/>
              <a:t>20</a:t>
            </a:fld>
            <a:endParaRPr lang="en-US" dirty="0"/>
          </a:p>
        </p:txBody>
      </p:sp>
      <p:sp>
        <p:nvSpPr>
          <p:cNvPr id="4" name="Title 3"/>
          <p:cNvSpPr>
            <a:spLocks noGrp="1"/>
          </p:cNvSpPr>
          <p:nvPr>
            <p:ph type="title"/>
          </p:nvPr>
        </p:nvSpPr>
        <p:spPr/>
        <p:txBody>
          <a:bodyPr/>
          <a:lstStyle/>
          <a:p>
            <a:r>
              <a:rPr lang="en-US" dirty="0" smtClean="0"/>
              <a:t>Structure of the Health Services System</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44122439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Major beneficiaries of early federal programs were not-for-profit acute care hospitals</a:t>
            </a:r>
          </a:p>
          <a:p>
            <a:r>
              <a:rPr lang="en-US" dirty="0" smtClean="0"/>
              <a:t>Profit status changed for tax and strategic reasons</a:t>
            </a:r>
          </a:p>
          <a:p>
            <a:r>
              <a:rPr lang="en-US" dirty="0" smtClean="0"/>
              <a:t>Ownership</a:t>
            </a:r>
          </a:p>
          <a:p>
            <a:pPr lvl="1"/>
            <a:r>
              <a:rPr lang="en-US" dirty="0" smtClean="0"/>
              <a:t>Two types of privately owned corporations</a:t>
            </a:r>
          </a:p>
          <a:p>
            <a:pPr lvl="2"/>
            <a:r>
              <a:rPr lang="en-US" dirty="0" smtClean="0"/>
              <a:t>Faith-based and nonsectarian that are organized as not-for-profits</a:t>
            </a:r>
          </a:p>
          <a:p>
            <a:pPr lvl="2"/>
            <a:r>
              <a:rPr lang="en-US" dirty="0" smtClean="0"/>
              <a:t>For-profit corporations that issue stock to investors or to general public</a:t>
            </a:r>
          </a:p>
          <a:p>
            <a:pPr lvl="1"/>
            <a:r>
              <a:rPr lang="en-US" dirty="0" smtClean="0"/>
              <a:t>Government-owned HSOs/HSs are publicly-owned and not-for-profit</a:t>
            </a:r>
          </a:p>
        </p:txBody>
      </p:sp>
      <p:sp>
        <p:nvSpPr>
          <p:cNvPr id="3" name="Slide Number Placeholder 2"/>
          <p:cNvSpPr>
            <a:spLocks noGrp="1"/>
          </p:cNvSpPr>
          <p:nvPr>
            <p:ph type="sldNum" sz="quarter" idx="12"/>
          </p:nvPr>
        </p:nvSpPr>
        <p:spPr/>
        <p:txBody>
          <a:bodyPr/>
          <a:lstStyle/>
          <a:p>
            <a:fld id="{057B859C-5B2B-8749-B99F-4C47515F9E9C}" type="slidenum">
              <a:rPr lang="en-US" smtClean="0"/>
              <a:t>21</a:t>
            </a:fld>
            <a:endParaRPr lang="en-US"/>
          </a:p>
        </p:txBody>
      </p:sp>
      <p:sp>
        <p:nvSpPr>
          <p:cNvPr id="4" name="Title 3"/>
          <p:cNvSpPr>
            <a:spLocks noGrp="1"/>
          </p:cNvSpPr>
          <p:nvPr>
            <p:ph type="title"/>
          </p:nvPr>
        </p:nvSpPr>
        <p:spPr/>
        <p:txBody>
          <a:bodyPr/>
          <a:lstStyle/>
          <a:p>
            <a:r>
              <a:rPr lang="en-US" dirty="0" smtClean="0"/>
              <a:t>Classification and Types of </a:t>
            </a:r>
            <a:r>
              <a:rPr lang="en-US" cap="none" dirty="0"/>
              <a:t>HSOs</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140947995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Length of patient stay (LOS)</a:t>
            </a:r>
          </a:p>
          <a:p>
            <a:pPr lvl="1"/>
            <a:r>
              <a:rPr lang="en-US" dirty="0" smtClean="0"/>
              <a:t>Inpatient vs. outpatient services</a:t>
            </a:r>
          </a:p>
          <a:p>
            <a:pPr lvl="1"/>
            <a:r>
              <a:rPr lang="en-US" dirty="0" smtClean="0"/>
              <a:t>ALOS if less than 30 days for short-term care, more than 30 days for long-term care </a:t>
            </a:r>
          </a:p>
          <a:p>
            <a:r>
              <a:rPr lang="en-US" dirty="0" smtClean="0"/>
              <a:t>Role in the health services system; HSOs/HSs are classified by their role in delivery services</a:t>
            </a:r>
          </a:p>
          <a:p>
            <a:r>
              <a:rPr lang="en-US" dirty="0" smtClean="0"/>
              <a:t>Unique </a:t>
            </a:r>
            <a:r>
              <a:rPr lang="en-US" dirty="0"/>
              <a:t>institutional providers</a:t>
            </a:r>
          </a:p>
          <a:p>
            <a:pPr lvl="1"/>
            <a:r>
              <a:rPr lang="en-US" dirty="0" smtClean="0"/>
              <a:t>Many </a:t>
            </a:r>
            <a:r>
              <a:rPr lang="en-US" dirty="0"/>
              <a:t>other types of inpatient facilities provide health and health-related </a:t>
            </a:r>
            <a:r>
              <a:rPr lang="en-US" dirty="0" smtClean="0"/>
              <a:t>services</a:t>
            </a:r>
          </a:p>
          <a:p>
            <a:pPr lvl="1"/>
            <a:r>
              <a:rPr lang="en-US" dirty="0" smtClean="0"/>
              <a:t>Examples are residential facilities and schools </a:t>
            </a:r>
            <a:r>
              <a:rPr lang="en-US" dirty="0"/>
              <a:t>for special groups such as blind or deaf</a:t>
            </a:r>
          </a:p>
          <a:p>
            <a:pPr marL="365760" lvl="1" indent="0">
              <a:buNone/>
            </a:pPr>
            <a:endParaRPr lang="en-US" dirty="0"/>
          </a:p>
          <a:p>
            <a:pPr lvl="1"/>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22</a:t>
            </a:fld>
            <a:endParaRPr lang="en-US"/>
          </a:p>
        </p:txBody>
      </p:sp>
      <p:sp>
        <p:nvSpPr>
          <p:cNvPr id="4" name="Title 3"/>
          <p:cNvSpPr>
            <a:spLocks noGrp="1"/>
          </p:cNvSpPr>
          <p:nvPr>
            <p:ph type="title"/>
          </p:nvPr>
        </p:nvSpPr>
        <p:spPr/>
        <p:txBody>
          <a:bodyPr/>
          <a:lstStyle/>
          <a:p>
            <a:r>
              <a:rPr lang="en-US" dirty="0" smtClean="0"/>
              <a:t>Classification and Types of </a:t>
            </a:r>
            <a:r>
              <a:rPr lang="en-US" cap="none" dirty="0" smtClean="0"/>
              <a:t>HSOs </a:t>
            </a:r>
            <a:r>
              <a:rPr lang="en-US" dirty="0" smtClean="0"/>
              <a:t>(CONT</a:t>
            </a:r>
            <a:r>
              <a:rPr lang="en-US" dirty="0"/>
              <a:t>.)</a:t>
            </a:r>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77672046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Mental Health Organizations are defined as HSOs that primarily provide mental health services to people with mental illness or emotional disturbances</a:t>
            </a:r>
          </a:p>
          <a:p>
            <a:r>
              <a:rPr lang="en-US" dirty="0" smtClean="0"/>
              <a:t>Teaching Hospitals: Many </a:t>
            </a:r>
            <a:r>
              <a:rPr lang="en-US" dirty="0"/>
              <a:t>states own academic health (medical) centers, which are often university-affiliated teaching hospitals that treat acute illness, conduct research, and educate those in the health </a:t>
            </a:r>
            <a:r>
              <a:rPr lang="en-US" dirty="0" smtClean="0"/>
              <a:t>occupations</a:t>
            </a:r>
          </a:p>
          <a:p>
            <a:pPr lvl="1"/>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23</a:t>
            </a:fld>
            <a:endParaRPr lang="en-US"/>
          </a:p>
        </p:txBody>
      </p:sp>
      <p:sp>
        <p:nvSpPr>
          <p:cNvPr id="4" name="Title 3"/>
          <p:cNvSpPr>
            <a:spLocks noGrp="1"/>
          </p:cNvSpPr>
          <p:nvPr>
            <p:ph type="title"/>
          </p:nvPr>
        </p:nvSpPr>
        <p:spPr/>
        <p:txBody>
          <a:bodyPr/>
          <a:lstStyle/>
          <a:p>
            <a:r>
              <a:rPr lang="en-US" dirty="0" smtClean="0"/>
              <a:t>Classification and Types of </a:t>
            </a:r>
            <a:r>
              <a:rPr lang="en-US" cap="none" dirty="0"/>
              <a:t>HSOs</a:t>
            </a:r>
            <a:r>
              <a:rPr lang="en-US" dirty="0" smtClean="0"/>
              <a:t>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11984916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Licensure and </a:t>
            </a:r>
            <a:r>
              <a:rPr lang="en-US" dirty="0" smtClean="0"/>
              <a:t>Regulation</a:t>
            </a:r>
          </a:p>
          <a:p>
            <a:pPr lvl="1"/>
            <a:r>
              <a:rPr lang="en-US" dirty="0"/>
              <a:t>HSOs/HSs are subject to state laws and local </a:t>
            </a:r>
            <a:r>
              <a:rPr lang="en-US" dirty="0" smtClean="0"/>
              <a:t>ordinances</a:t>
            </a:r>
          </a:p>
          <a:p>
            <a:pPr lvl="1"/>
            <a:r>
              <a:rPr lang="en-US" dirty="0" smtClean="0"/>
              <a:t>Licensure is liked to regulatory inspections </a:t>
            </a:r>
            <a:r>
              <a:rPr lang="en-US" dirty="0"/>
              <a:t>for specific types of HSOs</a:t>
            </a:r>
          </a:p>
          <a:p>
            <a:r>
              <a:rPr lang="en-US" dirty="0"/>
              <a:t>Conditions of Participation (COP</a:t>
            </a:r>
            <a:r>
              <a:rPr lang="en-US" dirty="0" smtClean="0"/>
              <a:t>)</a:t>
            </a:r>
          </a:p>
          <a:p>
            <a:pPr lvl="1"/>
            <a:r>
              <a:rPr lang="en-US" dirty="0" smtClean="0"/>
              <a:t>The 1965 Medicare law allowed “deemed” hospitals to receive reimbursements. COP was established in response to concerns about </a:t>
            </a:r>
            <a:r>
              <a:rPr lang="en-US" dirty="0"/>
              <a:t>delegating government authority to a private </a:t>
            </a:r>
            <a:r>
              <a:rPr lang="en-US" dirty="0" smtClean="0"/>
              <a:t>group</a:t>
            </a:r>
          </a:p>
          <a:p>
            <a:r>
              <a:rPr lang="en-US" dirty="0" smtClean="0"/>
              <a:t>Planning </a:t>
            </a:r>
            <a:r>
              <a:rPr lang="en-US" dirty="0"/>
              <a:t>and Rate </a:t>
            </a:r>
            <a:r>
              <a:rPr lang="en-US" dirty="0" smtClean="0"/>
              <a:t>Regulation</a:t>
            </a:r>
          </a:p>
          <a:p>
            <a:pPr lvl="1"/>
            <a:r>
              <a:rPr lang="en-US" dirty="0"/>
              <a:t>Much of what happens in the states is stimulated by federal </a:t>
            </a:r>
            <a:r>
              <a:rPr lang="en-US" dirty="0" smtClean="0"/>
              <a:t>government</a:t>
            </a:r>
          </a:p>
          <a:p>
            <a:pPr lvl="1"/>
            <a:r>
              <a:rPr lang="en-US" dirty="0" smtClean="0"/>
              <a:t>Because </a:t>
            </a:r>
            <a:r>
              <a:rPr lang="en-US" dirty="0"/>
              <a:t>hospitals con­sume disproportionate resources, policy makers have given them a great deal of </a:t>
            </a:r>
            <a:r>
              <a:rPr lang="en-US" dirty="0" smtClean="0"/>
              <a:t>attention</a:t>
            </a:r>
            <a:endParaRPr lang="en-US" dirty="0"/>
          </a:p>
          <a:p>
            <a:r>
              <a:rPr lang="en-US" dirty="0" smtClean="0"/>
              <a:t>UR</a:t>
            </a:r>
            <a:r>
              <a:rPr lang="en-US" dirty="0"/>
              <a:t>, PSROs, and </a:t>
            </a:r>
            <a:r>
              <a:rPr lang="en-US" dirty="0" smtClean="0"/>
              <a:t>PROs</a:t>
            </a:r>
          </a:p>
          <a:p>
            <a:pPr lvl="1"/>
            <a:r>
              <a:rPr lang="en-US" dirty="0"/>
              <a:t>As with UR, emphasis in the PSRO program was on hospital </a:t>
            </a:r>
            <a:r>
              <a:rPr lang="en-US" dirty="0" smtClean="0"/>
              <a:t>review</a:t>
            </a:r>
          </a:p>
          <a:p>
            <a:pPr lvl="1"/>
            <a:r>
              <a:rPr lang="en-US" dirty="0"/>
              <a:t>In 2001, PROs were officially renamed quality improvement organizations (QIOs</a:t>
            </a:r>
            <a:r>
              <a:rPr lang="en-US" dirty="0" smtClean="0"/>
              <a:t>)</a:t>
            </a:r>
          </a:p>
          <a:p>
            <a:pPr lvl="1"/>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24</a:t>
            </a:fld>
            <a:endParaRPr lang="en-US"/>
          </a:p>
        </p:txBody>
      </p:sp>
      <p:sp>
        <p:nvSpPr>
          <p:cNvPr id="4" name="Title 3"/>
          <p:cNvSpPr>
            <a:spLocks noGrp="1"/>
          </p:cNvSpPr>
          <p:nvPr>
            <p:ph type="title"/>
          </p:nvPr>
        </p:nvSpPr>
        <p:spPr/>
        <p:txBody>
          <a:bodyPr/>
          <a:lstStyle/>
          <a:p>
            <a:r>
              <a:rPr lang="en-US" dirty="0" smtClean="0"/>
              <a:t>Local State and Federal Regulation of </a:t>
            </a:r>
            <a:r>
              <a:rPr lang="en-US" cap="none" dirty="0" smtClean="0"/>
              <a:t>HSOs/HSs</a:t>
            </a:r>
            <a:endParaRPr lang="en-US" cap="none"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106072336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HSOs/HSs are subject to state laws and local ordinances</a:t>
            </a:r>
          </a:p>
          <a:p>
            <a:pPr lvl="1"/>
            <a:r>
              <a:rPr lang="en-US" dirty="0" smtClean="0"/>
              <a:t>Includes the group of inspections linked to licensure for specific types of HSOs</a:t>
            </a:r>
          </a:p>
          <a:p>
            <a:pPr lvl="2"/>
            <a:r>
              <a:rPr lang="en-US" dirty="0" smtClean="0"/>
              <a:t>Physical plant </a:t>
            </a:r>
          </a:p>
          <a:p>
            <a:pPr lvl="2"/>
            <a:r>
              <a:rPr lang="en-US" dirty="0" smtClean="0"/>
              <a:t>Safety</a:t>
            </a:r>
          </a:p>
          <a:p>
            <a:pPr lvl="1"/>
            <a:r>
              <a:rPr lang="en-US" dirty="0" smtClean="0"/>
              <a:t>Pays little attention to clinical quality issues in patient care</a:t>
            </a:r>
          </a:p>
          <a:p>
            <a:pPr lvl="1"/>
            <a:r>
              <a:rPr lang="en-US" dirty="0" smtClean="0"/>
              <a:t>Includes Fire Prevention Code, National Fuel Gas Code, National Electrical Code, and Life Safety Code</a:t>
            </a:r>
          </a:p>
          <a:p>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25</a:t>
            </a:fld>
            <a:endParaRPr lang="en-US"/>
          </a:p>
        </p:txBody>
      </p:sp>
      <p:sp>
        <p:nvSpPr>
          <p:cNvPr id="4" name="Title 3"/>
          <p:cNvSpPr>
            <a:spLocks noGrp="1"/>
          </p:cNvSpPr>
          <p:nvPr>
            <p:ph type="title"/>
          </p:nvPr>
        </p:nvSpPr>
        <p:spPr/>
        <p:txBody>
          <a:bodyPr/>
          <a:lstStyle/>
          <a:p>
            <a:r>
              <a:rPr lang="en-US" dirty="0" smtClean="0"/>
              <a:t>Licensure and Regulation</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25400540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Medicare law of 1965 amended the Social Security Act of 1935</a:t>
            </a:r>
          </a:p>
          <a:p>
            <a:pPr lvl="1"/>
            <a:r>
              <a:rPr lang="en-US" dirty="0"/>
              <a:t>JCAHO-accredited hospitals were in deemed status for purposes of reimbursement </a:t>
            </a:r>
            <a:endParaRPr lang="en-US" dirty="0" smtClean="0"/>
          </a:p>
          <a:p>
            <a:pPr lvl="1"/>
            <a:r>
              <a:rPr lang="en-US" dirty="0"/>
              <a:t>Delegation of deeming authority raised legal issues</a:t>
            </a:r>
          </a:p>
          <a:p>
            <a:r>
              <a:rPr lang="en-US" dirty="0"/>
              <a:t>Other private accrediting groups have achieved deeming status</a:t>
            </a:r>
            <a:endParaRPr lang="en-US" dirty="0" smtClean="0"/>
          </a:p>
          <a:p>
            <a:pPr lvl="1"/>
            <a:r>
              <a:rPr lang="en-US" dirty="0" smtClean="0"/>
              <a:t>Community Health Accreditation Program (CHAP)</a:t>
            </a:r>
            <a:endParaRPr lang="en-US" dirty="0"/>
          </a:p>
          <a:p>
            <a:pPr lvl="1"/>
            <a:r>
              <a:rPr lang="en-US" dirty="0" smtClean="0"/>
              <a:t>American Osteopathic Association (AOA)</a:t>
            </a:r>
          </a:p>
          <a:p>
            <a:pPr lvl="1"/>
            <a:r>
              <a:rPr lang="en-US" dirty="0" err="1"/>
              <a:t>Det</a:t>
            </a:r>
            <a:r>
              <a:rPr lang="en-US" dirty="0"/>
              <a:t> Norske </a:t>
            </a:r>
            <a:r>
              <a:rPr lang="en-US" dirty="0" err="1"/>
              <a:t>Veritas</a:t>
            </a:r>
            <a:r>
              <a:rPr lang="en-US" dirty="0"/>
              <a:t> Healthcare, Inc. (DNVHC</a:t>
            </a:r>
            <a:r>
              <a:rPr lang="en-US" dirty="0" smtClean="0"/>
              <a:t>)</a:t>
            </a:r>
          </a:p>
          <a:p>
            <a:r>
              <a:rPr lang="en-US" dirty="0"/>
              <a:t>HSOs not in “deemed” status must meet the applicable conditions of participation to receive </a:t>
            </a:r>
            <a:r>
              <a:rPr lang="en-US" dirty="0" smtClean="0"/>
              <a:t>payment </a:t>
            </a:r>
            <a:r>
              <a:rPr lang="en-US" dirty="0"/>
              <a:t>from federal </a:t>
            </a:r>
            <a:r>
              <a:rPr lang="en-US" dirty="0" smtClean="0"/>
              <a:t>programs</a:t>
            </a:r>
            <a:endParaRPr lang="en-US" dirty="0"/>
          </a:p>
          <a:p>
            <a:pPr marL="45720" indent="0">
              <a:buNone/>
            </a:pPr>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26</a:t>
            </a:fld>
            <a:endParaRPr lang="en-US"/>
          </a:p>
        </p:txBody>
      </p:sp>
      <p:sp>
        <p:nvSpPr>
          <p:cNvPr id="4" name="Title 3"/>
          <p:cNvSpPr>
            <a:spLocks noGrp="1"/>
          </p:cNvSpPr>
          <p:nvPr>
            <p:ph type="title"/>
          </p:nvPr>
        </p:nvSpPr>
        <p:spPr/>
        <p:txBody>
          <a:bodyPr/>
          <a:lstStyle/>
          <a:p>
            <a:r>
              <a:rPr lang="en-US" dirty="0" smtClean="0"/>
              <a:t>Conditions of Participation (COP)</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0404453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Stimulated by the federal government: hospitals consume disproportionate resources</a:t>
            </a:r>
          </a:p>
          <a:p>
            <a:r>
              <a:rPr lang="en-US" dirty="0" smtClean="0"/>
              <a:t>Hill-Burton Act of 1946: included statewide planning for hospital services</a:t>
            </a:r>
          </a:p>
          <a:p>
            <a:r>
              <a:rPr lang="en-US" dirty="0" smtClean="0"/>
              <a:t>Comprehensive Health Planning and Public Health Amendments Act of 1966: encouraged use of planning methodologies to allocate resources, improve access, and contain costs</a:t>
            </a:r>
          </a:p>
          <a:p>
            <a:r>
              <a:rPr lang="en-US" dirty="0"/>
              <a:t>National Health Planning and Resources Development Act </a:t>
            </a:r>
            <a:r>
              <a:rPr lang="en-US" dirty="0" smtClean="0"/>
              <a:t>of 1974: required </a:t>
            </a:r>
            <a:r>
              <a:rPr lang="en-US" dirty="0"/>
              <a:t>states to establish a health planning and </a:t>
            </a:r>
            <a:r>
              <a:rPr lang="en-US" dirty="0" smtClean="0"/>
              <a:t>development agency </a:t>
            </a:r>
            <a:r>
              <a:rPr lang="en-US" dirty="0"/>
              <a:t>and a network of health systems agen­cies (HSAs</a:t>
            </a:r>
            <a:r>
              <a:rPr lang="en-US" dirty="0" smtClean="0"/>
              <a:t>)</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27</a:t>
            </a:fld>
            <a:endParaRPr lang="en-US"/>
          </a:p>
        </p:txBody>
      </p:sp>
      <p:sp>
        <p:nvSpPr>
          <p:cNvPr id="4" name="Title 3"/>
          <p:cNvSpPr>
            <a:spLocks noGrp="1"/>
          </p:cNvSpPr>
          <p:nvPr>
            <p:ph type="title"/>
          </p:nvPr>
        </p:nvSpPr>
        <p:spPr/>
        <p:txBody>
          <a:bodyPr/>
          <a:lstStyle/>
          <a:p>
            <a:r>
              <a:rPr lang="en-US" dirty="0" smtClean="0"/>
              <a:t>Planning and Rate Regulation</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63057244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mandated part of hospital participation in the hospital Medicare laws: hospitals had to certify the necessity of admission</a:t>
            </a:r>
          </a:p>
          <a:p>
            <a:r>
              <a:rPr lang="en-US" dirty="0" smtClean="0"/>
              <a:t>Rapid Medicare cost increases in the late 1960s showed that hospital-based UR was ineffective</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28</a:t>
            </a:fld>
            <a:endParaRPr lang="en-US"/>
          </a:p>
        </p:txBody>
      </p:sp>
      <p:sp>
        <p:nvSpPr>
          <p:cNvPr id="4" name="Title 3"/>
          <p:cNvSpPr>
            <a:spLocks noGrp="1"/>
          </p:cNvSpPr>
          <p:nvPr>
            <p:ph type="title"/>
          </p:nvPr>
        </p:nvSpPr>
        <p:spPr/>
        <p:txBody>
          <a:bodyPr/>
          <a:lstStyle/>
          <a:p>
            <a:r>
              <a:rPr lang="en-US" dirty="0" smtClean="0"/>
              <a:t>Utilization Review (UR)</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80987018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PSROs were mandated by the Social Security Act Amendments of 1972</a:t>
            </a:r>
          </a:p>
          <a:p>
            <a:r>
              <a:rPr lang="en-US" dirty="0" smtClean="0"/>
              <a:t>Federally funded physician organizations were responsible for ensuring the appropriateness, medical necessity, and quality of care furnished by Medicare beneficiaries</a:t>
            </a:r>
          </a:p>
          <a:p>
            <a:r>
              <a:rPr lang="en-US" dirty="0" smtClean="0"/>
              <a:t>The three functions of PSROs</a:t>
            </a:r>
          </a:p>
          <a:p>
            <a:pPr lvl="1"/>
            <a:r>
              <a:rPr lang="en-US" dirty="0" smtClean="0"/>
              <a:t>Admission and continued-stay review</a:t>
            </a:r>
          </a:p>
          <a:p>
            <a:pPr lvl="1"/>
            <a:r>
              <a:rPr lang="en-US" dirty="0" smtClean="0"/>
              <a:t>Quality assurance</a:t>
            </a:r>
          </a:p>
          <a:p>
            <a:pPr lvl="1"/>
            <a:r>
              <a:rPr lang="en-US" dirty="0" smtClean="0"/>
              <a:t>Profile analysis (patterns of care)</a:t>
            </a:r>
          </a:p>
        </p:txBody>
      </p:sp>
      <p:sp>
        <p:nvSpPr>
          <p:cNvPr id="3" name="Slide Number Placeholder 2"/>
          <p:cNvSpPr>
            <a:spLocks noGrp="1"/>
          </p:cNvSpPr>
          <p:nvPr>
            <p:ph type="sldNum" sz="quarter" idx="12"/>
          </p:nvPr>
        </p:nvSpPr>
        <p:spPr/>
        <p:txBody>
          <a:bodyPr/>
          <a:lstStyle/>
          <a:p>
            <a:fld id="{057B859C-5B2B-8749-B99F-4C47515F9E9C}" type="slidenum">
              <a:rPr lang="en-US" smtClean="0"/>
              <a:t>29</a:t>
            </a:fld>
            <a:endParaRPr lang="en-US"/>
          </a:p>
        </p:txBody>
      </p:sp>
      <p:sp>
        <p:nvSpPr>
          <p:cNvPr id="4" name="Title 3"/>
          <p:cNvSpPr>
            <a:spLocks noGrp="1"/>
          </p:cNvSpPr>
          <p:nvPr>
            <p:ph type="title"/>
          </p:nvPr>
        </p:nvSpPr>
        <p:spPr/>
        <p:txBody>
          <a:bodyPr/>
          <a:lstStyle/>
          <a:p>
            <a:r>
              <a:rPr lang="en-US" dirty="0" smtClean="0"/>
              <a:t>Professional Standards Review Organizations (</a:t>
            </a:r>
            <a:r>
              <a:rPr lang="en-US" cap="none" dirty="0" smtClean="0"/>
              <a:t>PSROs</a:t>
            </a:r>
            <a:r>
              <a:rPr lang="en-US" dirty="0" smtClean="0"/>
              <a: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63043694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Health services managers must understand the distinctions and connections between the </a:t>
            </a:r>
            <a:r>
              <a:rPr lang="en-US" dirty="0" smtClean="0"/>
              <a:t>health</a:t>
            </a:r>
            <a:r>
              <a:rPr lang="en-US" i="1" dirty="0" smtClean="0"/>
              <a:t>care</a:t>
            </a:r>
            <a:r>
              <a:rPr lang="en-US" dirty="0" smtClean="0"/>
              <a:t> </a:t>
            </a:r>
            <a:r>
              <a:rPr lang="en-US" dirty="0"/>
              <a:t>system and the health </a:t>
            </a:r>
            <a:r>
              <a:rPr lang="en-US" i="1" dirty="0" smtClean="0"/>
              <a:t>services</a:t>
            </a:r>
            <a:r>
              <a:rPr lang="en-US" dirty="0" smtClean="0"/>
              <a:t> </a:t>
            </a:r>
            <a:r>
              <a:rPr lang="en-US" dirty="0"/>
              <a:t>system</a:t>
            </a:r>
            <a:r>
              <a:rPr lang="en-US" dirty="0" smtClean="0"/>
              <a:t>.</a:t>
            </a:r>
          </a:p>
          <a:p>
            <a:r>
              <a:rPr lang="en-US" b="1" u="sng" dirty="0" smtClean="0"/>
              <a:t>Blum’s Model</a:t>
            </a:r>
          </a:p>
          <a:p>
            <a:pPr lvl="1"/>
            <a:r>
              <a:rPr lang="en-US" sz="2000" dirty="0" smtClean="0"/>
              <a:t>Identifies factors that affect health</a:t>
            </a:r>
          </a:p>
          <a:p>
            <a:pPr lvl="1"/>
            <a:r>
              <a:rPr lang="en-US" sz="2000" dirty="0" smtClean="0"/>
              <a:t>The size of the arrows indicates the degree each factor affects a person’s health</a:t>
            </a:r>
          </a:p>
          <a:p>
            <a:pPr lvl="1"/>
            <a:r>
              <a:rPr lang="en-US" sz="2000" dirty="0" smtClean="0"/>
              <a:t>The model shows factors like prevention and rehabilitation have much less of an effect on health than environmental factors, and somewhat less of an effect than heredity and lifestyle</a:t>
            </a:r>
            <a:endParaRPr lang="en-US" sz="2000" dirty="0"/>
          </a:p>
        </p:txBody>
      </p:sp>
      <p:sp>
        <p:nvSpPr>
          <p:cNvPr id="3" name="Slide Number Placeholder 2"/>
          <p:cNvSpPr>
            <a:spLocks noGrp="1"/>
          </p:cNvSpPr>
          <p:nvPr>
            <p:ph type="sldNum" sz="quarter" idx="12"/>
          </p:nvPr>
        </p:nvSpPr>
        <p:spPr/>
        <p:txBody>
          <a:bodyPr/>
          <a:lstStyle/>
          <a:p>
            <a:fld id="{057B859C-5B2B-8749-B99F-4C47515F9E9C}" type="slidenum">
              <a:rPr lang="en-US" smtClean="0"/>
              <a:t>3</a:t>
            </a:fld>
            <a:endParaRPr lang="en-US" dirty="0"/>
          </a:p>
        </p:txBody>
      </p:sp>
      <p:sp>
        <p:nvSpPr>
          <p:cNvPr id="4" name="Title 3"/>
          <p:cNvSpPr>
            <a:spLocks noGrp="1"/>
          </p:cNvSpPr>
          <p:nvPr>
            <p:ph type="title"/>
          </p:nvPr>
        </p:nvSpPr>
        <p:spPr/>
        <p:txBody>
          <a:bodyPr/>
          <a:lstStyle/>
          <a:p>
            <a:r>
              <a:rPr lang="en-US" dirty="0" smtClean="0"/>
              <a:t>Health &amp; System Goals</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185653142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Established by Congress as part of the Tax Equity and Fiscal Responsibility Act of 1982</a:t>
            </a:r>
          </a:p>
          <a:p>
            <a:pPr lvl="1"/>
            <a:r>
              <a:rPr lang="en-US" dirty="0" smtClean="0"/>
              <a:t>Outcomes were measured against performance standards </a:t>
            </a:r>
          </a:p>
          <a:p>
            <a:pPr lvl="1"/>
            <a:r>
              <a:rPr lang="en-US" dirty="0" smtClean="0"/>
              <a:t>Officially renamed Quality Improvement Organizations (QIO) in 2001</a:t>
            </a:r>
          </a:p>
          <a:p>
            <a:r>
              <a:rPr lang="en-US" dirty="0" smtClean="0"/>
              <a:t>PROs denied Medicare payment for</a:t>
            </a:r>
          </a:p>
          <a:p>
            <a:pPr lvl="1"/>
            <a:r>
              <a:rPr lang="en-US" dirty="0" smtClean="0"/>
              <a:t>Medically unnecessary care</a:t>
            </a:r>
          </a:p>
          <a:p>
            <a:pPr lvl="1"/>
            <a:r>
              <a:rPr lang="en-US" dirty="0" smtClean="0"/>
              <a:t>Care rendered in an inappropriate setting</a:t>
            </a:r>
          </a:p>
          <a:p>
            <a:pPr lvl="1"/>
            <a:r>
              <a:rPr lang="en-US" dirty="0" smtClean="0"/>
              <a:t>Care of substandard quality</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30</a:t>
            </a:fld>
            <a:endParaRPr lang="en-US"/>
          </a:p>
        </p:txBody>
      </p:sp>
      <p:sp>
        <p:nvSpPr>
          <p:cNvPr id="4" name="Title 3"/>
          <p:cNvSpPr>
            <a:spLocks noGrp="1"/>
          </p:cNvSpPr>
          <p:nvPr>
            <p:ph type="title"/>
          </p:nvPr>
        </p:nvSpPr>
        <p:spPr/>
        <p:txBody>
          <a:bodyPr/>
          <a:lstStyle/>
          <a:p>
            <a:r>
              <a:rPr lang="en-US" dirty="0" smtClean="0"/>
              <a:t>Professional Review Organizations (</a:t>
            </a:r>
            <a:r>
              <a:rPr lang="en-US" cap="none" dirty="0" smtClean="0"/>
              <a:t>PROs</a:t>
            </a:r>
            <a:r>
              <a:rPr lang="en-US" dirty="0" smtClean="0"/>
              <a: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4275330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HSO/HS activity is based on the authority in the U.S. Constitution as interpreted by the U.S. Supreme Court to regulate interstate commerce and to provide for the general welfare</a:t>
            </a:r>
          </a:p>
          <a:p>
            <a:r>
              <a:rPr lang="en-US" dirty="0" smtClean="0"/>
              <a:t>Regulators include independent agencies and various other executive branch departments and bureaus</a:t>
            </a:r>
          </a:p>
          <a:p>
            <a:r>
              <a:rPr lang="en-US" dirty="0" smtClean="0"/>
              <a:t>The Department of Justice and the FTC enforce the Sherman Antitrust Act (1890) and the Clayton Act (1914), as well as their various amendments prohibiting anticompetitive practices</a:t>
            </a:r>
          </a:p>
          <a:p>
            <a:r>
              <a:rPr lang="en-US" dirty="0" smtClean="0"/>
              <a:t>The National Labor Relations Board applies provisions of the National Labor Relations Act (1935) and its amendments to the process of union organizing and collective bargaining</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31</a:t>
            </a:fld>
            <a:endParaRPr lang="en-US"/>
          </a:p>
        </p:txBody>
      </p:sp>
      <p:sp>
        <p:nvSpPr>
          <p:cNvPr id="4" name="Title 3"/>
          <p:cNvSpPr>
            <a:spLocks noGrp="1"/>
          </p:cNvSpPr>
          <p:nvPr>
            <p:ph type="title"/>
          </p:nvPr>
        </p:nvSpPr>
        <p:spPr/>
        <p:txBody>
          <a:bodyPr/>
          <a:lstStyle/>
          <a:p>
            <a:r>
              <a:rPr lang="en-US" dirty="0" smtClean="0"/>
              <a:t>Other regulators of </a:t>
            </a:r>
            <a:r>
              <a:rPr lang="en-US" cap="none" dirty="0" smtClean="0"/>
              <a:t>HSOs/HSs</a:t>
            </a:r>
            <a:endParaRPr lang="en-US" cap="none"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99162780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Occupational Safety and Health </a:t>
            </a:r>
            <a:r>
              <a:rPr lang="en-US" dirty="0"/>
              <a:t>Administration enforces provisions of the Occupational Safety and Health Act of 1970 to safeguard the work </a:t>
            </a:r>
            <a:r>
              <a:rPr lang="en-US" dirty="0" smtClean="0"/>
              <a:t>environment</a:t>
            </a:r>
            <a:endParaRPr lang="en-US" dirty="0"/>
          </a:p>
          <a:p>
            <a:r>
              <a:rPr lang="en-US" dirty="0"/>
              <a:t>The Food </a:t>
            </a:r>
            <a:r>
              <a:rPr lang="en-US" dirty="0" smtClean="0"/>
              <a:t>and </a:t>
            </a:r>
            <a:r>
              <a:rPr lang="en-US" dirty="0"/>
              <a:t>Drug Administration enforces provisions of the Food, Drug, and Cosmetic Act of 1906 </a:t>
            </a:r>
            <a:r>
              <a:rPr lang="en-US" dirty="0" smtClean="0"/>
              <a:t>and </a:t>
            </a:r>
            <a:r>
              <a:rPr lang="en-US" dirty="0"/>
              <a:t>its </a:t>
            </a:r>
            <a:r>
              <a:rPr lang="en-US" dirty="0" smtClean="0"/>
              <a:t>amendments, as well as regulating </a:t>
            </a:r>
            <a:r>
              <a:rPr lang="en-US" dirty="0"/>
              <a:t>drugs </a:t>
            </a:r>
            <a:r>
              <a:rPr lang="en-US" dirty="0" smtClean="0"/>
              <a:t>and medical devices</a:t>
            </a:r>
            <a:endParaRPr lang="en-US" dirty="0"/>
          </a:p>
          <a:p>
            <a:r>
              <a:rPr lang="en-US" dirty="0"/>
              <a:t>The Securities and Exchange Commission enforces the Securities Exchange Act of 1934 as </a:t>
            </a:r>
            <a:r>
              <a:rPr lang="en-US" dirty="0" smtClean="0"/>
              <a:t>amended, </a:t>
            </a:r>
            <a:r>
              <a:rPr lang="en-US" dirty="0"/>
              <a:t>and affects how investor-owned HSOs/HSs market, sell, and trade </a:t>
            </a:r>
            <a:r>
              <a:rPr lang="en-US" dirty="0" smtClean="0"/>
              <a:t>stock</a:t>
            </a:r>
            <a:endParaRPr lang="en-US" dirty="0"/>
          </a:p>
          <a:p>
            <a:r>
              <a:rPr lang="en-US" dirty="0"/>
              <a:t>The Nuclear Regulatory Commission enforces provisions of the Atomic Energy Act (1954) and regulates and licenses the nuclear </a:t>
            </a:r>
            <a:r>
              <a:rPr lang="en-US" dirty="0" smtClean="0"/>
              <a:t>industry, </a:t>
            </a:r>
            <a:r>
              <a:rPr lang="en-US" dirty="0"/>
              <a:t>thus regulating hazards arising from </a:t>
            </a:r>
            <a:r>
              <a:rPr lang="en-US" dirty="0" smtClean="0"/>
              <a:t>storage, handling, </a:t>
            </a:r>
            <a:r>
              <a:rPr lang="en-US" dirty="0"/>
              <a:t>and transportation of radioactive materials </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32</a:t>
            </a:fld>
            <a:endParaRPr lang="en-US"/>
          </a:p>
        </p:txBody>
      </p:sp>
      <p:sp>
        <p:nvSpPr>
          <p:cNvPr id="4" name="Title 3"/>
          <p:cNvSpPr>
            <a:spLocks noGrp="1"/>
          </p:cNvSpPr>
          <p:nvPr>
            <p:ph type="title"/>
          </p:nvPr>
        </p:nvSpPr>
        <p:spPr/>
        <p:txBody>
          <a:bodyPr/>
          <a:lstStyle/>
          <a:p>
            <a:r>
              <a:rPr lang="en-US" dirty="0" smtClean="0"/>
              <a:t>Other regulators of </a:t>
            </a:r>
            <a:r>
              <a:rPr lang="en-US" cap="none" dirty="0"/>
              <a:t>HSOs/HSs</a:t>
            </a:r>
            <a:r>
              <a:rPr lang="en-US" dirty="0" smtClean="0"/>
              <a:t>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22032095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Equal Employee Opportunity Commission enforces the Equal Pay Act of </a:t>
            </a:r>
            <a:r>
              <a:rPr lang="en-US" dirty="0" smtClean="0"/>
              <a:t>1963, </a:t>
            </a:r>
            <a:r>
              <a:rPr lang="en-US" dirty="0"/>
              <a:t>Title VII of the Civil Rights Act of </a:t>
            </a:r>
            <a:r>
              <a:rPr lang="en-US" dirty="0" smtClean="0"/>
              <a:t>1964, </a:t>
            </a:r>
            <a:r>
              <a:rPr lang="en-US" dirty="0"/>
              <a:t>the Age Discrimination in Employment </a:t>
            </a:r>
            <a:r>
              <a:rPr lang="en-US" dirty="0" smtClean="0"/>
              <a:t>Act </a:t>
            </a:r>
            <a:r>
              <a:rPr lang="en-US" dirty="0"/>
              <a:t>of </a:t>
            </a:r>
            <a:r>
              <a:rPr lang="en-US" dirty="0" smtClean="0"/>
              <a:t>1967, among others, </a:t>
            </a:r>
            <a:r>
              <a:rPr lang="en-US" dirty="0"/>
              <a:t>and investigates complaints about treatment of employees and prospective </a:t>
            </a:r>
            <a:r>
              <a:rPr lang="en-US" dirty="0" smtClean="0"/>
              <a:t>employees</a:t>
            </a:r>
            <a:endParaRPr lang="en-US" dirty="0"/>
          </a:p>
          <a:p>
            <a:r>
              <a:rPr lang="en-US" dirty="0"/>
              <a:t>The Bureau of Alcohol, Tobacco, </a:t>
            </a:r>
            <a:r>
              <a:rPr lang="en-US" dirty="0" smtClean="0"/>
              <a:t>Firearms and Explosives </a:t>
            </a:r>
            <a:r>
              <a:rPr lang="en-US" dirty="0"/>
              <a:t>of the Justice Department enforces the alcohol and tobacco tax provisions of the Internal Revenue </a:t>
            </a:r>
            <a:r>
              <a:rPr lang="en-US" dirty="0" smtClean="0"/>
              <a:t>Code</a:t>
            </a:r>
          </a:p>
        </p:txBody>
      </p:sp>
      <p:sp>
        <p:nvSpPr>
          <p:cNvPr id="3" name="Slide Number Placeholder 2"/>
          <p:cNvSpPr>
            <a:spLocks noGrp="1"/>
          </p:cNvSpPr>
          <p:nvPr>
            <p:ph type="sldNum" sz="quarter" idx="12"/>
          </p:nvPr>
        </p:nvSpPr>
        <p:spPr/>
        <p:txBody>
          <a:bodyPr/>
          <a:lstStyle/>
          <a:p>
            <a:fld id="{057B859C-5B2B-8749-B99F-4C47515F9E9C}" type="slidenum">
              <a:rPr lang="en-US" smtClean="0"/>
              <a:t>33</a:t>
            </a:fld>
            <a:endParaRPr lang="en-US"/>
          </a:p>
        </p:txBody>
      </p:sp>
      <p:sp>
        <p:nvSpPr>
          <p:cNvPr id="4" name="Title 3"/>
          <p:cNvSpPr>
            <a:spLocks noGrp="1"/>
          </p:cNvSpPr>
          <p:nvPr>
            <p:ph type="title"/>
          </p:nvPr>
        </p:nvSpPr>
        <p:spPr/>
        <p:txBody>
          <a:bodyPr/>
          <a:lstStyle/>
          <a:p>
            <a:r>
              <a:rPr lang="en-US" dirty="0" smtClean="0"/>
              <a:t>Other regulators of </a:t>
            </a:r>
            <a:r>
              <a:rPr lang="en-US" cap="none" dirty="0"/>
              <a:t>HSOs/HSs</a:t>
            </a:r>
            <a:r>
              <a:rPr lang="en-US" dirty="0" smtClean="0"/>
              <a:t>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11972418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smtClean="0"/>
              <a:t>The Joint Commission</a:t>
            </a:r>
          </a:p>
          <a:p>
            <a:pPr lvl="1"/>
            <a:r>
              <a:rPr lang="en-US" dirty="0"/>
              <a:t>B</a:t>
            </a:r>
            <a:r>
              <a:rPr lang="en-US" dirty="0" smtClean="0"/>
              <a:t>egan accrediting hospitals in 1953</a:t>
            </a:r>
          </a:p>
          <a:p>
            <a:pPr lvl="1"/>
            <a:r>
              <a:rPr lang="en-US" dirty="0" smtClean="0"/>
              <a:t>Accredits many types of providers, including ambulatory care, behavioral healthcare, home care, etc.</a:t>
            </a:r>
          </a:p>
          <a:p>
            <a:pPr lvl="1"/>
            <a:r>
              <a:rPr lang="en-US" dirty="0" smtClean="0"/>
              <a:t>Benefits of accreditation include community confidence in care, competitiveness in marketplace, increases patient safety etc.</a:t>
            </a:r>
          </a:p>
          <a:p>
            <a:r>
              <a:rPr lang="en-US" b="1" dirty="0" smtClean="0"/>
              <a:t>American Osteopathic Association(AOA)</a:t>
            </a:r>
          </a:p>
          <a:p>
            <a:pPr lvl="1"/>
            <a:r>
              <a:rPr lang="en-US" dirty="0" smtClean="0"/>
              <a:t>Acute care, mental health </a:t>
            </a:r>
          </a:p>
          <a:p>
            <a:pPr lvl="1"/>
            <a:r>
              <a:rPr lang="en-US" dirty="0" smtClean="0"/>
              <a:t>substance abuse, physical rehab</a:t>
            </a:r>
          </a:p>
          <a:p>
            <a:r>
              <a:rPr lang="en-US" b="1" dirty="0" smtClean="0"/>
              <a:t>Community Health Accreditation Program</a:t>
            </a:r>
          </a:p>
          <a:p>
            <a:pPr lvl="1"/>
            <a:r>
              <a:rPr lang="en-US" dirty="0" smtClean="0"/>
              <a:t>Home care</a:t>
            </a:r>
          </a:p>
          <a:p>
            <a:pPr lvl="1"/>
            <a:r>
              <a:rPr lang="en-US" dirty="0" smtClean="0"/>
              <a:t>community health</a:t>
            </a:r>
          </a:p>
          <a:p>
            <a:r>
              <a:rPr lang="en-US" b="1" dirty="0" smtClean="0"/>
              <a:t>International Organization for Standardization (ISO)</a:t>
            </a:r>
          </a:p>
          <a:p>
            <a:pPr lvl="1"/>
            <a:r>
              <a:rPr lang="en-US" dirty="0" smtClean="0"/>
              <a:t>Nongovernmental organization established in 1947</a:t>
            </a:r>
          </a:p>
          <a:p>
            <a:pPr lvl="1"/>
            <a:r>
              <a:rPr lang="en-US" dirty="0" smtClean="0"/>
              <a:t>Standards from 164 countries</a:t>
            </a:r>
          </a:p>
          <a:p>
            <a:pPr lvl="1"/>
            <a:r>
              <a:rPr lang="en-US" dirty="0" smtClean="0"/>
              <a:t>Does not “accredit” but ISO registration has similar effect</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34</a:t>
            </a:fld>
            <a:endParaRPr lang="en-US"/>
          </a:p>
        </p:txBody>
      </p:sp>
      <p:sp>
        <p:nvSpPr>
          <p:cNvPr id="4" name="Title 3"/>
          <p:cNvSpPr>
            <a:spLocks noGrp="1"/>
          </p:cNvSpPr>
          <p:nvPr>
            <p:ph type="title"/>
          </p:nvPr>
        </p:nvSpPr>
        <p:spPr/>
        <p:txBody>
          <a:bodyPr/>
          <a:lstStyle/>
          <a:p>
            <a:r>
              <a:rPr lang="en-US" dirty="0" smtClean="0"/>
              <a:t>Accreditation in Healthcare</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40438326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b="1" dirty="0" smtClean="0"/>
              <a:t>Educational Accreditors</a:t>
            </a:r>
          </a:p>
          <a:p>
            <a:pPr lvl="1"/>
            <a:r>
              <a:rPr lang="en-US" dirty="0" smtClean="0"/>
              <a:t>Boards of professionals review the quality of didactic and clinical programs for health services professionals</a:t>
            </a:r>
          </a:p>
          <a:p>
            <a:pPr lvl="1"/>
            <a:r>
              <a:rPr lang="en-US" dirty="0" smtClean="0"/>
              <a:t>Boards are composed of managers, physicians, nurses</a:t>
            </a:r>
          </a:p>
          <a:p>
            <a:r>
              <a:rPr lang="en-US" b="1" dirty="0" smtClean="0"/>
              <a:t>Medical Specialization</a:t>
            </a:r>
          </a:p>
          <a:p>
            <a:pPr lvl="1"/>
            <a:r>
              <a:rPr lang="en-US" dirty="0" smtClean="0"/>
              <a:t>These boards offer certification in specializations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35</a:t>
            </a:fld>
            <a:endParaRPr lang="en-US"/>
          </a:p>
        </p:txBody>
      </p:sp>
      <p:sp>
        <p:nvSpPr>
          <p:cNvPr id="4" name="Title 3"/>
          <p:cNvSpPr>
            <a:spLocks noGrp="1"/>
          </p:cNvSpPr>
          <p:nvPr>
            <p:ph type="title"/>
          </p:nvPr>
        </p:nvSpPr>
        <p:spPr/>
        <p:txBody>
          <a:bodyPr/>
          <a:lstStyle/>
          <a:p>
            <a:r>
              <a:rPr lang="en-US" dirty="0" smtClean="0"/>
              <a:t>Accreditation in Healthcare</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78487605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Licensure</a:t>
            </a:r>
            <a:r>
              <a:rPr lang="en-US" dirty="0" smtClean="0"/>
              <a:t> — approval from the government for someone to engage in an occupation after the applicant achieves minimum competency</a:t>
            </a:r>
          </a:p>
          <a:p>
            <a:pPr marL="45720" indent="0">
              <a:buNone/>
            </a:pPr>
            <a:endParaRPr lang="en-US" dirty="0" smtClean="0"/>
          </a:p>
          <a:p>
            <a:r>
              <a:rPr lang="en-US" b="1" dirty="0" smtClean="0"/>
              <a:t>Registration</a:t>
            </a:r>
            <a:r>
              <a:rPr lang="en-US" dirty="0" smtClean="0"/>
              <a:t> </a:t>
            </a:r>
            <a:r>
              <a:rPr lang="en-US" dirty="0"/>
              <a:t>—</a:t>
            </a:r>
            <a:r>
              <a:rPr lang="en-US" dirty="0" smtClean="0"/>
              <a:t> </a:t>
            </a:r>
            <a:r>
              <a:rPr lang="en-US" dirty="0"/>
              <a:t>l</a:t>
            </a:r>
            <a:r>
              <a:rPr lang="en-US" dirty="0" smtClean="0"/>
              <a:t>isting of qualified individuals on an official roster maintained by a governmental or nongovernmental body</a:t>
            </a:r>
          </a:p>
          <a:p>
            <a:pPr marL="45720" indent="0">
              <a:buNone/>
            </a:pPr>
            <a:endParaRPr lang="en-US" dirty="0" smtClean="0"/>
          </a:p>
          <a:p>
            <a:r>
              <a:rPr lang="en-US" b="1" dirty="0" smtClean="0"/>
              <a:t>Certification</a:t>
            </a:r>
            <a:r>
              <a:rPr lang="en-US" dirty="0" smtClean="0"/>
              <a:t> </a:t>
            </a:r>
            <a:r>
              <a:rPr lang="en-US" dirty="0"/>
              <a:t>—</a:t>
            </a:r>
            <a:r>
              <a:rPr lang="en-US" dirty="0" smtClean="0"/>
              <a:t> process by which a nongovernmental agency or association grants recognition to someone who meets its qualifications.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36</a:t>
            </a:fld>
            <a:endParaRPr lang="en-US"/>
          </a:p>
        </p:txBody>
      </p:sp>
      <p:sp>
        <p:nvSpPr>
          <p:cNvPr id="4" name="Title 3"/>
          <p:cNvSpPr>
            <a:spLocks noGrp="1"/>
          </p:cNvSpPr>
          <p:nvPr>
            <p:ph type="title"/>
          </p:nvPr>
        </p:nvSpPr>
        <p:spPr/>
        <p:txBody>
          <a:bodyPr/>
          <a:lstStyle/>
          <a:p>
            <a:r>
              <a:rPr lang="en-US" dirty="0" smtClean="0"/>
              <a:t>Regulation and Education of Selected Health Occupations</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04223410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1910 study by Abraham Flexner detailed weaknesses of U.S. medical education</a:t>
            </a:r>
          </a:p>
          <a:p>
            <a:pPr lvl="1"/>
            <a:r>
              <a:rPr lang="en-US" dirty="0" smtClean="0"/>
              <a:t>Led to more stringent standards</a:t>
            </a:r>
          </a:p>
          <a:p>
            <a:pPr lvl="1"/>
            <a:r>
              <a:rPr lang="en-US" dirty="0" smtClean="0"/>
              <a:t>Weak allopathic medical schools failed new standards</a:t>
            </a:r>
          </a:p>
          <a:p>
            <a:r>
              <a:rPr lang="en-US" dirty="0" smtClean="0"/>
              <a:t>U.S. and Canadian medical graduates are licensed in most states after passing the U.S. Medical Licensing Exam and completing the first year of residency</a:t>
            </a:r>
          </a:p>
          <a:p>
            <a:r>
              <a:rPr lang="en-US" dirty="0" smtClean="0"/>
              <a:t>Nursing</a:t>
            </a:r>
          </a:p>
          <a:p>
            <a:pPr lvl="1"/>
            <a:r>
              <a:rPr lang="en-US" dirty="0" smtClean="0"/>
              <a:t>Early recognition of nursing through efforts of Florence Nightingale in the mid-19</a:t>
            </a:r>
            <a:r>
              <a:rPr lang="en-US" baseline="30000" dirty="0" smtClean="0"/>
              <a:t>th</a:t>
            </a:r>
            <a:r>
              <a:rPr lang="en-US" dirty="0" smtClean="0"/>
              <a:t> century</a:t>
            </a:r>
          </a:p>
          <a:p>
            <a:pPr lvl="1"/>
            <a:r>
              <a:rPr lang="en-US" dirty="0" smtClean="0"/>
              <a:t>Nursing licensing began in early 1900s</a:t>
            </a:r>
          </a:p>
          <a:p>
            <a:pPr lvl="1"/>
            <a:r>
              <a:rPr lang="en-US" dirty="0" smtClean="0"/>
              <a:t>Nurses and RNs have various educational backgrounds</a:t>
            </a:r>
          </a:p>
        </p:txBody>
      </p:sp>
      <p:sp>
        <p:nvSpPr>
          <p:cNvPr id="3" name="Slide Number Placeholder 2"/>
          <p:cNvSpPr>
            <a:spLocks noGrp="1"/>
          </p:cNvSpPr>
          <p:nvPr>
            <p:ph type="sldNum" sz="quarter" idx="12"/>
          </p:nvPr>
        </p:nvSpPr>
        <p:spPr/>
        <p:txBody>
          <a:bodyPr/>
          <a:lstStyle/>
          <a:p>
            <a:fld id="{057B859C-5B2B-8749-B99F-4C47515F9E9C}" type="slidenum">
              <a:rPr lang="en-US" smtClean="0"/>
              <a:t>37</a:t>
            </a:fld>
            <a:endParaRPr lang="en-US"/>
          </a:p>
        </p:txBody>
      </p:sp>
      <p:sp>
        <p:nvSpPr>
          <p:cNvPr id="4" name="Title 3"/>
          <p:cNvSpPr>
            <a:spLocks noGrp="1"/>
          </p:cNvSpPr>
          <p:nvPr>
            <p:ph type="title"/>
          </p:nvPr>
        </p:nvSpPr>
        <p:spPr/>
        <p:txBody>
          <a:bodyPr/>
          <a:lstStyle/>
          <a:p>
            <a:r>
              <a:rPr lang="en-US" dirty="0" smtClean="0"/>
              <a:t>Regulation and Education of Selected Health Occupations</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98401281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 GDP for health expenditures has increased steadily since 1960s</a:t>
            </a:r>
          </a:p>
          <a:p>
            <a:r>
              <a:rPr lang="en-US" dirty="0" smtClean="0"/>
              <a:t>This period of inflation occurred after Medicare and Medicaid were passed in 1965</a:t>
            </a:r>
          </a:p>
          <a:p>
            <a:r>
              <a:rPr lang="en-US" dirty="0" smtClean="0"/>
              <a:t>Hospitals consume the largest amount of health expenditures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38</a:t>
            </a:fld>
            <a:endParaRPr lang="en-US"/>
          </a:p>
        </p:txBody>
      </p:sp>
      <p:sp>
        <p:nvSpPr>
          <p:cNvPr id="4" name="Title 3"/>
          <p:cNvSpPr>
            <a:spLocks noGrp="1"/>
          </p:cNvSpPr>
          <p:nvPr>
            <p:ph type="title"/>
          </p:nvPr>
        </p:nvSpPr>
        <p:spPr/>
        <p:txBody>
          <a:bodyPr/>
          <a:lstStyle/>
          <a:p>
            <a:r>
              <a:rPr lang="en-US" dirty="0" smtClean="0"/>
              <a:t>Paying for Health Services</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1959115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the early 1980s, </a:t>
            </a:r>
            <a:r>
              <a:rPr lang="en-US" dirty="0"/>
              <a:t>a direct means of cost control was instituted when the Tax Equity and Fiscal Responsibility Act of 1982 </a:t>
            </a:r>
            <a:r>
              <a:rPr lang="en-US" dirty="0" smtClean="0"/>
              <a:t>and </a:t>
            </a:r>
            <a:r>
              <a:rPr lang="en-US" dirty="0"/>
              <a:t>the Social Security Amendments of 1983 mandated a prospective payment system for Medicare using </a:t>
            </a:r>
            <a:r>
              <a:rPr lang="en-US" dirty="0" smtClean="0"/>
              <a:t>DRGs</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39</a:t>
            </a:fld>
            <a:endParaRPr lang="en-US"/>
          </a:p>
        </p:txBody>
      </p:sp>
      <p:sp>
        <p:nvSpPr>
          <p:cNvPr id="4" name="Title 3"/>
          <p:cNvSpPr>
            <a:spLocks noGrp="1"/>
          </p:cNvSpPr>
          <p:nvPr>
            <p:ph type="title"/>
          </p:nvPr>
        </p:nvSpPr>
        <p:spPr/>
        <p:txBody>
          <a:bodyPr/>
          <a:lstStyle/>
          <a:p>
            <a:r>
              <a:rPr lang="en-US" dirty="0" smtClean="0"/>
              <a:t>Government Payment Schemes</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165757274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Blum’s model states, “</a:t>
            </a:r>
            <a:r>
              <a:rPr lang="en-US" dirty="0"/>
              <a:t>O</a:t>
            </a:r>
            <a:r>
              <a:rPr lang="en-US" dirty="0" smtClean="0"/>
              <a:t>ne’s own behavior, in great part derived from one’s experience with one’s environment, is seen as the next largest force affecting health.”</a:t>
            </a:r>
          </a:p>
          <a:p>
            <a:r>
              <a:rPr lang="en-US" dirty="0" smtClean="0"/>
              <a:t>Effective managers understand that the many influences on health status include </a:t>
            </a:r>
          </a:p>
          <a:p>
            <a:pPr lvl="1"/>
            <a:r>
              <a:rPr lang="en-US" dirty="0" smtClean="0"/>
              <a:t>Factors that lead to episodes of illness</a:t>
            </a:r>
          </a:p>
          <a:p>
            <a:pPr lvl="1"/>
            <a:r>
              <a:rPr lang="en-US" dirty="0"/>
              <a:t>E</a:t>
            </a:r>
            <a:r>
              <a:rPr lang="en-US" dirty="0" smtClean="0"/>
              <a:t>ffects on recovery and long-term absence of illness and immunization of disability</a:t>
            </a:r>
          </a:p>
          <a:p>
            <a:r>
              <a:rPr lang="en-US" dirty="0" smtClean="0"/>
              <a:t>HSO/HS managers must have a broad view of illness and health</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4</a:t>
            </a:fld>
            <a:endParaRPr lang="en-US" dirty="0"/>
          </a:p>
        </p:txBody>
      </p:sp>
      <p:sp>
        <p:nvSpPr>
          <p:cNvPr id="4" name="Title 3"/>
          <p:cNvSpPr>
            <a:spLocks noGrp="1"/>
          </p:cNvSpPr>
          <p:nvPr>
            <p:ph type="title"/>
          </p:nvPr>
        </p:nvSpPr>
        <p:spPr/>
        <p:txBody>
          <a:bodyPr/>
          <a:lstStyle/>
          <a:p>
            <a:r>
              <a:rPr lang="en-US" dirty="0" smtClean="0"/>
              <a:t>Health &amp; System Goals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82565275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Resource Utilization Groups (RUG) are applied to hospitalized Medicare </a:t>
            </a:r>
            <a:r>
              <a:rPr lang="en-US" dirty="0" smtClean="0"/>
              <a:t>beneficiaries</a:t>
            </a:r>
          </a:p>
          <a:p>
            <a:pPr lvl="1"/>
            <a:r>
              <a:rPr lang="en-US" dirty="0" smtClean="0"/>
              <a:t>Based on the ability to perform ADLs </a:t>
            </a:r>
          </a:p>
          <a:p>
            <a:pPr lvl="1"/>
            <a:r>
              <a:rPr lang="en-US" dirty="0"/>
              <a:t>T</a:t>
            </a:r>
            <a:r>
              <a:rPr lang="en-US" dirty="0" smtClean="0"/>
              <a:t>he </a:t>
            </a:r>
            <a:r>
              <a:rPr lang="en-US" dirty="0"/>
              <a:t>classification </a:t>
            </a:r>
            <a:r>
              <a:rPr lang="en-US" dirty="0" smtClean="0"/>
              <a:t>system when </a:t>
            </a:r>
            <a:r>
              <a:rPr lang="en-US" dirty="0"/>
              <a:t>applied to long-term care puts nursing facility residents with similar resource needs into groups </a:t>
            </a:r>
            <a:endParaRPr lang="en-US" dirty="0" smtClean="0"/>
          </a:p>
          <a:p>
            <a:r>
              <a:rPr lang="en-US" dirty="0" smtClean="0"/>
              <a:t>RUG-III was used to determine nursing facility payment for Medicaid in New York and Texas</a:t>
            </a:r>
          </a:p>
          <a:p>
            <a:r>
              <a:rPr lang="en-US" dirty="0" smtClean="0"/>
              <a:t>RUG </a:t>
            </a:r>
            <a:r>
              <a:rPr lang="en-US" dirty="0"/>
              <a:t>III was </a:t>
            </a:r>
            <a:r>
              <a:rPr lang="en-US" dirty="0" smtClean="0"/>
              <a:t>mandated to </a:t>
            </a:r>
            <a:r>
              <a:rPr lang="en-US" dirty="0"/>
              <a:t>Medicare residents by the Balanced Budget Act of </a:t>
            </a:r>
            <a:r>
              <a:rPr lang="en-US" dirty="0" smtClean="0"/>
              <a:t>1997</a:t>
            </a:r>
            <a:endParaRPr lang="en-US" dirty="0"/>
          </a:p>
          <a:p>
            <a:pPr lvl="1"/>
            <a:r>
              <a:rPr lang="en-US" dirty="0" smtClean="0"/>
              <a:t>Also used as a daily rate based on the needs of individual residents, adjusted for local labor costs </a:t>
            </a:r>
          </a:p>
          <a:p>
            <a:pPr lvl="1"/>
            <a:r>
              <a:rPr lang="en-US" dirty="0" smtClean="0"/>
              <a:t>It may also change as the resident’s condition changes</a:t>
            </a:r>
          </a:p>
          <a:p>
            <a:pPr marL="45720"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40</a:t>
            </a:fld>
            <a:endParaRPr lang="en-US"/>
          </a:p>
        </p:txBody>
      </p:sp>
      <p:sp>
        <p:nvSpPr>
          <p:cNvPr id="4" name="Title 3"/>
          <p:cNvSpPr>
            <a:spLocks noGrp="1"/>
          </p:cNvSpPr>
          <p:nvPr>
            <p:ph type="title"/>
          </p:nvPr>
        </p:nvSpPr>
        <p:spPr/>
        <p:txBody>
          <a:bodyPr/>
          <a:lstStyle/>
          <a:p>
            <a:r>
              <a:rPr lang="en-US" dirty="0" smtClean="0"/>
              <a:t>Government Payment Schemes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29893843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Resource-Based Relative Value </a:t>
            </a:r>
            <a:r>
              <a:rPr lang="en-US" dirty="0" smtClean="0"/>
              <a:t>Scale (RBRVS)</a:t>
            </a:r>
          </a:p>
          <a:p>
            <a:pPr lvl="1"/>
            <a:r>
              <a:rPr lang="en-US" dirty="0" smtClean="0"/>
              <a:t>In 1992, CMS’s </a:t>
            </a:r>
            <a:r>
              <a:rPr lang="en-US" dirty="0"/>
              <a:t>predecessor HCFA began implementing a fee schedule for physicians who participate in Medicare Part </a:t>
            </a:r>
            <a:r>
              <a:rPr lang="en-US" dirty="0" smtClean="0"/>
              <a:t>B </a:t>
            </a:r>
            <a:endParaRPr lang="en-US" dirty="0"/>
          </a:p>
          <a:p>
            <a:pPr lvl="1"/>
            <a:r>
              <a:rPr lang="en-US" dirty="0" smtClean="0"/>
              <a:t>The change was </a:t>
            </a:r>
            <a:r>
              <a:rPr lang="en-US" dirty="0"/>
              <a:t>mandated by the Omnibus Budget Reconciliation Act of </a:t>
            </a:r>
            <a:r>
              <a:rPr lang="en-US" dirty="0" smtClean="0"/>
              <a:t>1989</a:t>
            </a:r>
            <a:endParaRPr lang="en-US" dirty="0"/>
          </a:p>
          <a:p>
            <a:r>
              <a:rPr lang="en-US" dirty="0"/>
              <a:t>Physician payment under Part B was based on usual customary and reasonable </a:t>
            </a:r>
            <a:r>
              <a:rPr lang="en-US" dirty="0" smtClean="0"/>
              <a:t>charges</a:t>
            </a:r>
          </a:p>
          <a:p>
            <a:pPr lvl="1"/>
            <a:r>
              <a:rPr lang="en-US" dirty="0" smtClean="0"/>
              <a:t>Charge-based payment had numerous effects</a:t>
            </a:r>
          </a:p>
          <a:p>
            <a:pPr lvl="1"/>
            <a:r>
              <a:rPr lang="en-US" dirty="0" smtClean="0"/>
              <a:t>Among </a:t>
            </a:r>
            <a:r>
              <a:rPr lang="en-US" dirty="0"/>
              <a:t>the most important effects of charge-based payment was that procedure-based specialties such as surgery were more highly paid than specialties such as internal medicine that use cognitive </a:t>
            </a:r>
            <a:r>
              <a:rPr lang="en-US" dirty="0" smtClean="0"/>
              <a:t>skills</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41</a:t>
            </a:fld>
            <a:endParaRPr lang="en-US"/>
          </a:p>
        </p:txBody>
      </p:sp>
      <p:sp>
        <p:nvSpPr>
          <p:cNvPr id="4" name="Title 3"/>
          <p:cNvSpPr>
            <a:spLocks noGrp="1"/>
          </p:cNvSpPr>
          <p:nvPr>
            <p:ph type="title"/>
          </p:nvPr>
        </p:nvSpPr>
        <p:spPr/>
        <p:txBody>
          <a:bodyPr/>
          <a:lstStyle/>
          <a:p>
            <a:r>
              <a:rPr lang="en-US" dirty="0" smtClean="0"/>
              <a:t>Government Payment Schemes (Cont.)</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414911655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Incentives in DRGs, RUGs, and APG/APCs may lead to underuse of services and consequently to inappropriate </a:t>
            </a:r>
            <a:r>
              <a:rPr lang="en-US" dirty="0" smtClean="0"/>
              <a:t>treatment</a:t>
            </a:r>
          </a:p>
          <a:p>
            <a:r>
              <a:rPr lang="en-US" dirty="0" smtClean="0"/>
              <a:t>The </a:t>
            </a:r>
            <a:r>
              <a:rPr lang="en-US" dirty="0"/>
              <a:t>effect of DRGs is an incentive to discharge patients from hospitals as soon as </a:t>
            </a:r>
            <a:r>
              <a:rPr lang="en-US" dirty="0" smtClean="0"/>
              <a:t>possible</a:t>
            </a:r>
          </a:p>
          <a:p>
            <a:r>
              <a:rPr lang="en-US" dirty="0" smtClean="0"/>
              <a:t>Early </a:t>
            </a:r>
            <a:r>
              <a:rPr lang="en-US" dirty="0"/>
              <a:t>discharge has </a:t>
            </a:r>
            <a:r>
              <a:rPr lang="en-US" dirty="0" smtClean="0"/>
              <a:t>significance for </a:t>
            </a:r>
            <a:r>
              <a:rPr lang="en-US" dirty="0"/>
              <a:t>home health agencies, nursing facilities and </a:t>
            </a:r>
            <a:r>
              <a:rPr lang="en-US" dirty="0" smtClean="0"/>
              <a:t>hospitals, </a:t>
            </a:r>
            <a:r>
              <a:rPr lang="en-US" dirty="0"/>
              <a:t>but most of all for </a:t>
            </a:r>
            <a:r>
              <a:rPr lang="en-US" dirty="0" smtClean="0"/>
              <a:t>patients</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42</a:t>
            </a:fld>
            <a:endParaRPr lang="en-US" dirty="0"/>
          </a:p>
        </p:txBody>
      </p:sp>
      <p:sp>
        <p:nvSpPr>
          <p:cNvPr id="4" name="Title 3"/>
          <p:cNvSpPr>
            <a:spLocks noGrp="1"/>
          </p:cNvSpPr>
          <p:nvPr>
            <p:ph type="title"/>
          </p:nvPr>
        </p:nvSpPr>
        <p:spPr/>
        <p:txBody>
          <a:bodyPr/>
          <a:lstStyle/>
          <a:p>
            <a:r>
              <a:rPr lang="en-US" dirty="0" smtClean="0"/>
              <a:t>Summary</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151777981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Blum’s Model suggests several goals for a health system:</a:t>
            </a:r>
          </a:p>
          <a:p>
            <a:pPr marL="777240" lvl="1" indent="-457200">
              <a:buFont typeface="+mj-lt"/>
              <a:buAutoNum type="arabicPeriod"/>
            </a:pPr>
            <a:r>
              <a:rPr lang="en-US" dirty="0" smtClean="0"/>
              <a:t>Prolonging life and preventing premature death</a:t>
            </a:r>
          </a:p>
          <a:p>
            <a:pPr marL="777240" lvl="1" indent="-457200">
              <a:buFont typeface="+mj-lt"/>
              <a:buAutoNum type="arabicPeriod"/>
            </a:pPr>
            <a:r>
              <a:rPr lang="en-US" dirty="0" smtClean="0"/>
              <a:t>Minimizing departures from physiological or functional norms by focusing attention on precursors of illness</a:t>
            </a:r>
          </a:p>
          <a:p>
            <a:pPr marL="777240" lvl="1" indent="-457200">
              <a:buFont typeface="+mj-lt"/>
              <a:buAutoNum type="arabicPeriod"/>
            </a:pPr>
            <a:r>
              <a:rPr lang="en-US" dirty="0" smtClean="0"/>
              <a:t>Minimizing </a:t>
            </a:r>
            <a:r>
              <a:rPr lang="en-US" dirty="0"/>
              <a:t>discomfort (</a:t>
            </a:r>
            <a:r>
              <a:rPr lang="en-US" dirty="0" smtClean="0"/>
              <a:t>illness)</a:t>
            </a:r>
          </a:p>
          <a:p>
            <a:pPr marL="777240" lvl="1" indent="-457200">
              <a:buFont typeface="+mj-lt"/>
              <a:buAutoNum type="arabicPeriod"/>
            </a:pPr>
            <a:r>
              <a:rPr lang="en-US" dirty="0" smtClean="0"/>
              <a:t>Minimizing disability (incapacity)</a:t>
            </a:r>
          </a:p>
          <a:p>
            <a:pPr marL="777240" lvl="1" indent="-457200">
              <a:buFont typeface="+mj-lt"/>
              <a:buAutoNum type="arabicPeriod"/>
            </a:pPr>
            <a:r>
              <a:rPr lang="en-US" dirty="0" smtClean="0"/>
              <a:t>Promoting high-level wellness or self-fulfillment</a:t>
            </a:r>
          </a:p>
          <a:p>
            <a:pPr marL="777240" lvl="1" indent="-457200">
              <a:buFont typeface="+mj-lt"/>
              <a:buAutoNum type="arabicPeriod"/>
            </a:pPr>
            <a:r>
              <a:rPr lang="en-US" dirty="0" smtClean="0"/>
              <a:t>Promoting high-level satisfaction with the environment</a:t>
            </a:r>
          </a:p>
          <a:p>
            <a:pPr marL="777240" lvl="1" indent="-457200">
              <a:buFont typeface="+mj-lt"/>
              <a:buAutoNum type="arabicPeriod"/>
            </a:pPr>
            <a:r>
              <a:rPr lang="en-US" dirty="0" smtClean="0"/>
              <a:t>Extending resistance to ill health and creating reserve capacity</a:t>
            </a:r>
          </a:p>
          <a:p>
            <a:pPr marL="777240" lvl="1" indent="-457200">
              <a:buFont typeface="+mj-lt"/>
              <a:buAutoNum type="arabicPeriod"/>
            </a:pPr>
            <a:r>
              <a:rPr lang="en-US" dirty="0" smtClean="0"/>
              <a:t>Increasing opportunities for consumers to participate in health matters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5</a:t>
            </a:fld>
            <a:endParaRPr lang="en-US" dirty="0"/>
          </a:p>
        </p:txBody>
      </p:sp>
      <p:sp>
        <p:nvSpPr>
          <p:cNvPr id="4" name="Title 3"/>
          <p:cNvSpPr>
            <a:spLocks noGrp="1"/>
          </p:cNvSpPr>
          <p:nvPr>
            <p:ph type="title"/>
          </p:nvPr>
        </p:nvSpPr>
        <p:spPr/>
        <p:txBody>
          <a:bodyPr/>
          <a:lstStyle/>
          <a:p>
            <a:r>
              <a:rPr lang="en-US" dirty="0"/>
              <a:t>Health &amp; System Goals (Cont.</a:t>
            </a:r>
            <a:r>
              <a:rPr lang="en-US" dirty="0" smtClean="0"/>
              <a:t>)</a:t>
            </a:r>
            <a:endParaRPr lang="en-US" dirty="0"/>
          </a:p>
        </p:txBody>
      </p:sp>
      <p:sp>
        <p:nvSpPr>
          <p:cNvPr id="5" name="TextBox 4"/>
          <p:cNvSpPr txBox="1"/>
          <p:nvPr/>
        </p:nvSpPr>
        <p:spPr>
          <a:xfrm>
            <a:off x="1763889" y="1128889"/>
            <a:ext cx="184666" cy="369332"/>
          </a:xfrm>
          <a:prstGeom prst="rect">
            <a:avLst/>
          </a:prstGeom>
          <a:noFill/>
        </p:spPr>
        <p:txBody>
          <a:bodyPr wrap="none" rtlCol="0">
            <a:spAutoFit/>
          </a:bodyPr>
          <a:lstStyle/>
          <a:p>
            <a:endParaRPr lang="en-US" dirty="0"/>
          </a:p>
        </p:txBody>
      </p:sp>
      <p:sp>
        <p:nvSpPr>
          <p:cNvPr id="6" name="Rectangle 5"/>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326100361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u="sng" dirty="0" smtClean="0"/>
              <a:t>The Precede-Proceed </a:t>
            </a:r>
            <a:r>
              <a:rPr lang="en-US" b="1" u="sng" dirty="0"/>
              <a:t>p</a:t>
            </a:r>
            <a:r>
              <a:rPr lang="en-US" b="1" u="sng" dirty="0" smtClean="0"/>
              <a:t>lanning model</a:t>
            </a:r>
          </a:p>
          <a:p>
            <a:pPr lvl="1"/>
            <a:r>
              <a:rPr lang="en-US" dirty="0" smtClean="0"/>
              <a:t>Applied conceptualization of the relationships among activities</a:t>
            </a:r>
            <a:r>
              <a:rPr lang="en-US" dirty="0"/>
              <a:t> </a:t>
            </a:r>
            <a:r>
              <a:rPr lang="en-US" dirty="0" smtClean="0"/>
              <a:t>that</a:t>
            </a:r>
          </a:p>
          <a:p>
            <a:pPr lvl="2"/>
            <a:r>
              <a:rPr lang="en-US" dirty="0" smtClean="0"/>
              <a:t>Are a part of health promotion planning and evaluation</a:t>
            </a:r>
          </a:p>
          <a:p>
            <a:pPr lvl="2"/>
            <a:r>
              <a:rPr lang="en-US" dirty="0" smtClean="0"/>
              <a:t>Should be part of the efforts to deliver comprehensive healthcare</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6</a:t>
            </a:fld>
            <a:endParaRPr lang="en-US" dirty="0"/>
          </a:p>
        </p:txBody>
      </p:sp>
      <p:sp>
        <p:nvSpPr>
          <p:cNvPr id="4" name="Title 3"/>
          <p:cNvSpPr>
            <a:spLocks noGrp="1"/>
          </p:cNvSpPr>
          <p:nvPr>
            <p:ph type="title"/>
          </p:nvPr>
        </p:nvSpPr>
        <p:spPr/>
        <p:txBody>
          <a:bodyPr/>
          <a:lstStyle/>
          <a:p>
            <a:r>
              <a:rPr lang="en-US" dirty="0"/>
              <a:t>Health &amp; System Goals (Cont.)</a:t>
            </a:r>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12004538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b="1" dirty="0" smtClean="0"/>
              <a:t>Phases of the Precede-Proceed planning Model</a:t>
            </a:r>
          </a:p>
          <a:p>
            <a:pPr lvl="1"/>
            <a:r>
              <a:rPr lang="en-US" dirty="0" smtClean="0"/>
              <a:t>Phase 1:  Social assessment</a:t>
            </a:r>
          </a:p>
          <a:p>
            <a:pPr lvl="2"/>
            <a:r>
              <a:rPr lang="en-US" dirty="0"/>
              <a:t>R</a:t>
            </a:r>
            <a:r>
              <a:rPr lang="en-US" dirty="0" smtClean="0"/>
              <a:t>ecognizes </a:t>
            </a:r>
            <a:r>
              <a:rPr lang="en-US" dirty="0"/>
              <a:t>the relationships among </a:t>
            </a:r>
            <a:r>
              <a:rPr lang="en-US" dirty="0" smtClean="0"/>
              <a:t>various issues</a:t>
            </a:r>
          </a:p>
          <a:p>
            <a:pPr lvl="3"/>
            <a:r>
              <a:rPr lang="en-US" dirty="0" smtClean="0"/>
              <a:t>Health and social issues</a:t>
            </a:r>
          </a:p>
          <a:p>
            <a:pPr lvl="3"/>
            <a:r>
              <a:rPr lang="en-US" dirty="0" smtClean="0"/>
              <a:t>Target population</a:t>
            </a:r>
          </a:p>
          <a:p>
            <a:pPr lvl="3"/>
            <a:r>
              <a:rPr lang="en-US" dirty="0" smtClean="0"/>
              <a:t>Economic, cultural, and other nonmedical concerns and goals</a:t>
            </a:r>
          </a:p>
          <a:p>
            <a:pPr lvl="1"/>
            <a:r>
              <a:rPr lang="en-US" dirty="0" smtClean="0"/>
              <a:t>Phase 2:  Epidemiological assessment</a:t>
            </a:r>
          </a:p>
          <a:p>
            <a:pPr lvl="2"/>
            <a:r>
              <a:rPr lang="en-US" dirty="0"/>
              <a:t>G</a:t>
            </a:r>
            <a:r>
              <a:rPr lang="en-US" dirty="0" smtClean="0"/>
              <a:t>oal </a:t>
            </a:r>
            <a:r>
              <a:rPr lang="en-US" dirty="0"/>
              <a:t>of identifying specific health goals or problems</a:t>
            </a:r>
            <a:endParaRPr lang="en-US" dirty="0" smtClean="0"/>
          </a:p>
          <a:p>
            <a:pPr lvl="3"/>
            <a:r>
              <a:rPr lang="en-US" dirty="0" smtClean="0"/>
              <a:t>Morbidity/mortality</a:t>
            </a:r>
          </a:p>
          <a:p>
            <a:pPr lvl="3"/>
            <a:r>
              <a:rPr lang="en-US" dirty="0" smtClean="0"/>
              <a:t>Disability</a:t>
            </a:r>
          </a:p>
          <a:p>
            <a:pPr lvl="3"/>
            <a:r>
              <a:rPr lang="en-US" dirty="0" smtClean="0"/>
              <a:t>Demographic patterns</a:t>
            </a:r>
          </a:p>
          <a:p>
            <a:pPr lvl="3"/>
            <a:r>
              <a:rPr lang="en-US" dirty="0" smtClean="0"/>
              <a:t>Genetic, behavioral, and environmental indicators</a:t>
            </a:r>
          </a:p>
          <a:p>
            <a:pPr lvl="1"/>
            <a:r>
              <a:rPr lang="en-US" dirty="0" smtClean="0"/>
              <a:t>Phase 3:  Educational and ecological assessment</a:t>
            </a:r>
          </a:p>
          <a:p>
            <a:pPr lvl="2"/>
            <a:r>
              <a:rPr lang="en-US" dirty="0" smtClean="0"/>
              <a:t>Groups factors associated with health concerns</a:t>
            </a:r>
          </a:p>
          <a:p>
            <a:pPr lvl="3"/>
            <a:r>
              <a:rPr lang="en-US" dirty="0" smtClean="0"/>
              <a:t>Predisposing factors</a:t>
            </a:r>
          </a:p>
          <a:p>
            <a:pPr lvl="3"/>
            <a:r>
              <a:rPr lang="en-US" dirty="0" smtClean="0"/>
              <a:t>Reinforcing factors</a:t>
            </a:r>
          </a:p>
          <a:p>
            <a:pPr lvl="3"/>
            <a:r>
              <a:rPr lang="en-US" dirty="0" smtClean="0"/>
              <a:t>Enabling factors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7</a:t>
            </a:fld>
            <a:endParaRPr lang="en-US" dirty="0"/>
          </a:p>
        </p:txBody>
      </p:sp>
      <p:sp>
        <p:nvSpPr>
          <p:cNvPr id="4" name="Title 3"/>
          <p:cNvSpPr>
            <a:spLocks noGrp="1"/>
          </p:cNvSpPr>
          <p:nvPr>
            <p:ph type="title"/>
          </p:nvPr>
        </p:nvSpPr>
        <p:spPr/>
        <p:txBody>
          <a:bodyPr/>
          <a:lstStyle/>
          <a:p>
            <a:r>
              <a:rPr lang="en-US" dirty="0"/>
              <a:t>Health &amp; System Goals (Cont.)</a:t>
            </a:r>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6909941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smtClean="0"/>
              <a:t>Phases of the Precede-Proceed Planning Model (cont.)</a:t>
            </a:r>
          </a:p>
          <a:p>
            <a:pPr lvl="1"/>
            <a:r>
              <a:rPr lang="en-US" dirty="0" smtClean="0"/>
              <a:t>Phase 4:  Administrative and policy assessment</a:t>
            </a:r>
          </a:p>
          <a:p>
            <a:pPr lvl="2"/>
            <a:r>
              <a:rPr lang="en-US" dirty="0" smtClean="0"/>
              <a:t>Includes intervention alignment</a:t>
            </a:r>
          </a:p>
          <a:p>
            <a:pPr lvl="2"/>
            <a:r>
              <a:rPr lang="en-US" dirty="0" smtClean="0"/>
              <a:t>Interventions lead to the Proceed portion of the model</a:t>
            </a:r>
          </a:p>
          <a:p>
            <a:pPr lvl="3"/>
            <a:r>
              <a:rPr lang="en-US" dirty="0" smtClean="0"/>
              <a:t>Policy</a:t>
            </a:r>
          </a:p>
          <a:p>
            <a:pPr lvl="3"/>
            <a:r>
              <a:rPr lang="en-US" dirty="0" smtClean="0"/>
              <a:t>Organization</a:t>
            </a:r>
          </a:p>
          <a:p>
            <a:pPr lvl="3"/>
            <a:r>
              <a:rPr lang="en-US" dirty="0" smtClean="0"/>
              <a:t>Resources</a:t>
            </a:r>
          </a:p>
          <a:p>
            <a:pPr lvl="1"/>
            <a:r>
              <a:rPr lang="en-US" dirty="0" smtClean="0"/>
              <a:t>Phase 5:  Implementation</a:t>
            </a:r>
          </a:p>
          <a:p>
            <a:pPr lvl="1"/>
            <a:r>
              <a:rPr lang="en-US" dirty="0" smtClean="0"/>
              <a:t>Phases 6–8: Evaluation</a:t>
            </a:r>
          </a:p>
          <a:p>
            <a:pPr lvl="2"/>
            <a:r>
              <a:rPr lang="en-US" dirty="0" smtClean="0"/>
              <a:t>Among the most important in the model</a:t>
            </a:r>
          </a:p>
          <a:p>
            <a:pPr lvl="2"/>
            <a:r>
              <a:rPr lang="en-US" dirty="0" smtClean="0"/>
              <a:t>Evaluation of program in terms of process, impact, and outcome</a:t>
            </a:r>
          </a:p>
          <a:p>
            <a:pPr lvl="2"/>
            <a:r>
              <a:rPr lang="en-US" dirty="0" smtClean="0"/>
              <a:t>Evaluation criteria are linked to objectives defined in the corresponding steps of the Precede portion of the model</a:t>
            </a:r>
          </a:p>
          <a:p>
            <a:r>
              <a:rPr lang="en-US" dirty="0" smtClean="0"/>
              <a:t>Increasing emphasis on health promotion and prevention makes this model a useful tool in planning and delivering comprehensive healthcare, especially in integrated delivery systems</a:t>
            </a:r>
          </a:p>
        </p:txBody>
      </p:sp>
      <p:sp>
        <p:nvSpPr>
          <p:cNvPr id="3" name="Slide Number Placeholder 2"/>
          <p:cNvSpPr>
            <a:spLocks noGrp="1"/>
          </p:cNvSpPr>
          <p:nvPr>
            <p:ph type="sldNum" sz="quarter" idx="12"/>
          </p:nvPr>
        </p:nvSpPr>
        <p:spPr/>
        <p:txBody>
          <a:bodyPr/>
          <a:lstStyle/>
          <a:p>
            <a:fld id="{057B859C-5B2B-8749-B99F-4C47515F9E9C}" type="slidenum">
              <a:rPr lang="en-US" smtClean="0"/>
              <a:t>8</a:t>
            </a:fld>
            <a:endParaRPr lang="en-US" dirty="0"/>
          </a:p>
        </p:txBody>
      </p:sp>
      <p:sp>
        <p:nvSpPr>
          <p:cNvPr id="4" name="Title 3"/>
          <p:cNvSpPr>
            <a:spLocks noGrp="1"/>
          </p:cNvSpPr>
          <p:nvPr>
            <p:ph type="title"/>
          </p:nvPr>
        </p:nvSpPr>
        <p:spPr/>
        <p:txBody>
          <a:bodyPr/>
          <a:lstStyle/>
          <a:p>
            <a:r>
              <a:rPr lang="en-US" dirty="0"/>
              <a:t>Health &amp; System Goals (Cont.)</a:t>
            </a:r>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24393546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Explanations for lack of synchrony</a:t>
            </a:r>
          </a:p>
          <a:p>
            <a:pPr lvl="1"/>
            <a:r>
              <a:rPr lang="en-US" dirty="0" smtClean="0"/>
              <a:t>Hospitals are chosen based on their available technology</a:t>
            </a:r>
          </a:p>
          <a:p>
            <a:pPr lvl="1"/>
            <a:r>
              <a:rPr lang="en-US" dirty="0" smtClean="0"/>
              <a:t>Hospitalization may be </a:t>
            </a:r>
            <a:r>
              <a:rPr lang="en-US" dirty="0"/>
              <a:t>inappropriate to treat the medical condition that causes death or limits </a:t>
            </a:r>
            <a:r>
              <a:rPr lang="en-US" dirty="0" smtClean="0"/>
              <a:t>activity</a:t>
            </a:r>
          </a:p>
          <a:p>
            <a:pPr lvl="1"/>
            <a:r>
              <a:rPr lang="en-US" dirty="0" smtClean="0"/>
              <a:t>Some </a:t>
            </a:r>
            <a:r>
              <a:rPr lang="en-US" dirty="0"/>
              <a:t>medical conditions require more attention to </a:t>
            </a:r>
            <a:r>
              <a:rPr lang="en-US" dirty="0" smtClean="0"/>
              <a:t>prevention</a:t>
            </a:r>
          </a:p>
          <a:p>
            <a:r>
              <a:rPr lang="en-US" dirty="0" smtClean="0"/>
              <a:t>Achieving </a:t>
            </a:r>
            <a:r>
              <a:rPr lang="en-US" dirty="0"/>
              <a:t>synchrony suggests that services provided by HSOs and their use are in harmony with health </a:t>
            </a:r>
            <a:r>
              <a:rPr lang="en-US" dirty="0" smtClean="0"/>
              <a:t>needs</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9</a:t>
            </a:fld>
            <a:endParaRPr lang="en-US" dirty="0"/>
          </a:p>
        </p:txBody>
      </p:sp>
      <p:sp>
        <p:nvSpPr>
          <p:cNvPr id="4" name="Title 3"/>
          <p:cNvSpPr>
            <a:spLocks noGrp="1"/>
          </p:cNvSpPr>
          <p:nvPr>
            <p:ph type="title"/>
          </p:nvPr>
        </p:nvSpPr>
        <p:spPr/>
        <p:txBody>
          <a:bodyPr/>
          <a:lstStyle/>
          <a:p>
            <a:r>
              <a:rPr lang="en-US" dirty="0" smtClean="0"/>
              <a:t>Lack of Synchrony</a:t>
            </a:r>
            <a:endParaRPr lang="en-US" dirty="0"/>
          </a:p>
        </p:txBody>
      </p:sp>
      <p:sp>
        <p:nvSpPr>
          <p:cNvPr id="5" name="Rectangle 4"/>
          <p:cNvSpPr/>
          <p:nvPr/>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a:t>
            </a:r>
            <a:endParaRPr lang="en-US" sz="900" dirty="0"/>
          </a:p>
        </p:txBody>
      </p:sp>
    </p:spTree>
    <p:extLst>
      <p:ext uri="{BB962C8B-B14F-4D97-AF65-F5344CB8AC3E}">
        <p14:creationId xmlns:p14="http://schemas.microsoft.com/office/powerpoint/2010/main" val="183256545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MHSOS FINAL">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6360</TotalTime>
  <Words>5669</Words>
  <Application>Microsoft Macintosh PowerPoint</Application>
  <PresentationFormat>On-screen Show (4:3)</PresentationFormat>
  <Paragraphs>461</Paragraphs>
  <Slides>42</Slides>
  <Notes>34</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Grid</vt:lpstr>
      <vt:lpstr>Healthcare in the United States</vt:lpstr>
      <vt:lpstr>Chapter 1, Learning objectives</vt:lpstr>
      <vt:lpstr>Health &amp; System Goals</vt:lpstr>
      <vt:lpstr>Health &amp; System Goals (Cont.)</vt:lpstr>
      <vt:lpstr>Health &amp; System Goals (Cont.)</vt:lpstr>
      <vt:lpstr>Health &amp; System Goals (Cont.)</vt:lpstr>
      <vt:lpstr>Health &amp; System Goals (Cont.)</vt:lpstr>
      <vt:lpstr>Health &amp; System Goals (Cont.)</vt:lpstr>
      <vt:lpstr>Lack of Synchrony</vt:lpstr>
      <vt:lpstr>Lack of Synchrony (cont.)</vt:lpstr>
      <vt:lpstr>Processes That Produce Health Policy</vt:lpstr>
      <vt:lpstr>Processes That Produce Health Policy</vt:lpstr>
      <vt:lpstr>A brief history of health services in the U.S. </vt:lpstr>
      <vt:lpstr>A brief history of health services in the U.S. (Cont.)</vt:lpstr>
      <vt:lpstr>A brief history of health services in the U.S. (Cont.)</vt:lpstr>
      <vt:lpstr>A brief history of health services in the U.S. (Cont.)</vt:lpstr>
      <vt:lpstr>A brief history of health services in the U.S. (Cont.)</vt:lpstr>
      <vt:lpstr>A brief history of health services in the U.S. (Cont.)</vt:lpstr>
      <vt:lpstr>Other Western Systems</vt:lpstr>
      <vt:lpstr>Structure of the Health Services System</vt:lpstr>
      <vt:lpstr>Classification and Types of HSOs</vt:lpstr>
      <vt:lpstr>Classification and Types of HSOs (CONT.)</vt:lpstr>
      <vt:lpstr>Classification and Types of HSOs (CONT.)</vt:lpstr>
      <vt:lpstr>Local State and Federal Regulation of HSOs/HSs</vt:lpstr>
      <vt:lpstr>Licensure and Regulation</vt:lpstr>
      <vt:lpstr>Conditions of Participation (COP)</vt:lpstr>
      <vt:lpstr>Planning and Rate Regulation</vt:lpstr>
      <vt:lpstr>Utilization Review (UR)</vt:lpstr>
      <vt:lpstr>Professional Standards Review Organizations (PSROs)</vt:lpstr>
      <vt:lpstr>Professional Review Organizations (PROs)</vt:lpstr>
      <vt:lpstr>Other regulators of HSOs/HSs</vt:lpstr>
      <vt:lpstr>Other regulators of HSOs/HSs (Cont.)</vt:lpstr>
      <vt:lpstr>Other regulators of HSOs/HSs (Cont.)</vt:lpstr>
      <vt:lpstr>Accreditation in Healthcare</vt:lpstr>
      <vt:lpstr>Accreditation in Healthcare</vt:lpstr>
      <vt:lpstr>Regulation and Education of Selected Health Occupations</vt:lpstr>
      <vt:lpstr>Regulation and Education of Selected Health Occupations</vt:lpstr>
      <vt:lpstr>Paying for Health Services</vt:lpstr>
      <vt:lpstr>Government Payment Schemes</vt:lpstr>
      <vt:lpstr>Government Payment Schemes (Cont.)</vt:lpstr>
      <vt:lpstr>Government Payment Schemes (Cont.)</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McDaniel</dc:creator>
  <cp:lastModifiedBy>Cecilia Gonzalez</cp:lastModifiedBy>
  <cp:revision>103</cp:revision>
  <dcterms:created xsi:type="dcterms:W3CDTF">2013-01-06T21:57:18Z</dcterms:created>
  <dcterms:modified xsi:type="dcterms:W3CDTF">2014-04-30T18:17:42Z</dcterms:modified>
</cp:coreProperties>
</file>